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71"/>
  </p:notesMasterIdLst>
  <p:sldIdLst>
    <p:sldId id="256" r:id="rId2"/>
    <p:sldId id="380" r:id="rId3"/>
    <p:sldId id="386" r:id="rId4"/>
    <p:sldId id="387" r:id="rId5"/>
    <p:sldId id="391" r:id="rId6"/>
    <p:sldId id="395" r:id="rId7"/>
    <p:sldId id="396" r:id="rId8"/>
    <p:sldId id="394" r:id="rId9"/>
    <p:sldId id="392" r:id="rId10"/>
    <p:sldId id="402" r:id="rId11"/>
    <p:sldId id="401" r:id="rId12"/>
    <p:sldId id="393" r:id="rId13"/>
    <p:sldId id="405" r:id="rId14"/>
    <p:sldId id="404" r:id="rId15"/>
    <p:sldId id="403" r:id="rId16"/>
    <p:sldId id="406" r:id="rId17"/>
    <p:sldId id="409" r:id="rId18"/>
    <p:sldId id="407" r:id="rId19"/>
    <p:sldId id="410" r:id="rId20"/>
    <p:sldId id="412" r:id="rId21"/>
    <p:sldId id="411" r:id="rId22"/>
    <p:sldId id="413" r:id="rId23"/>
    <p:sldId id="417" r:id="rId24"/>
    <p:sldId id="418" r:id="rId25"/>
    <p:sldId id="419" r:id="rId26"/>
    <p:sldId id="421" r:id="rId27"/>
    <p:sldId id="422" r:id="rId28"/>
    <p:sldId id="420" r:id="rId29"/>
    <p:sldId id="423" r:id="rId30"/>
    <p:sldId id="415" r:id="rId31"/>
    <p:sldId id="424" r:id="rId32"/>
    <p:sldId id="425" r:id="rId33"/>
    <p:sldId id="427" r:id="rId34"/>
    <p:sldId id="416" r:id="rId35"/>
    <p:sldId id="428" r:id="rId36"/>
    <p:sldId id="426" r:id="rId37"/>
    <p:sldId id="414" r:id="rId38"/>
    <p:sldId id="430" r:id="rId39"/>
    <p:sldId id="431" r:id="rId40"/>
    <p:sldId id="432" r:id="rId41"/>
    <p:sldId id="435" r:id="rId42"/>
    <p:sldId id="433" r:id="rId43"/>
    <p:sldId id="436" r:id="rId44"/>
    <p:sldId id="437" r:id="rId45"/>
    <p:sldId id="438" r:id="rId46"/>
    <p:sldId id="434" r:id="rId47"/>
    <p:sldId id="429" r:id="rId48"/>
    <p:sldId id="384" r:id="rId49"/>
    <p:sldId id="446" r:id="rId50"/>
    <p:sldId id="447" r:id="rId51"/>
    <p:sldId id="448" r:id="rId52"/>
    <p:sldId id="449" r:id="rId53"/>
    <p:sldId id="450" r:id="rId54"/>
    <p:sldId id="451" r:id="rId55"/>
    <p:sldId id="452" r:id="rId56"/>
    <p:sldId id="453" r:id="rId57"/>
    <p:sldId id="454" r:id="rId58"/>
    <p:sldId id="455" r:id="rId59"/>
    <p:sldId id="456" r:id="rId60"/>
    <p:sldId id="457" r:id="rId61"/>
    <p:sldId id="458" r:id="rId62"/>
    <p:sldId id="459" r:id="rId63"/>
    <p:sldId id="460" r:id="rId64"/>
    <p:sldId id="461" r:id="rId65"/>
    <p:sldId id="462" r:id="rId66"/>
    <p:sldId id="463" r:id="rId67"/>
    <p:sldId id="465" r:id="rId68"/>
    <p:sldId id="466" r:id="rId69"/>
    <p:sldId id="337"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FF0000"/>
    <a:srgbClr val="FF40FF"/>
    <a:srgbClr val="942093"/>
    <a:srgbClr val="FF2600"/>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94"/>
    <p:restoredTop sz="81443" autoAdjust="0"/>
  </p:normalViewPr>
  <p:slideViewPr>
    <p:cSldViewPr snapToGrid="0" snapToObjects="1">
      <p:cViewPr varScale="1">
        <p:scale>
          <a:sx n="95" d="100"/>
          <a:sy n="95" d="100"/>
        </p:scale>
        <p:origin x="174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4B18D6-131B-4D68-82D0-9A9CCFDEEE11}" type="doc">
      <dgm:prSet loTypeId="urn:microsoft.com/office/officeart/2005/8/layout/pyramid1" loCatId="pyramid" qsTypeId="urn:microsoft.com/office/officeart/2005/8/quickstyle/simple3" qsCatId="simple" csTypeId="urn:microsoft.com/office/officeart/2005/8/colors/accent1_2" csCatId="accent1" phldr="1"/>
      <dgm:spPr/>
    </dgm:pt>
    <dgm:pt modelId="{3E9E987A-28F1-4D2E-898B-09CF4BAC9C5B}">
      <dgm:prSet phldrT="[文本]" custT="1"/>
      <dgm:spPr/>
      <dgm:t>
        <a:bodyPr/>
        <a:lstStyle/>
        <a:p>
          <a:r>
            <a:rPr lang="zh-CN" altLang="en-US" sz="1400" b="1" dirty="0"/>
            <a:t>高级自然语言处理任务</a:t>
          </a:r>
        </a:p>
      </dgm:t>
    </dgm:pt>
    <dgm:pt modelId="{F2675910-A439-40B1-8B6F-2C3106F550FB}" type="parTrans" cxnId="{DF6E03CE-EE0C-4474-8849-B2FF018306FE}">
      <dgm:prSet/>
      <dgm:spPr/>
      <dgm:t>
        <a:bodyPr/>
        <a:lstStyle/>
        <a:p>
          <a:endParaRPr lang="zh-CN" altLang="en-US"/>
        </a:p>
      </dgm:t>
    </dgm:pt>
    <dgm:pt modelId="{8B07AA03-80EB-43CB-91B7-64F0E59FB7C8}" type="sibTrans" cxnId="{DF6E03CE-EE0C-4474-8849-B2FF018306FE}">
      <dgm:prSet/>
      <dgm:spPr/>
      <dgm:t>
        <a:bodyPr/>
        <a:lstStyle/>
        <a:p>
          <a:endParaRPr lang="zh-CN" altLang="en-US"/>
        </a:p>
      </dgm:t>
    </dgm:pt>
    <dgm:pt modelId="{442B73CD-FDD8-4AC7-A32F-34837DFE7E1E}">
      <dgm:prSet phldrT="[文本]" custT="1"/>
      <dgm:spPr/>
      <dgm:t>
        <a:bodyPr/>
        <a:lstStyle/>
        <a:p>
          <a:r>
            <a:rPr lang="zh-CN" altLang="en-US" sz="2400" b="1" dirty="0"/>
            <a:t>句法分析</a:t>
          </a:r>
        </a:p>
      </dgm:t>
    </dgm:pt>
    <dgm:pt modelId="{4BC8733D-99CB-4268-AC50-93623642EE18}" type="parTrans" cxnId="{CC9D43BF-884D-478E-96F8-5BD1E13446BF}">
      <dgm:prSet/>
      <dgm:spPr/>
      <dgm:t>
        <a:bodyPr/>
        <a:lstStyle/>
        <a:p>
          <a:endParaRPr lang="zh-CN" altLang="en-US"/>
        </a:p>
      </dgm:t>
    </dgm:pt>
    <dgm:pt modelId="{F99069A3-D532-4F68-8CA9-223763F3AFF6}" type="sibTrans" cxnId="{CC9D43BF-884D-478E-96F8-5BD1E13446BF}">
      <dgm:prSet/>
      <dgm:spPr/>
      <dgm:t>
        <a:bodyPr/>
        <a:lstStyle/>
        <a:p>
          <a:endParaRPr lang="zh-CN" altLang="en-US"/>
        </a:p>
      </dgm:t>
    </dgm:pt>
    <dgm:pt modelId="{F7229F29-D515-4E1B-90EC-A45353479164}">
      <dgm:prSet phldrT="[文本]" custT="1"/>
      <dgm:spPr/>
      <dgm:t>
        <a:bodyPr/>
        <a:lstStyle/>
        <a:p>
          <a:r>
            <a:rPr lang="zh-CN" altLang="en-US" sz="2800" b="1" dirty="0"/>
            <a:t>词法分析</a:t>
          </a:r>
        </a:p>
      </dgm:t>
    </dgm:pt>
    <dgm:pt modelId="{6519FBCE-8ABD-409B-A1D0-DE47CFB85853}" type="parTrans" cxnId="{96205D98-E8C5-4F20-AA36-AD501B9B73FF}">
      <dgm:prSet/>
      <dgm:spPr/>
      <dgm:t>
        <a:bodyPr/>
        <a:lstStyle/>
        <a:p>
          <a:endParaRPr lang="zh-CN" altLang="en-US"/>
        </a:p>
      </dgm:t>
    </dgm:pt>
    <dgm:pt modelId="{6744FFEB-16BC-42AB-837B-0D9B8BBB1735}" type="sibTrans" cxnId="{96205D98-E8C5-4F20-AA36-AD501B9B73FF}">
      <dgm:prSet/>
      <dgm:spPr/>
      <dgm:t>
        <a:bodyPr/>
        <a:lstStyle/>
        <a:p>
          <a:endParaRPr lang="zh-CN" altLang="en-US"/>
        </a:p>
      </dgm:t>
    </dgm:pt>
    <dgm:pt modelId="{96EDE4FE-0BD0-4907-9F05-23AE2CE928AA}" type="pres">
      <dgm:prSet presAssocID="{094B18D6-131B-4D68-82D0-9A9CCFDEEE11}" presName="Name0" presStyleCnt="0">
        <dgm:presLayoutVars>
          <dgm:dir/>
          <dgm:animLvl val="lvl"/>
          <dgm:resizeHandles val="exact"/>
        </dgm:presLayoutVars>
      </dgm:prSet>
      <dgm:spPr/>
    </dgm:pt>
    <dgm:pt modelId="{7B29A3F3-7168-4CC1-9080-1185A0897058}" type="pres">
      <dgm:prSet presAssocID="{3E9E987A-28F1-4D2E-898B-09CF4BAC9C5B}" presName="Name8" presStyleCnt="0"/>
      <dgm:spPr/>
    </dgm:pt>
    <dgm:pt modelId="{26CEC224-8553-48D7-8C18-437AAA693D50}" type="pres">
      <dgm:prSet presAssocID="{3E9E987A-28F1-4D2E-898B-09CF4BAC9C5B}" presName="level" presStyleLbl="node1" presStyleIdx="0" presStyleCnt="3">
        <dgm:presLayoutVars>
          <dgm:chMax val="1"/>
          <dgm:bulletEnabled val="1"/>
        </dgm:presLayoutVars>
      </dgm:prSet>
      <dgm:spPr/>
    </dgm:pt>
    <dgm:pt modelId="{22F85918-D556-453C-BFD7-D6B065332B7E}" type="pres">
      <dgm:prSet presAssocID="{3E9E987A-28F1-4D2E-898B-09CF4BAC9C5B}" presName="levelTx" presStyleLbl="revTx" presStyleIdx="0" presStyleCnt="0">
        <dgm:presLayoutVars>
          <dgm:chMax val="1"/>
          <dgm:bulletEnabled val="1"/>
        </dgm:presLayoutVars>
      </dgm:prSet>
      <dgm:spPr/>
    </dgm:pt>
    <dgm:pt modelId="{0269DA9C-86CC-4B93-A188-5D037EEB61BA}" type="pres">
      <dgm:prSet presAssocID="{442B73CD-FDD8-4AC7-A32F-34837DFE7E1E}" presName="Name8" presStyleCnt="0"/>
      <dgm:spPr/>
    </dgm:pt>
    <dgm:pt modelId="{D0B6C0B0-4ABC-4C3D-87F1-F6EB3361F09F}" type="pres">
      <dgm:prSet presAssocID="{442B73CD-FDD8-4AC7-A32F-34837DFE7E1E}" presName="level" presStyleLbl="node1" presStyleIdx="1" presStyleCnt="3">
        <dgm:presLayoutVars>
          <dgm:chMax val="1"/>
          <dgm:bulletEnabled val="1"/>
        </dgm:presLayoutVars>
      </dgm:prSet>
      <dgm:spPr/>
    </dgm:pt>
    <dgm:pt modelId="{1713DF73-0AF7-4479-9C1F-D0B07750C1EE}" type="pres">
      <dgm:prSet presAssocID="{442B73CD-FDD8-4AC7-A32F-34837DFE7E1E}" presName="levelTx" presStyleLbl="revTx" presStyleIdx="0" presStyleCnt="0">
        <dgm:presLayoutVars>
          <dgm:chMax val="1"/>
          <dgm:bulletEnabled val="1"/>
        </dgm:presLayoutVars>
      </dgm:prSet>
      <dgm:spPr/>
    </dgm:pt>
    <dgm:pt modelId="{EB27C3AA-F117-4B0E-9609-41EE1EAEB595}" type="pres">
      <dgm:prSet presAssocID="{F7229F29-D515-4E1B-90EC-A45353479164}" presName="Name8" presStyleCnt="0"/>
      <dgm:spPr/>
    </dgm:pt>
    <dgm:pt modelId="{0003784A-1AA7-49C2-813F-F1E8D2E5BB78}" type="pres">
      <dgm:prSet presAssocID="{F7229F29-D515-4E1B-90EC-A45353479164}" presName="level" presStyleLbl="node1" presStyleIdx="2" presStyleCnt="3">
        <dgm:presLayoutVars>
          <dgm:chMax val="1"/>
          <dgm:bulletEnabled val="1"/>
        </dgm:presLayoutVars>
      </dgm:prSet>
      <dgm:spPr/>
    </dgm:pt>
    <dgm:pt modelId="{4F092CB4-4657-4FE9-95A9-15C139DEF6C1}" type="pres">
      <dgm:prSet presAssocID="{F7229F29-D515-4E1B-90EC-A45353479164}" presName="levelTx" presStyleLbl="revTx" presStyleIdx="0" presStyleCnt="0">
        <dgm:presLayoutVars>
          <dgm:chMax val="1"/>
          <dgm:bulletEnabled val="1"/>
        </dgm:presLayoutVars>
      </dgm:prSet>
      <dgm:spPr/>
    </dgm:pt>
  </dgm:ptLst>
  <dgm:cxnLst>
    <dgm:cxn modelId="{243F2B24-47D3-49F6-9BF0-F4200D75006A}" type="presOf" srcId="{3E9E987A-28F1-4D2E-898B-09CF4BAC9C5B}" destId="{26CEC224-8553-48D7-8C18-437AAA693D50}" srcOrd="0" destOrd="0" presId="urn:microsoft.com/office/officeart/2005/8/layout/pyramid1"/>
    <dgm:cxn modelId="{A8117546-4BF7-4A4D-9D0B-9CDE497B2E3B}" type="presOf" srcId="{F7229F29-D515-4E1B-90EC-A45353479164}" destId="{4F092CB4-4657-4FE9-95A9-15C139DEF6C1}" srcOrd="1" destOrd="0" presId="urn:microsoft.com/office/officeart/2005/8/layout/pyramid1"/>
    <dgm:cxn modelId="{2991714A-C787-4825-A715-DEEFA9C9DB49}" type="presOf" srcId="{442B73CD-FDD8-4AC7-A32F-34837DFE7E1E}" destId="{D0B6C0B0-4ABC-4C3D-87F1-F6EB3361F09F}" srcOrd="0" destOrd="0" presId="urn:microsoft.com/office/officeart/2005/8/layout/pyramid1"/>
    <dgm:cxn modelId="{09858A55-0B54-41E0-B836-A97197423602}" type="presOf" srcId="{F7229F29-D515-4E1B-90EC-A45353479164}" destId="{0003784A-1AA7-49C2-813F-F1E8D2E5BB78}" srcOrd="0" destOrd="0" presId="urn:microsoft.com/office/officeart/2005/8/layout/pyramid1"/>
    <dgm:cxn modelId="{109A8288-606A-4CBB-93CC-B698D3CBA26D}" type="presOf" srcId="{3E9E987A-28F1-4D2E-898B-09CF4BAC9C5B}" destId="{22F85918-D556-453C-BFD7-D6B065332B7E}" srcOrd="1" destOrd="0" presId="urn:microsoft.com/office/officeart/2005/8/layout/pyramid1"/>
    <dgm:cxn modelId="{96205D98-E8C5-4F20-AA36-AD501B9B73FF}" srcId="{094B18D6-131B-4D68-82D0-9A9CCFDEEE11}" destId="{F7229F29-D515-4E1B-90EC-A45353479164}" srcOrd="2" destOrd="0" parTransId="{6519FBCE-8ABD-409B-A1D0-DE47CFB85853}" sibTransId="{6744FFEB-16BC-42AB-837B-0D9B8BBB1735}"/>
    <dgm:cxn modelId="{7AAFF3BD-1FD9-442E-A69F-3FBA35760174}" type="presOf" srcId="{442B73CD-FDD8-4AC7-A32F-34837DFE7E1E}" destId="{1713DF73-0AF7-4479-9C1F-D0B07750C1EE}" srcOrd="1" destOrd="0" presId="urn:microsoft.com/office/officeart/2005/8/layout/pyramid1"/>
    <dgm:cxn modelId="{CC9D43BF-884D-478E-96F8-5BD1E13446BF}" srcId="{094B18D6-131B-4D68-82D0-9A9CCFDEEE11}" destId="{442B73CD-FDD8-4AC7-A32F-34837DFE7E1E}" srcOrd="1" destOrd="0" parTransId="{4BC8733D-99CB-4268-AC50-93623642EE18}" sibTransId="{F99069A3-D532-4F68-8CA9-223763F3AFF6}"/>
    <dgm:cxn modelId="{DF6E03CE-EE0C-4474-8849-B2FF018306FE}" srcId="{094B18D6-131B-4D68-82D0-9A9CCFDEEE11}" destId="{3E9E987A-28F1-4D2E-898B-09CF4BAC9C5B}" srcOrd="0" destOrd="0" parTransId="{F2675910-A439-40B1-8B6F-2C3106F550FB}" sibTransId="{8B07AA03-80EB-43CB-91B7-64F0E59FB7C8}"/>
    <dgm:cxn modelId="{E86BA1F9-8062-4EEA-9757-3B531D3581B0}" type="presOf" srcId="{094B18D6-131B-4D68-82D0-9A9CCFDEEE11}" destId="{96EDE4FE-0BD0-4907-9F05-23AE2CE928AA}" srcOrd="0" destOrd="0" presId="urn:microsoft.com/office/officeart/2005/8/layout/pyramid1"/>
    <dgm:cxn modelId="{D4C34B50-E1FB-4DDA-9547-254BE1887A84}" type="presParOf" srcId="{96EDE4FE-0BD0-4907-9F05-23AE2CE928AA}" destId="{7B29A3F3-7168-4CC1-9080-1185A0897058}" srcOrd="0" destOrd="0" presId="urn:microsoft.com/office/officeart/2005/8/layout/pyramid1"/>
    <dgm:cxn modelId="{DA2A4316-2D1A-4C06-A1FA-DACF60447584}" type="presParOf" srcId="{7B29A3F3-7168-4CC1-9080-1185A0897058}" destId="{26CEC224-8553-48D7-8C18-437AAA693D50}" srcOrd="0" destOrd="0" presId="urn:microsoft.com/office/officeart/2005/8/layout/pyramid1"/>
    <dgm:cxn modelId="{7C9DE639-376C-4D86-8D7A-6928854A2976}" type="presParOf" srcId="{7B29A3F3-7168-4CC1-9080-1185A0897058}" destId="{22F85918-D556-453C-BFD7-D6B065332B7E}" srcOrd="1" destOrd="0" presId="urn:microsoft.com/office/officeart/2005/8/layout/pyramid1"/>
    <dgm:cxn modelId="{9757C503-C662-4B66-BD5D-6CCF8558B194}" type="presParOf" srcId="{96EDE4FE-0BD0-4907-9F05-23AE2CE928AA}" destId="{0269DA9C-86CC-4B93-A188-5D037EEB61BA}" srcOrd="1" destOrd="0" presId="urn:microsoft.com/office/officeart/2005/8/layout/pyramid1"/>
    <dgm:cxn modelId="{1469FEEC-EAA8-4EE5-8B81-DF4204DAF5E6}" type="presParOf" srcId="{0269DA9C-86CC-4B93-A188-5D037EEB61BA}" destId="{D0B6C0B0-4ABC-4C3D-87F1-F6EB3361F09F}" srcOrd="0" destOrd="0" presId="urn:microsoft.com/office/officeart/2005/8/layout/pyramid1"/>
    <dgm:cxn modelId="{79636495-B587-46A3-A8E0-6B556C773339}" type="presParOf" srcId="{0269DA9C-86CC-4B93-A188-5D037EEB61BA}" destId="{1713DF73-0AF7-4479-9C1F-D0B07750C1EE}" srcOrd="1" destOrd="0" presId="urn:microsoft.com/office/officeart/2005/8/layout/pyramid1"/>
    <dgm:cxn modelId="{2951A5A5-0470-457B-84D1-472BD1107407}" type="presParOf" srcId="{96EDE4FE-0BD0-4907-9F05-23AE2CE928AA}" destId="{EB27C3AA-F117-4B0E-9609-41EE1EAEB595}" srcOrd="2" destOrd="0" presId="urn:microsoft.com/office/officeart/2005/8/layout/pyramid1"/>
    <dgm:cxn modelId="{B908B079-2F00-4871-90C8-58F776F04C6B}" type="presParOf" srcId="{EB27C3AA-F117-4B0E-9609-41EE1EAEB595}" destId="{0003784A-1AA7-49C2-813F-F1E8D2E5BB78}" srcOrd="0" destOrd="0" presId="urn:microsoft.com/office/officeart/2005/8/layout/pyramid1"/>
    <dgm:cxn modelId="{E3053B3D-9161-4ECF-A513-189C156446BD}" type="presParOf" srcId="{EB27C3AA-F117-4B0E-9609-41EE1EAEB595}" destId="{4F092CB4-4657-4FE9-95A9-15C139DEF6C1}"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441D0A-667F-47D6-B3EC-31D51C391D56}" type="doc">
      <dgm:prSet loTypeId="urn:microsoft.com/office/officeart/2005/8/layout/hList1" loCatId="list" qsTypeId="urn:microsoft.com/office/officeart/2005/8/quickstyle/simple3" qsCatId="simple" csTypeId="urn:microsoft.com/office/officeart/2005/8/colors/accent1_2" csCatId="accent1" phldr="1"/>
      <dgm:spPr/>
      <dgm:t>
        <a:bodyPr/>
        <a:lstStyle/>
        <a:p>
          <a:endParaRPr lang="zh-CN" altLang="en-US"/>
        </a:p>
      </dgm:t>
    </dgm:pt>
    <dgm:pt modelId="{E8A59FC4-49A8-4FE3-96B2-A325F793C99A}">
      <dgm:prSet phldrT="[文本]"/>
      <dgm:spPr/>
      <dgm:t>
        <a:bodyPr/>
        <a:lstStyle/>
        <a:p>
          <a:r>
            <a:rPr lang="zh-CN" altLang="en-US" dirty="0"/>
            <a:t>命名实体</a:t>
          </a:r>
        </a:p>
      </dgm:t>
    </dgm:pt>
    <dgm:pt modelId="{0474FECE-F20E-4A6B-BE02-BA552BBB7E60}" type="parTrans" cxnId="{17710960-60DA-4D05-B346-B72DAE003968}">
      <dgm:prSet/>
      <dgm:spPr/>
      <dgm:t>
        <a:bodyPr/>
        <a:lstStyle/>
        <a:p>
          <a:endParaRPr lang="zh-CN" altLang="en-US"/>
        </a:p>
      </dgm:t>
    </dgm:pt>
    <dgm:pt modelId="{BFAD2F08-0A7D-4520-B4E1-607BEBF2FFF0}" type="sibTrans" cxnId="{17710960-60DA-4D05-B346-B72DAE003968}">
      <dgm:prSet/>
      <dgm:spPr/>
      <dgm:t>
        <a:bodyPr/>
        <a:lstStyle/>
        <a:p>
          <a:endParaRPr lang="zh-CN" altLang="en-US"/>
        </a:p>
      </dgm:t>
    </dgm:pt>
    <dgm:pt modelId="{A41045BE-6F7A-403F-AAC2-36C5B3D8F5ED}">
      <dgm:prSet phldrT="[文本]"/>
      <dgm:spPr/>
      <dgm:t>
        <a:bodyPr/>
        <a:lstStyle/>
        <a:p>
          <a:r>
            <a:rPr lang="zh-CN" altLang="en-US" dirty="0"/>
            <a:t>人名</a:t>
          </a:r>
        </a:p>
      </dgm:t>
    </dgm:pt>
    <dgm:pt modelId="{F68CC38B-2AC5-4F02-863D-2544AA0B6108}" type="parTrans" cxnId="{5A186C72-4554-4C7B-B5C2-505ADDA98EC3}">
      <dgm:prSet/>
      <dgm:spPr/>
      <dgm:t>
        <a:bodyPr/>
        <a:lstStyle/>
        <a:p>
          <a:endParaRPr lang="zh-CN" altLang="en-US"/>
        </a:p>
      </dgm:t>
    </dgm:pt>
    <dgm:pt modelId="{BC472ADF-B84B-4446-90D8-B27D40AAAB8F}" type="sibTrans" cxnId="{5A186C72-4554-4C7B-B5C2-505ADDA98EC3}">
      <dgm:prSet/>
      <dgm:spPr/>
      <dgm:t>
        <a:bodyPr/>
        <a:lstStyle/>
        <a:p>
          <a:endParaRPr lang="zh-CN" altLang="en-US"/>
        </a:p>
      </dgm:t>
    </dgm:pt>
    <dgm:pt modelId="{CB7A9A7F-0C5D-4A46-942D-26EFB02F33D9}">
      <dgm:prSet phldrT="[文本]"/>
      <dgm:spPr/>
      <dgm:t>
        <a:bodyPr/>
        <a:lstStyle/>
        <a:p>
          <a:r>
            <a:rPr lang="zh-CN" altLang="en-US" dirty="0"/>
            <a:t>地名</a:t>
          </a:r>
        </a:p>
      </dgm:t>
    </dgm:pt>
    <dgm:pt modelId="{3F75C628-C965-43C8-99AE-6F5799C3F468}" type="parTrans" cxnId="{2D2924E2-41F9-4DF6-A443-7ADF01F43C43}">
      <dgm:prSet/>
      <dgm:spPr/>
      <dgm:t>
        <a:bodyPr/>
        <a:lstStyle/>
        <a:p>
          <a:endParaRPr lang="zh-CN" altLang="en-US"/>
        </a:p>
      </dgm:t>
    </dgm:pt>
    <dgm:pt modelId="{4852954B-728A-425C-9212-7D49E68225CE}" type="sibTrans" cxnId="{2D2924E2-41F9-4DF6-A443-7ADF01F43C43}">
      <dgm:prSet/>
      <dgm:spPr/>
      <dgm:t>
        <a:bodyPr/>
        <a:lstStyle/>
        <a:p>
          <a:endParaRPr lang="zh-CN" altLang="en-US"/>
        </a:p>
      </dgm:t>
    </dgm:pt>
    <dgm:pt modelId="{0DDEE8E7-16CC-4CA2-99D5-0BF1F895AD07}">
      <dgm:prSet phldrT="[文本]"/>
      <dgm:spPr/>
      <dgm:t>
        <a:bodyPr/>
        <a:lstStyle/>
        <a:p>
          <a:r>
            <a:rPr lang="zh-CN" altLang="en-US" dirty="0"/>
            <a:t>非实体名词</a:t>
          </a:r>
        </a:p>
      </dgm:t>
    </dgm:pt>
    <dgm:pt modelId="{EBD470FD-DCB6-4CFC-8431-CAF222C5A4FE}" type="parTrans" cxnId="{2BFC7071-C0F6-499F-90BE-BFC2BCB62057}">
      <dgm:prSet/>
      <dgm:spPr/>
      <dgm:t>
        <a:bodyPr/>
        <a:lstStyle/>
        <a:p>
          <a:endParaRPr lang="zh-CN" altLang="en-US"/>
        </a:p>
      </dgm:t>
    </dgm:pt>
    <dgm:pt modelId="{D73AC45C-EB9F-4031-B331-B7443962BCC1}" type="sibTrans" cxnId="{2BFC7071-C0F6-499F-90BE-BFC2BCB62057}">
      <dgm:prSet/>
      <dgm:spPr/>
      <dgm:t>
        <a:bodyPr/>
        <a:lstStyle/>
        <a:p>
          <a:endParaRPr lang="zh-CN" altLang="en-US"/>
        </a:p>
      </dgm:t>
    </dgm:pt>
    <dgm:pt modelId="{6FB0889E-D2FF-452E-A6D2-EA80CE2E9419}">
      <dgm:prSet phldrT="[文本]"/>
      <dgm:spPr/>
      <dgm:t>
        <a:bodyPr/>
        <a:lstStyle/>
        <a:p>
          <a:r>
            <a:rPr lang="zh-CN" altLang="en-US" dirty="0"/>
            <a:t>数字</a:t>
          </a:r>
        </a:p>
      </dgm:t>
    </dgm:pt>
    <dgm:pt modelId="{13D96A65-9F71-4440-A0CF-D1B984A787E3}" type="parTrans" cxnId="{088C5FAE-CD13-47AB-B5F9-1F0251545529}">
      <dgm:prSet/>
      <dgm:spPr/>
      <dgm:t>
        <a:bodyPr/>
        <a:lstStyle/>
        <a:p>
          <a:endParaRPr lang="zh-CN" altLang="en-US"/>
        </a:p>
      </dgm:t>
    </dgm:pt>
    <dgm:pt modelId="{F9F7F926-699D-4BBF-AE25-890BE6A69979}" type="sibTrans" cxnId="{088C5FAE-CD13-47AB-B5F9-1F0251545529}">
      <dgm:prSet/>
      <dgm:spPr/>
      <dgm:t>
        <a:bodyPr/>
        <a:lstStyle/>
        <a:p>
          <a:endParaRPr lang="zh-CN" altLang="en-US"/>
        </a:p>
      </dgm:t>
    </dgm:pt>
    <dgm:pt modelId="{DBE7C15F-E915-46D4-BFE5-2A6762614AB6}">
      <dgm:prSet phldrT="[文本]"/>
      <dgm:spPr/>
      <dgm:t>
        <a:bodyPr/>
        <a:lstStyle/>
        <a:p>
          <a:r>
            <a:rPr lang="zh-CN" altLang="en-US" dirty="0"/>
            <a:t>日期</a:t>
          </a:r>
        </a:p>
      </dgm:t>
    </dgm:pt>
    <dgm:pt modelId="{D4F1DB90-46C9-4397-B35E-BD2BCA7555DB}" type="parTrans" cxnId="{0AB08EAC-A1A5-484B-9311-85862B7EDCA9}">
      <dgm:prSet/>
      <dgm:spPr/>
      <dgm:t>
        <a:bodyPr/>
        <a:lstStyle/>
        <a:p>
          <a:endParaRPr lang="zh-CN" altLang="en-US"/>
        </a:p>
      </dgm:t>
    </dgm:pt>
    <dgm:pt modelId="{AE8DFAF3-602C-4EDB-8AF6-E9195956E8C4}" type="sibTrans" cxnId="{0AB08EAC-A1A5-484B-9311-85862B7EDCA9}">
      <dgm:prSet/>
      <dgm:spPr/>
      <dgm:t>
        <a:bodyPr/>
        <a:lstStyle/>
        <a:p>
          <a:endParaRPr lang="zh-CN" altLang="en-US"/>
        </a:p>
      </dgm:t>
    </dgm:pt>
    <dgm:pt modelId="{8A56D1EB-640B-438E-951C-0EBB2EAC0B26}">
      <dgm:prSet phldrT="[文本]"/>
      <dgm:spPr>
        <a:gradFill rotWithShape="0">
          <a:gsLst>
            <a:gs pos="0">
              <a:schemeClr val="accent1">
                <a:hueOff val="0"/>
                <a:satOff val="0"/>
                <a:lumOff val="0"/>
                <a:alphaOff val="0"/>
                <a:lumMod val="110000"/>
                <a:satMod val="105000"/>
                <a:tint val="67000"/>
              </a:schemeClr>
            </a:gs>
            <a:gs pos="32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gradFill>
      </dgm:spPr>
      <dgm:t>
        <a:bodyPr/>
        <a:lstStyle/>
        <a:p>
          <a:r>
            <a:rPr lang="zh-CN" altLang="en-US" dirty="0"/>
            <a:t>其它</a:t>
          </a:r>
        </a:p>
      </dgm:t>
    </dgm:pt>
    <dgm:pt modelId="{D8E230AD-1C60-488E-8DB0-68FACEEC1590}" type="parTrans" cxnId="{B5DA3E21-96BB-4761-A84F-B8A3312EC4B8}">
      <dgm:prSet/>
      <dgm:spPr/>
      <dgm:t>
        <a:bodyPr/>
        <a:lstStyle/>
        <a:p>
          <a:endParaRPr lang="zh-CN" altLang="en-US"/>
        </a:p>
      </dgm:t>
    </dgm:pt>
    <dgm:pt modelId="{AE0C196D-882C-4498-986B-FAAECF067D36}" type="sibTrans" cxnId="{B5DA3E21-96BB-4761-A84F-B8A3312EC4B8}">
      <dgm:prSet/>
      <dgm:spPr/>
      <dgm:t>
        <a:bodyPr/>
        <a:lstStyle/>
        <a:p>
          <a:endParaRPr lang="zh-CN" altLang="en-US"/>
        </a:p>
      </dgm:t>
    </dgm:pt>
    <dgm:pt modelId="{1A5F5BFF-DDCD-4F43-ADB1-1C4B2659E705}">
      <dgm:prSet phldrT="[文本]"/>
      <dgm:spPr/>
      <dgm:t>
        <a:bodyPr/>
        <a:lstStyle/>
        <a:p>
          <a:r>
            <a:rPr lang="zh-CN" altLang="en-US" dirty="0"/>
            <a:t>专业术语</a:t>
          </a:r>
        </a:p>
      </dgm:t>
    </dgm:pt>
    <dgm:pt modelId="{326EF206-83C5-4E28-BE01-92BD8E2F792A}" type="parTrans" cxnId="{42CF894F-6F57-442B-8EEC-DFFAC54DB9C0}">
      <dgm:prSet/>
      <dgm:spPr/>
      <dgm:t>
        <a:bodyPr/>
        <a:lstStyle/>
        <a:p>
          <a:endParaRPr lang="zh-CN" altLang="en-US"/>
        </a:p>
      </dgm:t>
    </dgm:pt>
    <dgm:pt modelId="{CC8C3BA4-5F35-4208-96E4-1510459DC38F}" type="sibTrans" cxnId="{42CF894F-6F57-442B-8EEC-DFFAC54DB9C0}">
      <dgm:prSet/>
      <dgm:spPr/>
      <dgm:t>
        <a:bodyPr/>
        <a:lstStyle/>
        <a:p>
          <a:endParaRPr lang="zh-CN" altLang="en-US"/>
        </a:p>
      </dgm:t>
    </dgm:pt>
    <dgm:pt modelId="{423F3509-7252-4485-8C72-05FD0EB89199}">
      <dgm:prSet phldrT="[文本]"/>
      <dgm:spPr/>
      <dgm:t>
        <a:bodyPr/>
        <a:lstStyle/>
        <a:p>
          <a:r>
            <a:rPr lang="zh-CN" altLang="en-US" dirty="0"/>
            <a:t>缩略语</a:t>
          </a:r>
        </a:p>
      </dgm:t>
    </dgm:pt>
    <dgm:pt modelId="{866CA6BD-F80F-45A5-80AC-835DC506A11B}" type="parTrans" cxnId="{ABDE55BF-5C62-4FE4-9B7D-1D2FFB80BC18}">
      <dgm:prSet/>
      <dgm:spPr/>
      <dgm:t>
        <a:bodyPr/>
        <a:lstStyle/>
        <a:p>
          <a:endParaRPr lang="zh-CN" altLang="en-US"/>
        </a:p>
      </dgm:t>
    </dgm:pt>
    <dgm:pt modelId="{DC85006B-86D1-4F04-AC61-77626E9B7D61}" type="sibTrans" cxnId="{ABDE55BF-5C62-4FE4-9B7D-1D2FFB80BC18}">
      <dgm:prSet/>
      <dgm:spPr/>
      <dgm:t>
        <a:bodyPr/>
        <a:lstStyle/>
        <a:p>
          <a:endParaRPr lang="zh-CN" altLang="en-US"/>
        </a:p>
      </dgm:t>
    </dgm:pt>
    <dgm:pt modelId="{688CB9A5-44EB-423E-9EA7-D0EAE68CD18C}">
      <dgm:prSet phldrT="[文本]"/>
      <dgm:spPr/>
      <dgm:t>
        <a:bodyPr/>
        <a:lstStyle/>
        <a:p>
          <a:r>
            <a:rPr lang="zh-CN" altLang="en-US" dirty="0"/>
            <a:t>机构名</a:t>
          </a:r>
        </a:p>
      </dgm:t>
    </dgm:pt>
    <dgm:pt modelId="{9CF33EB9-68AF-4D61-B859-A141A1FA232D}" type="parTrans" cxnId="{2B3A60DA-D399-405D-9789-0B07C9FB9B6A}">
      <dgm:prSet/>
      <dgm:spPr/>
      <dgm:t>
        <a:bodyPr/>
        <a:lstStyle/>
        <a:p>
          <a:endParaRPr lang="zh-CN" altLang="en-US"/>
        </a:p>
      </dgm:t>
    </dgm:pt>
    <dgm:pt modelId="{AA762AC6-D909-4128-9704-D45A82500843}" type="sibTrans" cxnId="{2B3A60DA-D399-405D-9789-0B07C9FB9B6A}">
      <dgm:prSet/>
      <dgm:spPr/>
      <dgm:t>
        <a:bodyPr/>
        <a:lstStyle/>
        <a:p>
          <a:endParaRPr lang="zh-CN" altLang="en-US"/>
        </a:p>
      </dgm:t>
    </dgm:pt>
    <dgm:pt modelId="{ED694DA2-CDBB-4F50-BF6E-E0CC51694394}">
      <dgm:prSet phldrT="[文本]"/>
      <dgm:spPr/>
      <dgm:t>
        <a:bodyPr/>
        <a:lstStyle/>
        <a:p>
          <a:r>
            <a:rPr lang="zh-CN" altLang="en-US" dirty="0"/>
            <a:t>新词语</a:t>
          </a:r>
        </a:p>
      </dgm:t>
    </dgm:pt>
    <dgm:pt modelId="{001F4401-96FD-40FF-B01E-9C9CC74F5972}" type="parTrans" cxnId="{07E225D2-63B8-4C93-BB77-D94376B230E6}">
      <dgm:prSet/>
      <dgm:spPr/>
      <dgm:t>
        <a:bodyPr/>
        <a:lstStyle/>
        <a:p>
          <a:endParaRPr lang="zh-CN" altLang="en-US"/>
        </a:p>
      </dgm:t>
    </dgm:pt>
    <dgm:pt modelId="{CA10783B-7988-478C-A060-073FE234B216}" type="sibTrans" cxnId="{07E225D2-63B8-4C93-BB77-D94376B230E6}">
      <dgm:prSet/>
      <dgm:spPr/>
      <dgm:t>
        <a:bodyPr/>
        <a:lstStyle/>
        <a:p>
          <a:endParaRPr lang="zh-CN" altLang="en-US"/>
        </a:p>
      </dgm:t>
    </dgm:pt>
    <dgm:pt modelId="{50FF72AA-68E2-4791-A987-1CE90779DDD4}" type="pres">
      <dgm:prSet presAssocID="{B5441D0A-667F-47D6-B3EC-31D51C391D56}" presName="Name0" presStyleCnt="0">
        <dgm:presLayoutVars>
          <dgm:dir/>
          <dgm:animLvl val="lvl"/>
          <dgm:resizeHandles val="exact"/>
        </dgm:presLayoutVars>
      </dgm:prSet>
      <dgm:spPr/>
    </dgm:pt>
    <dgm:pt modelId="{75DB36E0-272D-42EC-A8FD-FDCF5D1001DD}" type="pres">
      <dgm:prSet presAssocID="{E8A59FC4-49A8-4FE3-96B2-A325F793C99A}" presName="composite" presStyleCnt="0"/>
      <dgm:spPr/>
    </dgm:pt>
    <dgm:pt modelId="{F2912E77-C897-4A1F-AC61-15F77FF6EE4A}" type="pres">
      <dgm:prSet presAssocID="{E8A59FC4-49A8-4FE3-96B2-A325F793C99A}" presName="parTx" presStyleLbl="alignNode1" presStyleIdx="0" presStyleCnt="3">
        <dgm:presLayoutVars>
          <dgm:chMax val="0"/>
          <dgm:chPref val="0"/>
          <dgm:bulletEnabled val="1"/>
        </dgm:presLayoutVars>
      </dgm:prSet>
      <dgm:spPr/>
    </dgm:pt>
    <dgm:pt modelId="{961152E9-AA12-496D-AE38-A2BE7398FA78}" type="pres">
      <dgm:prSet presAssocID="{E8A59FC4-49A8-4FE3-96B2-A325F793C99A}" presName="desTx" presStyleLbl="alignAccFollowNode1" presStyleIdx="0" presStyleCnt="3">
        <dgm:presLayoutVars>
          <dgm:bulletEnabled val="1"/>
        </dgm:presLayoutVars>
      </dgm:prSet>
      <dgm:spPr/>
    </dgm:pt>
    <dgm:pt modelId="{8ABF0AFF-B051-4C72-8A56-766A8302D482}" type="pres">
      <dgm:prSet presAssocID="{BFAD2F08-0A7D-4520-B4E1-607BEBF2FFF0}" presName="space" presStyleCnt="0"/>
      <dgm:spPr/>
    </dgm:pt>
    <dgm:pt modelId="{1C49F5C8-40E2-445A-8E3A-5800676EABFE}" type="pres">
      <dgm:prSet presAssocID="{0DDEE8E7-16CC-4CA2-99D5-0BF1F895AD07}" presName="composite" presStyleCnt="0"/>
      <dgm:spPr/>
    </dgm:pt>
    <dgm:pt modelId="{1171EEB6-B146-4108-A2C0-49A05A94699B}" type="pres">
      <dgm:prSet presAssocID="{0DDEE8E7-16CC-4CA2-99D5-0BF1F895AD07}" presName="parTx" presStyleLbl="alignNode1" presStyleIdx="1" presStyleCnt="3">
        <dgm:presLayoutVars>
          <dgm:chMax val="0"/>
          <dgm:chPref val="0"/>
          <dgm:bulletEnabled val="1"/>
        </dgm:presLayoutVars>
      </dgm:prSet>
      <dgm:spPr/>
    </dgm:pt>
    <dgm:pt modelId="{F905ED31-D742-4DF4-A325-518FCD4E83E1}" type="pres">
      <dgm:prSet presAssocID="{0DDEE8E7-16CC-4CA2-99D5-0BF1F895AD07}" presName="desTx" presStyleLbl="alignAccFollowNode1" presStyleIdx="1" presStyleCnt="3">
        <dgm:presLayoutVars>
          <dgm:bulletEnabled val="1"/>
        </dgm:presLayoutVars>
      </dgm:prSet>
      <dgm:spPr/>
    </dgm:pt>
    <dgm:pt modelId="{82FD01B2-BF79-40FA-AB35-5120F6148D15}" type="pres">
      <dgm:prSet presAssocID="{D73AC45C-EB9F-4031-B331-B7443962BCC1}" presName="space" presStyleCnt="0"/>
      <dgm:spPr/>
    </dgm:pt>
    <dgm:pt modelId="{8DE25C02-C92E-4D1F-A2F2-CF97EC88382E}" type="pres">
      <dgm:prSet presAssocID="{8A56D1EB-640B-438E-951C-0EBB2EAC0B26}" presName="composite" presStyleCnt="0"/>
      <dgm:spPr/>
    </dgm:pt>
    <dgm:pt modelId="{62BE3488-7B82-460E-857C-5D23CE68A690}" type="pres">
      <dgm:prSet presAssocID="{8A56D1EB-640B-438E-951C-0EBB2EAC0B26}" presName="parTx" presStyleLbl="alignNode1" presStyleIdx="2" presStyleCnt="3">
        <dgm:presLayoutVars>
          <dgm:chMax val="0"/>
          <dgm:chPref val="0"/>
          <dgm:bulletEnabled val="1"/>
        </dgm:presLayoutVars>
      </dgm:prSet>
      <dgm:spPr/>
    </dgm:pt>
    <dgm:pt modelId="{C88BA881-C082-4E70-BAB0-18E02333CBEA}" type="pres">
      <dgm:prSet presAssocID="{8A56D1EB-640B-438E-951C-0EBB2EAC0B26}" presName="desTx" presStyleLbl="alignAccFollowNode1" presStyleIdx="2" presStyleCnt="3">
        <dgm:presLayoutVars>
          <dgm:bulletEnabled val="1"/>
        </dgm:presLayoutVars>
      </dgm:prSet>
      <dgm:spPr/>
    </dgm:pt>
  </dgm:ptLst>
  <dgm:cxnLst>
    <dgm:cxn modelId="{6AAF7214-8300-4302-B4A9-29369422DD88}" type="presOf" srcId="{8A56D1EB-640B-438E-951C-0EBB2EAC0B26}" destId="{62BE3488-7B82-460E-857C-5D23CE68A690}" srcOrd="0" destOrd="0" presId="urn:microsoft.com/office/officeart/2005/8/layout/hList1"/>
    <dgm:cxn modelId="{B5DA3E21-96BB-4761-A84F-B8A3312EC4B8}" srcId="{B5441D0A-667F-47D6-B3EC-31D51C391D56}" destId="{8A56D1EB-640B-438E-951C-0EBB2EAC0B26}" srcOrd="2" destOrd="0" parTransId="{D8E230AD-1C60-488E-8DB0-68FACEEC1590}" sibTransId="{AE0C196D-882C-4498-986B-FAAECF067D36}"/>
    <dgm:cxn modelId="{EA253337-4804-424B-A1FA-426319183DBE}" type="presOf" srcId="{ED694DA2-CDBB-4F50-BF6E-E0CC51694394}" destId="{C88BA881-C082-4E70-BAB0-18E02333CBEA}" srcOrd="0" destOrd="2" presId="urn:microsoft.com/office/officeart/2005/8/layout/hList1"/>
    <dgm:cxn modelId="{B6D16F48-C124-4494-989D-BB62266C1566}" type="presOf" srcId="{6FB0889E-D2FF-452E-A6D2-EA80CE2E9419}" destId="{F905ED31-D742-4DF4-A325-518FCD4E83E1}" srcOrd="0" destOrd="0" presId="urn:microsoft.com/office/officeart/2005/8/layout/hList1"/>
    <dgm:cxn modelId="{CCFBD14A-F343-4462-86CF-F6DE745F7E3A}" type="presOf" srcId="{CB7A9A7F-0C5D-4A46-942D-26EFB02F33D9}" destId="{961152E9-AA12-496D-AE38-A2BE7398FA78}" srcOrd="0" destOrd="1" presId="urn:microsoft.com/office/officeart/2005/8/layout/hList1"/>
    <dgm:cxn modelId="{42CF894F-6F57-442B-8EEC-DFFAC54DB9C0}" srcId="{8A56D1EB-640B-438E-951C-0EBB2EAC0B26}" destId="{1A5F5BFF-DDCD-4F43-ADB1-1C4B2659E705}" srcOrd="0" destOrd="0" parTransId="{326EF206-83C5-4E28-BE01-92BD8E2F792A}" sibTransId="{CC8C3BA4-5F35-4208-96E4-1510459DC38F}"/>
    <dgm:cxn modelId="{E977E358-5F96-4262-95EA-B0F1D7375D4D}" type="presOf" srcId="{A41045BE-6F7A-403F-AAC2-36C5B3D8F5ED}" destId="{961152E9-AA12-496D-AE38-A2BE7398FA78}" srcOrd="0" destOrd="0" presId="urn:microsoft.com/office/officeart/2005/8/layout/hList1"/>
    <dgm:cxn modelId="{8F36C05B-0395-4E9F-83CE-31CF6A0D3067}" type="presOf" srcId="{688CB9A5-44EB-423E-9EA7-D0EAE68CD18C}" destId="{961152E9-AA12-496D-AE38-A2BE7398FA78}" srcOrd="0" destOrd="2" presId="urn:microsoft.com/office/officeart/2005/8/layout/hList1"/>
    <dgm:cxn modelId="{17710960-60DA-4D05-B346-B72DAE003968}" srcId="{B5441D0A-667F-47D6-B3EC-31D51C391D56}" destId="{E8A59FC4-49A8-4FE3-96B2-A325F793C99A}" srcOrd="0" destOrd="0" parTransId="{0474FECE-F20E-4A6B-BE02-BA552BBB7E60}" sibTransId="{BFAD2F08-0A7D-4520-B4E1-607BEBF2FFF0}"/>
    <dgm:cxn modelId="{2BFC7071-C0F6-499F-90BE-BFC2BCB62057}" srcId="{B5441D0A-667F-47D6-B3EC-31D51C391D56}" destId="{0DDEE8E7-16CC-4CA2-99D5-0BF1F895AD07}" srcOrd="1" destOrd="0" parTransId="{EBD470FD-DCB6-4CFC-8431-CAF222C5A4FE}" sibTransId="{D73AC45C-EB9F-4031-B331-B7443962BCC1}"/>
    <dgm:cxn modelId="{5A186C72-4554-4C7B-B5C2-505ADDA98EC3}" srcId="{E8A59FC4-49A8-4FE3-96B2-A325F793C99A}" destId="{A41045BE-6F7A-403F-AAC2-36C5B3D8F5ED}" srcOrd="0" destOrd="0" parTransId="{F68CC38B-2AC5-4F02-863D-2544AA0B6108}" sibTransId="{BC472ADF-B84B-4446-90D8-B27D40AAAB8F}"/>
    <dgm:cxn modelId="{E3F710A2-CC2B-4E04-B5D6-0EB44C59E2C2}" type="presOf" srcId="{E8A59FC4-49A8-4FE3-96B2-A325F793C99A}" destId="{F2912E77-C897-4A1F-AC61-15F77FF6EE4A}" srcOrd="0" destOrd="0" presId="urn:microsoft.com/office/officeart/2005/8/layout/hList1"/>
    <dgm:cxn modelId="{0AB08EAC-A1A5-484B-9311-85862B7EDCA9}" srcId="{0DDEE8E7-16CC-4CA2-99D5-0BF1F895AD07}" destId="{DBE7C15F-E915-46D4-BFE5-2A6762614AB6}" srcOrd="1" destOrd="0" parTransId="{D4F1DB90-46C9-4397-B35E-BD2BCA7555DB}" sibTransId="{AE8DFAF3-602C-4EDB-8AF6-E9195956E8C4}"/>
    <dgm:cxn modelId="{088C5FAE-CD13-47AB-B5F9-1F0251545529}" srcId="{0DDEE8E7-16CC-4CA2-99D5-0BF1F895AD07}" destId="{6FB0889E-D2FF-452E-A6D2-EA80CE2E9419}" srcOrd="0" destOrd="0" parTransId="{13D96A65-9F71-4440-A0CF-D1B984A787E3}" sibTransId="{F9F7F926-699D-4BBF-AE25-890BE6A69979}"/>
    <dgm:cxn modelId="{058B21B7-94B3-4D75-A913-F4661461AFC1}" type="presOf" srcId="{423F3509-7252-4485-8C72-05FD0EB89199}" destId="{C88BA881-C082-4E70-BAB0-18E02333CBEA}" srcOrd="0" destOrd="1" presId="urn:microsoft.com/office/officeart/2005/8/layout/hList1"/>
    <dgm:cxn modelId="{ABDE55BF-5C62-4FE4-9B7D-1D2FFB80BC18}" srcId="{8A56D1EB-640B-438E-951C-0EBB2EAC0B26}" destId="{423F3509-7252-4485-8C72-05FD0EB89199}" srcOrd="1" destOrd="0" parTransId="{866CA6BD-F80F-45A5-80AC-835DC506A11B}" sibTransId="{DC85006B-86D1-4F04-AC61-77626E9B7D61}"/>
    <dgm:cxn modelId="{07E225D2-63B8-4C93-BB77-D94376B230E6}" srcId="{8A56D1EB-640B-438E-951C-0EBB2EAC0B26}" destId="{ED694DA2-CDBB-4F50-BF6E-E0CC51694394}" srcOrd="2" destOrd="0" parTransId="{001F4401-96FD-40FF-B01E-9C9CC74F5972}" sibTransId="{CA10783B-7988-478C-A060-073FE234B216}"/>
    <dgm:cxn modelId="{2C933ED9-95A7-4053-BAF1-15AD7B4A90F4}" type="presOf" srcId="{DBE7C15F-E915-46D4-BFE5-2A6762614AB6}" destId="{F905ED31-D742-4DF4-A325-518FCD4E83E1}" srcOrd="0" destOrd="1" presId="urn:microsoft.com/office/officeart/2005/8/layout/hList1"/>
    <dgm:cxn modelId="{2B3A60DA-D399-405D-9789-0B07C9FB9B6A}" srcId="{E8A59FC4-49A8-4FE3-96B2-A325F793C99A}" destId="{688CB9A5-44EB-423E-9EA7-D0EAE68CD18C}" srcOrd="2" destOrd="0" parTransId="{9CF33EB9-68AF-4D61-B859-A141A1FA232D}" sibTransId="{AA762AC6-D909-4128-9704-D45A82500843}"/>
    <dgm:cxn modelId="{8750A0DF-6940-489F-AD4F-80AB8B873CD5}" type="presOf" srcId="{B5441D0A-667F-47D6-B3EC-31D51C391D56}" destId="{50FF72AA-68E2-4791-A987-1CE90779DDD4}" srcOrd="0" destOrd="0" presId="urn:microsoft.com/office/officeart/2005/8/layout/hList1"/>
    <dgm:cxn modelId="{CA3254E1-2CD3-4249-A134-300E018241F4}" type="presOf" srcId="{0DDEE8E7-16CC-4CA2-99D5-0BF1F895AD07}" destId="{1171EEB6-B146-4108-A2C0-49A05A94699B}" srcOrd="0" destOrd="0" presId="urn:microsoft.com/office/officeart/2005/8/layout/hList1"/>
    <dgm:cxn modelId="{2D2924E2-41F9-4DF6-A443-7ADF01F43C43}" srcId="{E8A59FC4-49A8-4FE3-96B2-A325F793C99A}" destId="{CB7A9A7F-0C5D-4A46-942D-26EFB02F33D9}" srcOrd="1" destOrd="0" parTransId="{3F75C628-C965-43C8-99AE-6F5799C3F468}" sibTransId="{4852954B-728A-425C-9212-7D49E68225CE}"/>
    <dgm:cxn modelId="{664ED8F6-4A2D-4E0A-9178-D3E14E341B95}" type="presOf" srcId="{1A5F5BFF-DDCD-4F43-ADB1-1C4B2659E705}" destId="{C88BA881-C082-4E70-BAB0-18E02333CBEA}" srcOrd="0" destOrd="0" presId="urn:microsoft.com/office/officeart/2005/8/layout/hList1"/>
    <dgm:cxn modelId="{F211C782-A595-4A53-8E48-F217AFED1068}" type="presParOf" srcId="{50FF72AA-68E2-4791-A987-1CE90779DDD4}" destId="{75DB36E0-272D-42EC-A8FD-FDCF5D1001DD}" srcOrd="0" destOrd="0" presId="urn:microsoft.com/office/officeart/2005/8/layout/hList1"/>
    <dgm:cxn modelId="{88A65DB9-CA9A-44E4-8796-EC11ED624958}" type="presParOf" srcId="{75DB36E0-272D-42EC-A8FD-FDCF5D1001DD}" destId="{F2912E77-C897-4A1F-AC61-15F77FF6EE4A}" srcOrd="0" destOrd="0" presId="urn:microsoft.com/office/officeart/2005/8/layout/hList1"/>
    <dgm:cxn modelId="{82CFFDFC-77B9-4B95-98C1-9650F1FD2958}" type="presParOf" srcId="{75DB36E0-272D-42EC-A8FD-FDCF5D1001DD}" destId="{961152E9-AA12-496D-AE38-A2BE7398FA78}" srcOrd="1" destOrd="0" presId="urn:microsoft.com/office/officeart/2005/8/layout/hList1"/>
    <dgm:cxn modelId="{04592C0D-1780-4A6E-9646-12A13E7EC1FA}" type="presParOf" srcId="{50FF72AA-68E2-4791-A987-1CE90779DDD4}" destId="{8ABF0AFF-B051-4C72-8A56-766A8302D482}" srcOrd="1" destOrd="0" presId="urn:microsoft.com/office/officeart/2005/8/layout/hList1"/>
    <dgm:cxn modelId="{382EC81C-D5A8-49DF-9E73-C19D0771F118}" type="presParOf" srcId="{50FF72AA-68E2-4791-A987-1CE90779DDD4}" destId="{1C49F5C8-40E2-445A-8E3A-5800676EABFE}" srcOrd="2" destOrd="0" presId="urn:microsoft.com/office/officeart/2005/8/layout/hList1"/>
    <dgm:cxn modelId="{7E623F0B-11E8-4E65-A70B-D55828683CB3}" type="presParOf" srcId="{1C49F5C8-40E2-445A-8E3A-5800676EABFE}" destId="{1171EEB6-B146-4108-A2C0-49A05A94699B}" srcOrd="0" destOrd="0" presId="urn:microsoft.com/office/officeart/2005/8/layout/hList1"/>
    <dgm:cxn modelId="{2763CC75-EAD0-46C6-BC64-8E5F8D055ED6}" type="presParOf" srcId="{1C49F5C8-40E2-445A-8E3A-5800676EABFE}" destId="{F905ED31-D742-4DF4-A325-518FCD4E83E1}" srcOrd="1" destOrd="0" presId="urn:microsoft.com/office/officeart/2005/8/layout/hList1"/>
    <dgm:cxn modelId="{A97B460A-44FB-4BDB-948C-8D1ED123A181}" type="presParOf" srcId="{50FF72AA-68E2-4791-A987-1CE90779DDD4}" destId="{82FD01B2-BF79-40FA-AB35-5120F6148D15}" srcOrd="3" destOrd="0" presId="urn:microsoft.com/office/officeart/2005/8/layout/hList1"/>
    <dgm:cxn modelId="{5ECE414F-650D-4B0D-A59F-5CF33F490484}" type="presParOf" srcId="{50FF72AA-68E2-4791-A987-1CE90779DDD4}" destId="{8DE25C02-C92E-4D1F-A2F2-CF97EC88382E}" srcOrd="4" destOrd="0" presId="urn:microsoft.com/office/officeart/2005/8/layout/hList1"/>
    <dgm:cxn modelId="{75DE633D-F00C-4531-8C62-7A110EDE4A83}" type="presParOf" srcId="{8DE25C02-C92E-4D1F-A2F2-CF97EC88382E}" destId="{62BE3488-7B82-460E-857C-5D23CE68A690}" srcOrd="0" destOrd="0" presId="urn:microsoft.com/office/officeart/2005/8/layout/hList1"/>
    <dgm:cxn modelId="{8761C073-AEDD-46E6-A602-FA96EBA51033}" type="presParOf" srcId="{8DE25C02-C92E-4D1F-A2F2-CF97EC88382E}" destId="{C88BA881-C082-4E70-BAB0-18E02333CBE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F8F8AD-FF13-431A-A6D0-77EB79764656}" type="doc">
      <dgm:prSet loTypeId="urn:microsoft.com/office/officeart/2005/8/layout/hList1" loCatId="list" qsTypeId="urn:microsoft.com/office/officeart/2005/8/quickstyle/simple3" qsCatId="simple" csTypeId="urn:microsoft.com/office/officeart/2005/8/colors/accent1_2" csCatId="accent1" phldr="1"/>
      <dgm:spPr/>
      <dgm:t>
        <a:bodyPr/>
        <a:lstStyle/>
        <a:p>
          <a:endParaRPr lang="zh-CN" altLang="en-US"/>
        </a:p>
      </dgm:t>
    </dgm:pt>
    <dgm:pt modelId="{B5E4F8E8-E9C1-4B92-A15A-448B04B4B07F}">
      <dgm:prSet phldrT="[文本]"/>
      <dgm:spPr/>
      <dgm:t>
        <a:bodyPr/>
        <a:lstStyle/>
        <a:p>
          <a:r>
            <a:rPr lang="zh-CN" altLang="en-US" dirty="0"/>
            <a:t>优点</a:t>
          </a:r>
        </a:p>
      </dgm:t>
    </dgm:pt>
    <dgm:pt modelId="{5DD5A532-1F45-4AF4-A9F9-576644EF79E6}" type="parTrans" cxnId="{198F8A66-BC8D-4AEA-95E5-15FF8393A10E}">
      <dgm:prSet/>
      <dgm:spPr/>
      <dgm:t>
        <a:bodyPr/>
        <a:lstStyle/>
        <a:p>
          <a:endParaRPr lang="zh-CN" altLang="en-US"/>
        </a:p>
      </dgm:t>
    </dgm:pt>
    <dgm:pt modelId="{CA7B86E8-C633-4216-894E-E21D03A17547}" type="sibTrans" cxnId="{198F8A66-BC8D-4AEA-95E5-15FF8393A10E}">
      <dgm:prSet/>
      <dgm:spPr/>
      <dgm:t>
        <a:bodyPr/>
        <a:lstStyle/>
        <a:p>
          <a:endParaRPr lang="zh-CN" altLang="en-US"/>
        </a:p>
      </dgm:t>
    </dgm:pt>
    <dgm:pt modelId="{595BB35F-972D-450B-822C-2F04C4531541}">
      <dgm:prSet phldrT="[文本]"/>
      <dgm:spPr/>
      <dgm:t>
        <a:bodyPr/>
        <a:lstStyle/>
        <a:p>
          <a:r>
            <a:rPr lang="zh-CN" altLang="en-US" dirty="0"/>
            <a:t>有效解决未登录词问题</a:t>
          </a:r>
        </a:p>
      </dgm:t>
    </dgm:pt>
    <dgm:pt modelId="{104AC983-0071-4416-8F7B-3C9E23DAF3DD}" type="parTrans" cxnId="{5BF6BDCA-0ADE-4452-86A0-0D59EDA05520}">
      <dgm:prSet/>
      <dgm:spPr/>
      <dgm:t>
        <a:bodyPr/>
        <a:lstStyle/>
        <a:p>
          <a:endParaRPr lang="zh-CN" altLang="en-US"/>
        </a:p>
      </dgm:t>
    </dgm:pt>
    <dgm:pt modelId="{6949AB88-D05E-46C0-9F7E-72635AD5AC14}" type="sibTrans" cxnId="{5BF6BDCA-0ADE-4452-86A0-0D59EDA05520}">
      <dgm:prSet/>
      <dgm:spPr/>
      <dgm:t>
        <a:bodyPr/>
        <a:lstStyle/>
        <a:p>
          <a:endParaRPr lang="zh-CN" altLang="en-US"/>
        </a:p>
      </dgm:t>
    </dgm:pt>
    <dgm:pt modelId="{E02393F0-BB8F-47A4-AD5B-3C11E2D7A467}">
      <dgm:prSet phldrT="[文本]"/>
      <dgm:spPr/>
      <dgm:t>
        <a:bodyPr/>
        <a:lstStyle/>
        <a:p>
          <a:r>
            <a:rPr lang="zh-CN" altLang="en-US" dirty="0"/>
            <a:t>平衡词汇表大小</a:t>
          </a:r>
        </a:p>
      </dgm:t>
    </dgm:pt>
    <dgm:pt modelId="{8AE4D21F-C0C7-413F-8D2B-389E9910250B}" type="parTrans" cxnId="{A7FF76FE-F52D-437D-A80D-005DF85A6696}">
      <dgm:prSet/>
      <dgm:spPr/>
      <dgm:t>
        <a:bodyPr/>
        <a:lstStyle/>
        <a:p>
          <a:endParaRPr lang="zh-CN" altLang="en-US"/>
        </a:p>
      </dgm:t>
    </dgm:pt>
    <dgm:pt modelId="{E26C2739-2F09-4461-A5AE-A0DBF6B9AD37}" type="sibTrans" cxnId="{A7FF76FE-F52D-437D-A80D-005DF85A6696}">
      <dgm:prSet/>
      <dgm:spPr/>
      <dgm:t>
        <a:bodyPr/>
        <a:lstStyle/>
        <a:p>
          <a:endParaRPr lang="zh-CN" altLang="en-US"/>
        </a:p>
      </dgm:t>
    </dgm:pt>
    <dgm:pt modelId="{2DC546E6-7721-4B10-9F11-56721CE4C79C}">
      <dgm:prSet phldrT="[文本]"/>
      <dgm:spPr/>
      <dgm:t>
        <a:bodyPr/>
        <a:lstStyle/>
        <a:p>
          <a:r>
            <a:rPr lang="zh-CN" altLang="en-US" dirty="0"/>
            <a:t>缺点</a:t>
          </a:r>
        </a:p>
      </dgm:t>
    </dgm:pt>
    <dgm:pt modelId="{4202EA74-8958-425A-8B0E-457083D3BF20}" type="parTrans" cxnId="{DCEFE12B-9646-47BD-A6A4-7D8877D76D6C}">
      <dgm:prSet/>
      <dgm:spPr/>
      <dgm:t>
        <a:bodyPr/>
        <a:lstStyle/>
        <a:p>
          <a:endParaRPr lang="zh-CN" altLang="en-US"/>
        </a:p>
      </dgm:t>
    </dgm:pt>
    <dgm:pt modelId="{BE84B24C-589C-4FF7-9788-7682BEDAC154}" type="sibTrans" cxnId="{DCEFE12B-9646-47BD-A6A4-7D8877D76D6C}">
      <dgm:prSet/>
      <dgm:spPr/>
      <dgm:t>
        <a:bodyPr/>
        <a:lstStyle/>
        <a:p>
          <a:endParaRPr lang="zh-CN" altLang="en-US"/>
        </a:p>
      </dgm:t>
    </dgm:pt>
    <dgm:pt modelId="{749B7290-244A-4727-9F57-142D45391D30}">
      <dgm:prSet phldrT="[文本]"/>
      <dgm:spPr/>
      <dgm:t>
        <a:bodyPr/>
        <a:lstStyle/>
        <a:p>
          <a:r>
            <a:rPr lang="zh-CN" altLang="en-US" dirty="0"/>
            <a:t>需准备足够大的训练语料</a:t>
          </a:r>
        </a:p>
      </dgm:t>
    </dgm:pt>
    <dgm:pt modelId="{89B2E4EE-BC0E-4F92-B0CB-ABC3F749EC1E}" type="parTrans" cxnId="{AA0ACEAD-C258-4383-B6D1-0295E3460F4A}">
      <dgm:prSet/>
      <dgm:spPr/>
      <dgm:t>
        <a:bodyPr/>
        <a:lstStyle/>
        <a:p>
          <a:endParaRPr lang="zh-CN" altLang="en-US"/>
        </a:p>
      </dgm:t>
    </dgm:pt>
    <dgm:pt modelId="{AA8EE863-8FD1-49A3-809E-49A26ACDC286}" type="sibTrans" cxnId="{AA0ACEAD-C258-4383-B6D1-0295E3460F4A}">
      <dgm:prSet/>
      <dgm:spPr/>
      <dgm:t>
        <a:bodyPr/>
        <a:lstStyle/>
        <a:p>
          <a:endParaRPr lang="zh-CN" altLang="en-US"/>
        </a:p>
      </dgm:t>
    </dgm:pt>
    <dgm:pt modelId="{BD6F72B6-5672-4840-88F7-FB324B05B06E}">
      <dgm:prSet phldrT="[文本]"/>
      <dgm:spPr/>
      <dgm:t>
        <a:bodyPr/>
        <a:lstStyle/>
        <a:p>
          <a:r>
            <a:rPr lang="zh-CN" altLang="en-US" dirty="0"/>
            <a:t>基于贪婪算法，缺少带概率的切分结果</a:t>
          </a:r>
        </a:p>
      </dgm:t>
    </dgm:pt>
    <dgm:pt modelId="{DB8B4B6F-2390-4FC4-BF6C-9D45B83AABDD}" type="parTrans" cxnId="{D3E5BA5B-4BFE-4F1E-8149-10926AFB51F2}">
      <dgm:prSet/>
      <dgm:spPr/>
      <dgm:t>
        <a:bodyPr/>
        <a:lstStyle/>
        <a:p>
          <a:endParaRPr lang="zh-CN" altLang="en-US"/>
        </a:p>
      </dgm:t>
    </dgm:pt>
    <dgm:pt modelId="{8B8FC30B-6621-4BDB-878E-F80BDD29EF8B}" type="sibTrans" cxnId="{D3E5BA5B-4BFE-4F1E-8149-10926AFB51F2}">
      <dgm:prSet/>
      <dgm:spPr/>
      <dgm:t>
        <a:bodyPr/>
        <a:lstStyle/>
        <a:p>
          <a:endParaRPr lang="zh-CN" altLang="en-US"/>
        </a:p>
      </dgm:t>
    </dgm:pt>
    <dgm:pt modelId="{2ADB38FC-FDFB-4E14-B1BE-556904C07E29}">
      <dgm:prSet phldrT="[文本]"/>
      <dgm:spPr/>
      <dgm:t>
        <a:bodyPr/>
        <a:lstStyle/>
        <a:p>
          <a:r>
            <a:rPr lang="zh-CN" altLang="en-US" dirty="0"/>
            <a:t>学习到表音文字词缀之间的关系</a:t>
          </a:r>
        </a:p>
      </dgm:t>
    </dgm:pt>
    <dgm:pt modelId="{6ED50B3D-C959-4B75-9D13-A16A69E17967}" type="parTrans" cxnId="{7AB49F07-01D1-4212-BEA8-AD5E328F67AA}">
      <dgm:prSet/>
      <dgm:spPr/>
      <dgm:t>
        <a:bodyPr/>
        <a:lstStyle/>
        <a:p>
          <a:endParaRPr lang="zh-CN" altLang="en-US"/>
        </a:p>
      </dgm:t>
    </dgm:pt>
    <dgm:pt modelId="{43DBC4D5-7635-4575-A70A-5823A0B22B83}" type="sibTrans" cxnId="{7AB49F07-01D1-4212-BEA8-AD5E328F67AA}">
      <dgm:prSet/>
      <dgm:spPr/>
      <dgm:t>
        <a:bodyPr/>
        <a:lstStyle/>
        <a:p>
          <a:endParaRPr lang="zh-CN" altLang="en-US"/>
        </a:p>
      </dgm:t>
    </dgm:pt>
    <dgm:pt modelId="{4CD260B3-D091-410C-B6A2-9C405D9DA437}" type="pres">
      <dgm:prSet presAssocID="{29F8F8AD-FF13-431A-A6D0-77EB79764656}" presName="Name0" presStyleCnt="0">
        <dgm:presLayoutVars>
          <dgm:dir/>
          <dgm:animLvl val="lvl"/>
          <dgm:resizeHandles val="exact"/>
        </dgm:presLayoutVars>
      </dgm:prSet>
      <dgm:spPr/>
    </dgm:pt>
    <dgm:pt modelId="{3F780B28-4914-46E4-B498-E8F6E0EE27BB}" type="pres">
      <dgm:prSet presAssocID="{B5E4F8E8-E9C1-4B92-A15A-448B04B4B07F}" presName="composite" presStyleCnt="0"/>
      <dgm:spPr/>
    </dgm:pt>
    <dgm:pt modelId="{EC6C3535-C443-40C0-A2A0-FBB8134A16F8}" type="pres">
      <dgm:prSet presAssocID="{B5E4F8E8-E9C1-4B92-A15A-448B04B4B07F}" presName="parTx" presStyleLbl="alignNode1" presStyleIdx="0" presStyleCnt="2">
        <dgm:presLayoutVars>
          <dgm:chMax val="0"/>
          <dgm:chPref val="0"/>
          <dgm:bulletEnabled val="1"/>
        </dgm:presLayoutVars>
      </dgm:prSet>
      <dgm:spPr/>
    </dgm:pt>
    <dgm:pt modelId="{BD97FCD1-38A2-4C80-B4B0-D253316D016D}" type="pres">
      <dgm:prSet presAssocID="{B5E4F8E8-E9C1-4B92-A15A-448B04B4B07F}" presName="desTx" presStyleLbl="alignAccFollowNode1" presStyleIdx="0" presStyleCnt="2">
        <dgm:presLayoutVars>
          <dgm:bulletEnabled val="1"/>
        </dgm:presLayoutVars>
      </dgm:prSet>
      <dgm:spPr/>
    </dgm:pt>
    <dgm:pt modelId="{DD870106-6555-43BC-9C66-9F295BDBC5A8}" type="pres">
      <dgm:prSet presAssocID="{CA7B86E8-C633-4216-894E-E21D03A17547}" presName="space" presStyleCnt="0"/>
      <dgm:spPr/>
    </dgm:pt>
    <dgm:pt modelId="{A659D88F-62BD-40D4-AE3F-B6CD60398F4C}" type="pres">
      <dgm:prSet presAssocID="{2DC546E6-7721-4B10-9F11-56721CE4C79C}" presName="composite" presStyleCnt="0"/>
      <dgm:spPr/>
    </dgm:pt>
    <dgm:pt modelId="{67147FE4-C8E9-4013-99EC-433A96C31FF0}" type="pres">
      <dgm:prSet presAssocID="{2DC546E6-7721-4B10-9F11-56721CE4C79C}" presName="parTx" presStyleLbl="alignNode1" presStyleIdx="1" presStyleCnt="2">
        <dgm:presLayoutVars>
          <dgm:chMax val="0"/>
          <dgm:chPref val="0"/>
          <dgm:bulletEnabled val="1"/>
        </dgm:presLayoutVars>
      </dgm:prSet>
      <dgm:spPr/>
    </dgm:pt>
    <dgm:pt modelId="{D4286C98-B670-4F9F-AC43-450CFE045D54}" type="pres">
      <dgm:prSet presAssocID="{2DC546E6-7721-4B10-9F11-56721CE4C79C}" presName="desTx" presStyleLbl="alignAccFollowNode1" presStyleIdx="1" presStyleCnt="2">
        <dgm:presLayoutVars>
          <dgm:bulletEnabled val="1"/>
        </dgm:presLayoutVars>
      </dgm:prSet>
      <dgm:spPr/>
    </dgm:pt>
  </dgm:ptLst>
  <dgm:cxnLst>
    <dgm:cxn modelId="{7AB49F07-01D1-4212-BEA8-AD5E328F67AA}" srcId="{B5E4F8E8-E9C1-4B92-A15A-448B04B4B07F}" destId="{2ADB38FC-FDFB-4E14-B1BE-556904C07E29}" srcOrd="2" destOrd="0" parTransId="{6ED50B3D-C959-4B75-9D13-A16A69E17967}" sibTransId="{43DBC4D5-7635-4575-A70A-5823A0B22B83}"/>
    <dgm:cxn modelId="{233AA21C-79E4-4CA0-908C-2A277D71312D}" type="presOf" srcId="{2ADB38FC-FDFB-4E14-B1BE-556904C07E29}" destId="{BD97FCD1-38A2-4C80-B4B0-D253316D016D}" srcOrd="0" destOrd="2" presId="urn:microsoft.com/office/officeart/2005/8/layout/hList1"/>
    <dgm:cxn modelId="{0E8EA624-E6F4-4A8E-B17B-9F96EC8276E0}" type="presOf" srcId="{29F8F8AD-FF13-431A-A6D0-77EB79764656}" destId="{4CD260B3-D091-410C-B6A2-9C405D9DA437}" srcOrd="0" destOrd="0" presId="urn:microsoft.com/office/officeart/2005/8/layout/hList1"/>
    <dgm:cxn modelId="{DCEFE12B-9646-47BD-A6A4-7D8877D76D6C}" srcId="{29F8F8AD-FF13-431A-A6D0-77EB79764656}" destId="{2DC546E6-7721-4B10-9F11-56721CE4C79C}" srcOrd="1" destOrd="0" parTransId="{4202EA74-8958-425A-8B0E-457083D3BF20}" sibTransId="{BE84B24C-589C-4FF7-9788-7682BEDAC154}"/>
    <dgm:cxn modelId="{30FC4B35-6CC9-46DA-90E7-19106C18B537}" type="presOf" srcId="{2DC546E6-7721-4B10-9F11-56721CE4C79C}" destId="{67147FE4-C8E9-4013-99EC-433A96C31FF0}" srcOrd="0" destOrd="0" presId="urn:microsoft.com/office/officeart/2005/8/layout/hList1"/>
    <dgm:cxn modelId="{1D2A953C-BBB9-4495-B6D0-B130D5BB5E8B}" type="presOf" srcId="{BD6F72B6-5672-4840-88F7-FB324B05B06E}" destId="{D4286C98-B670-4F9F-AC43-450CFE045D54}" srcOrd="0" destOrd="1" presId="urn:microsoft.com/office/officeart/2005/8/layout/hList1"/>
    <dgm:cxn modelId="{EF4ADD57-8862-4703-BBB9-5949E7526E15}" type="presOf" srcId="{E02393F0-BB8F-47A4-AD5B-3C11E2D7A467}" destId="{BD97FCD1-38A2-4C80-B4B0-D253316D016D}" srcOrd="0" destOrd="1" presId="urn:microsoft.com/office/officeart/2005/8/layout/hList1"/>
    <dgm:cxn modelId="{D3E5BA5B-4BFE-4F1E-8149-10926AFB51F2}" srcId="{2DC546E6-7721-4B10-9F11-56721CE4C79C}" destId="{BD6F72B6-5672-4840-88F7-FB324B05B06E}" srcOrd="1" destOrd="0" parTransId="{DB8B4B6F-2390-4FC4-BF6C-9D45B83AABDD}" sibTransId="{8B8FC30B-6621-4BDB-878E-F80BDD29EF8B}"/>
    <dgm:cxn modelId="{83F1F05B-54DD-43F5-819E-EEC3D0792CBB}" type="presOf" srcId="{749B7290-244A-4727-9F57-142D45391D30}" destId="{D4286C98-B670-4F9F-AC43-450CFE045D54}" srcOrd="0" destOrd="0" presId="urn:microsoft.com/office/officeart/2005/8/layout/hList1"/>
    <dgm:cxn modelId="{198F8A66-BC8D-4AEA-95E5-15FF8393A10E}" srcId="{29F8F8AD-FF13-431A-A6D0-77EB79764656}" destId="{B5E4F8E8-E9C1-4B92-A15A-448B04B4B07F}" srcOrd="0" destOrd="0" parTransId="{5DD5A532-1F45-4AF4-A9F9-576644EF79E6}" sibTransId="{CA7B86E8-C633-4216-894E-E21D03A17547}"/>
    <dgm:cxn modelId="{9D8AAF6C-6BC2-49D0-A0A0-02C55E2D3A9C}" type="presOf" srcId="{B5E4F8E8-E9C1-4B92-A15A-448B04B4B07F}" destId="{EC6C3535-C443-40C0-A2A0-FBB8134A16F8}" srcOrd="0" destOrd="0" presId="urn:microsoft.com/office/officeart/2005/8/layout/hList1"/>
    <dgm:cxn modelId="{AA0ACEAD-C258-4383-B6D1-0295E3460F4A}" srcId="{2DC546E6-7721-4B10-9F11-56721CE4C79C}" destId="{749B7290-244A-4727-9F57-142D45391D30}" srcOrd="0" destOrd="0" parTransId="{89B2E4EE-BC0E-4F92-B0CB-ABC3F749EC1E}" sibTransId="{AA8EE863-8FD1-49A3-809E-49A26ACDC286}"/>
    <dgm:cxn modelId="{5BF6BDCA-0ADE-4452-86A0-0D59EDA05520}" srcId="{B5E4F8E8-E9C1-4B92-A15A-448B04B4B07F}" destId="{595BB35F-972D-450B-822C-2F04C4531541}" srcOrd="0" destOrd="0" parTransId="{104AC983-0071-4416-8F7B-3C9E23DAF3DD}" sibTransId="{6949AB88-D05E-46C0-9F7E-72635AD5AC14}"/>
    <dgm:cxn modelId="{09B3ADCD-B6A5-466F-BABA-FA6A4E5A3435}" type="presOf" srcId="{595BB35F-972D-450B-822C-2F04C4531541}" destId="{BD97FCD1-38A2-4C80-B4B0-D253316D016D}" srcOrd="0" destOrd="0" presId="urn:microsoft.com/office/officeart/2005/8/layout/hList1"/>
    <dgm:cxn modelId="{A7FF76FE-F52D-437D-A80D-005DF85A6696}" srcId="{B5E4F8E8-E9C1-4B92-A15A-448B04B4B07F}" destId="{E02393F0-BB8F-47A4-AD5B-3C11E2D7A467}" srcOrd="1" destOrd="0" parTransId="{8AE4D21F-C0C7-413F-8D2B-389E9910250B}" sibTransId="{E26C2739-2F09-4461-A5AE-A0DBF6B9AD37}"/>
    <dgm:cxn modelId="{2BDDEF2D-8C5D-44A3-8548-D57DFC15BDF0}" type="presParOf" srcId="{4CD260B3-D091-410C-B6A2-9C405D9DA437}" destId="{3F780B28-4914-46E4-B498-E8F6E0EE27BB}" srcOrd="0" destOrd="0" presId="urn:microsoft.com/office/officeart/2005/8/layout/hList1"/>
    <dgm:cxn modelId="{92BB3201-1D25-4099-8177-9EF1D1C6B3ED}" type="presParOf" srcId="{3F780B28-4914-46E4-B498-E8F6E0EE27BB}" destId="{EC6C3535-C443-40C0-A2A0-FBB8134A16F8}" srcOrd="0" destOrd="0" presId="urn:microsoft.com/office/officeart/2005/8/layout/hList1"/>
    <dgm:cxn modelId="{B9FEA440-758E-4417-85E4-F947D5EF0FAC}" type="presParOf" srcId="{3F780B28-4914-46E4-B498-E8F6E0EE27BB}" destId="{BD97FCD1-38A2-4C80-B4B0-D253316D016D}" srcOrd="1" destOrd="0" presId="urn:microsoft.com/office/officeart/2005/8/layout/hList1"/>
    <dgm:cxn modelId="{4AAC4196-8EEF-4FB2-9D4D-8F645290571B}" type="presParOf" srcId="{4CD260B3-D091-410C-B6A2-9C405D9DA437}" destId="{DD870106-6555-43BC-9C66-9F295BDBC5A8}" srcOrd="1" destOrd="0" presId="urn:microsoft.com/office/officeart/2005/8/layout/hList1"/>
    <dgm:cxn modelId="{2164EEFA-5AB6-498F-B80E-8C52F3E3DA03}" type="presParOf" srcId="{4CD260B3-D091-410C-B6A2-9C405D9DA437}" destId="{A659D88F-62BD-40D4-AE3F-B6CD60398F4C}" srcOrd="2" destOrd="0" presId="urn:microsoft.com/office/officeart/2005/8/layout/hList1"/>
    <dgm:cxn modelId="{2654A7A5-2286-4AF5-BC48-85DE90398C56}" type="presParOf" srcId="{A659D88F-62BD-40D4-AE3F-B6CD60398F4C}" destId="{67147FE4-C8E9-4013-99EC-433A96C31FF0}" srcOrd="0" destOrd="0" presId="urn:microsoft.com/office/officeart/2005/8/layout/hList1"/>
    <dgm:cxn modelId="{283FA859-A778-46A0-A64D-D2E217486C1A}" type="presParOf" srcId="{A659D88F-62BD-40D4-AE3F-B6CD60398F4C}" destId="{D4286C98-B670-4F9F-AC43-450CFE045D5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C23B36-6994-4FB7-A935-D57751C82421}" type="doc">
      <dgm:prSet loTypeId="urn:microsoft.com/office/officeart/2005/8/layout/hList1" loCatId="list" qsTypeId="urn:microsoft.com/office/officeart/2005/8/quickstyle/simple3" qsCatId="simple" csTypeId="urn:microsoft.com/office/officeart/2005/8/colors/accent1_2" csCatId="accent1" phldr="1"/>
      <dgm:spPr/>
      <dgm:t>
        <a:bodyPr/>
        <a:lstStyle/>
        <a:p>
          <a:endParaRPr lang="zh-CN" altLang="en-US"/>
        </a:p>
      </dgm:t>
    </dgm:pt>
    <dgm:pt modelId="{F645A71F-7E82-44E0-B406-1D4FDE3C6F6E}">
      <dgm:prSet phldrT="[文本]"/>
      <dgm:spPr/>
      <dgm:t>
        <a:bodyPr/>
        <a:lstStyle/>
        <a:p>
          <a:r>
            <a:rPr lang="zh-CN" altLang="en-US" dirty="0"/>
            <a:t>主观性和语气</a:t>
          </a:r>
        </a:p>
      </dgm:t>
    </dgm:pt>
    <dgm:pt modelId="{5523B1A7-7FB5-481D-948B-E06FFC632216}" type="parTrans" cxnId="{C418F485-92C1-4850-8813-9B0872CABE6C}">
      <dgm:prSet/>
      <dgm:spPr/>
      <dgm:t>
        <a:bodyPr/>
        <a:lstStyle/>
        <a:p>
          <a:endParaRPr lang="zh-CN" altLang="en-US"/>
        </a:p>
      </dgm:t>
    </dgm:pt>
    <dgm:pt modelId="{52F79BB2-906B-461D-BAC9-112DB7FDA5CD}" type="sibTrans" cxnId="{C418F485-92C1-4850-8813-9B0872CABE6C}">
      <dgm:prSet/>
      <dgm:spPr/>
      <dgm:t>
        <a:bodyPr/>
        <a:lstStyle/>
        <a:p>
          <a:endParaRPr lang="zh-CN" altLang="en-US"/>
        </a:p>
      </dgm:t>
    </dgm:pt>
    <dgm:pt modelId="{081D9322-65C4-45D0-9471-0F5A6F1D032C}">
      <dgm:prSet phldrT="[文本]"/>
      <dgm:spPr/>
      <dgm:t>
        <a:bodyPr/>
        <a:lstStyle/>
        <a:p>
          <a:r>
            <a:rPr lang="zh-CN" altLang="en-US" dirty="0"/>
            <a:t>不包含明确情绪的客观文本</a:t>
          </a:r>
        </a:p>
      </dgm:t>
    </dgm:pt>
    <dgm:pt modelId="{521095FC-361F-4F34-B1E5-6F8A1958B62D}" type="parTrans" cxnId="{AF5CEF65-5957-4988-BADA-7B7E0B49A42E}">
      <dgm:prSet/>
      <dgm:spPr/>
      <dgm:t>
        <a:bodyPr/>
        <a:lstStyle/>
        <a:p>
          <a:endParaRPr lang="zh-CN" altLang="en-US"/>
        </a:p>
      </dgm:t>
    </dgm:pt>
    <dgm:pt modelId="{3515C52F-3D77-4DF5-AD44-CC32E73C5B07}" type="sibTrans" cxnId="{AF5CEF65-5957-4988-BADA-7B7E0B49A42E}">
      <dgm:prSet/>
      <dgm:spPr/>
      <dgm:t>
        <a:bodyPr/>
        <a:lstStyle/>
        <a:p>
          <a:endParaRPr lang="zh-CN" altLang="en-US"/>
        </a:p>
      </dgm:t>
    </dgm:pt>
    <dgm:pt modelId="{47916668-3820-49B2-8218-357A3CB30D60}">
      <dgm:prSet phldrT="[文本]"/>
      <dgm:spPr/>
      <dgm:t>
        <a:bodyPr/>
        <a:lstStyle/>
        <a:p>
          <a:r>
            <a:rPr lang="zh-CN" altLang="en-US" dirty="0"/>
            <a:t>语境</a:t>
          </a:r>
        </a:p>
      </dgm:t>
    </dgm:pt>
    <dgm:pt modelId="{0FE731C4-F285-44AA-8018-66648095811A}" type="parTrans" cxnId="{C0551509-A87E-4EAF-BDD3-099F3DB0B73A}">
      <dgm:prSet/>
      <dgm:spPr/>
      <dgm:t>
        <a:bodyPr/>
        <a:lstStyle/>
        <a:p>
          <a:endParaRPr lang="zh-CN" altLang="en-US"/>
        </a:p>
      </dgm:t>
    </dgm:pt>
    <dgm:pt modelId="{D8782AD7-BE3A-49DE-956A-EBD712B409C4}" type="sibTrans" cxnId="{C0551509-A87E-4EAF-BDD3-099F3DB0B73A}">
      <dgm:prSet/>
      <dgm:spPr/>
      <dgm:t>
        <a:bodyPr/>
        <a:lstStyle/>
        <a:p>
          <a:endParaRPr lang="zh-CN" altLang="en-US"/>
        </a:p>
      </dgm:t>
    </dgm:pt>
    <dgm:pt modelId="{BC26505D-50CE-4D1D-9F65-000611336B2F}">
      <dgm:prSet phldrT="[文本]"/>
      <dgm:spPr/>
      <dgm:t>
        <a:bodyPr/>
        <a:lstStyle/>
        <a:p>
          <a:r>
            <a:rPr lang="zh-CN" altLang="en-US" dirty="0"/>
            <a:t>联系上下文进行情感分析</a:t>
          </a:r>
        </a:p>
      </dgm:t>
    </dgm:pt>
    <dgm:pt modelId="{7F06A068-CE7C-4BF9-82FD-3263E779E0F3}" type="parTrans" cxnId="{5BC2A8B5-937D-4F27-BBC2-45BDA01CAB65}">
      <dgm:prSet/>
      <dgm:spPr/>
      <dgm:t>
        <a:bodyPr/>
        <a:lstStyle/>
        <a:p>
          <a:endParaRPr lang="zh-CN" altLang="en-US"/>
        </a:p>
      </dgm:t>
    </dgm:pt>
    <dgm:pt modelId="{9629CFF1-38F2-4BE0-AC50-9757FF49A93A}" type="sibTrans" cxnId="{5BC2A8B5-937D-4F27-BBC2-45BDA01CAB65}">
      <dgm:prSet/>
      <dgm:spPr/>
      <dgm:t>
        <a:bodyPr/>
        <a:lstStyle/>
        <a:p>
          <a:endParaRPr lang="zh-CN" altLang="en-US"/>
        </a:p>
      </dgm:t>
    </dgm:pt>
    <dgm:pt modelId="{A654E86C-9CFE-462D-9745-D99F17057283}">
      <dgm:prSet phldrT="[文本]"/>
      <dgm:spPr/>
      <dgm:t>
        <a:bodyPr/>
        <a:lstStyle/>
        <a:p>
          <a:r>
            <a:rPr lang="zh-CN" altLang="en-US" dirty="0"/>
            <a:t>比较</a:t>
          </a:r>
        </a:p>
      </dgm:t>
    </dgm:pt>
    <dgm:pt modelId="{F4A7CFAB-5D26-4680-9BE2-971086F3E87F}" type="parTrans" cxnId="{1B2326EB-A422-497D-A5E9-89654C22BDE8}">
      <dgm:prSet/>
      <dgm:spPr/>
      <dgm:t>
        <a:bodyPr/>
        <a:lstStyle/>
        <a:p>
          <a:endParaRPr lang="zh-CN" altLang="en-US"/>
        </a:p>
      </dgm:t>
    </dgm:pt>
    <dgm:pt modelId="{CFFC9C42-9A03-4463-A4F3-A0CAFB525A22}" type="sibTrans" cxnId="{1B2326EB-A422-497D-A5E9-89654C22BDE8}">
      <dgm:prSet/>
      <dgm:spPr/>
      <dgm:t>
        <a:bodyPr/>
        <a:lstStyle/>
        <a:p>
          <a:endParaRPr lang="zh-CN" altLang="en-US"/>
        </a:p>
      </dgm:t>
    </dgm:pt>
    <dgm:pt modelId="{8A2B19AD-FAC8-4ED6-8015-E957EC925480}">
      <dgm:prSet phldrT="[文本]"/>
      <dgm:spPr/>
      <dgm:t>
        <a:bodyPr/>
        <a:lstStyle/>
        <a:p>
          <a:r>
            <a:rPr lang="zh-CN" altLang="en-US" dirty="0"/>
            <a:t>被比较对象影响着极性的变化</a:t>
          </a:r>
        </a:p>
      </dgm:t>
    </dgm:pt>
    <dgm:pt modelId="{E389B5F3-5AB2-438A-90ED-7F43DF0379EB}" type="parTrans" cxnId="{DE1CF628-089C-4415-849B-66D5CA804AF8}">
      <dgm:prSet/>
      <dgm:spPr/>
      <dgm:t>
        <a:bodyPr/>
        <a:lstStyle/>
        <a:p>
          <a:endParaRPr lang="zh-CN" altLang="en-US"/>
        </a:p>
      </dgm:t>
    </dgm:pt>
    <dgm:pt modelId="{EF3448A2-CDFC-40E4-AA03-9C00CA19458B}" type="sibTrans" cxnId="{DE1CF628-089C-4415-849B-66D5CA804AF8}">
      <dgm:prSet/>
      <dgm:spPr/>
      <dgm:t>
        <a:bodyPr/>
        <a:lstStyle/>
        <a:p>
          <a:endParaRPr lang="zh-CN" altLang="en-US"/>
        </a:p>
      </dgm:t>
    </dgm:pt>
    <dgm:pt modelId="{4A3FF44D-D425-4AE5-8EAF-0F44770E9171}">
      <dgm:prSet phldrT="[文本]"/>
      <dgm:spPr/>
      <dgm:t>
        <a:bodyPr/>
        <a:lstStyle/>
        <a:p>
          <a:r>
            <a:rPr lang="zh-CN" altLang="en-US" dirty="0"/>
            <a:t>反讽和讽刺</a:t>
          </a:r>
        </a:p>
      </dgm:t>
    </dgm:pt>
    <dgm:pt modelId="{AA1A54BE-1ABC-4533-9DFC-18C170C949CD}" type="parTrans" cxnId="{5DAC56FC-CBB5-4F3B-81DE-76EA28F1F344}">
      <dgm:prSet/>
      <dgm:spPr/>
      <dgm:t>
        <a:bodyPr/>
        <a:lstStyle/>
        <a:p>
          <a:endParaRPr lang="zh-CN" altLang="en-US"/>
        </a:p>
      </dgm:t>
    </dgm:pt>
    <dgm:pt modelId="{D4D93E54-394E-4452-9960-E8BC43D7E1DF}" type="sibTrans" cxnId="{5DAC56FC-CBB5-4F3B-81DE-76EA28F1F344}">
      <dgm:prSet/>
      <dgm:spPr/>
      <dgm:t>
        <a:bodyPr/>
        <a:lstStyle/>
        <a:p>
          <a:endParaRPr lang="zh-CN" altLang="en-US"/>
        </a:p>
      </dgm:t>
    </dgm:pt>
    <dgm:pt modelId="{BE806178-D2B7-41C2-9369-96D2C5F0F5CD}">
      <dgm:prSet phldrT="[文本]"/>
      <dgm:spPr/>
      <dgm:t>
        <a:bodyPr/>
        <a:lstStyle/>
        <a:p>
          <a:r>
            <a:rPr lang="zh-CN" altLang="en-US" dirty="0"/>
            <a:t>极性的变化</a:t>
          </a:r>
        </a:p>
      </dgm:t>
    </dgm:pt>
    <dgm:pt modelId="{42230AD9-C2A7-4312-B3E4-3A07EE42DF43}" type="parTrans" cxnId="{474D67B4-6472-4BC2-909C-F2675A7AF961}">
      <dgm:prSet/>
      <dgm:spPr/>
      <dgm:t>
        <a:bodyPr/>
        <a:lstStyle/>
        <a:p>
          <a:endParaRPr lang="zh-CN" altLang="en-US"/>
        </a:p>
      </dgm:t>
    </dgm:pt>
    <dgm:pt modelId="{CD41B70F-F9DE-403F-B6E0-BFA48AB750D9}" type="sibTrans" cxnId="{474D67B4-6472-4BC2-909C-F2675A7AF961}">
      <dgm:prSet/>
      <dgm:spPr/>
      <dgm:t>
        <a:bodyPr/>
        <a:lstStyle/>
        <a:p>
          <a:endParaRPr lang="zh-CN" altLang="en-US"/>
        </a:p>
      </dgm:t>
    </dgm:pt>
    <dgm:pt modelId="{48545DCC-2370-4EB9-A674-A1B6D3B2065B}">
      <dgm:prSet/>
      <dgm:spPr/>
      <dgm:t>
        <a:bodyPr/>
        <a:lstStyle/>
        <a:p>
          <a:r>
            <a:rPr lang="zh-CN" altLang="en-US" dirty="0"/>
            <a:t>需要对文档产生的背景进行分析</a:t>
          </a:r>
        </a:p>
      </dgm:t>
    </dgm:pt>
    <dgm:pt modelId="{DD920B5A-5231-469E-AB14-79B00CEF916A}" type="parTrans" cxnId="{B35562D4-976F-4008-ACCD-6DFC33598B3D}">
      <dgm:prSet/>
      <dgm:spPr/>
      <dgm:t>
        <a:bodyPr/>
        <a:lstStyle/>
        <a:p>
          <a:endParaRPr lang="zh-CN" altLang="en-US"/>
        </a:p>
      </dgm:t>
    </dgm:pt>
    <dgm:pt modelId="{007A0CC6-C21C-4482-A729-0288B4C12C40}" type="sibTrans" cxnId="{B35562D4-976F-4008-ACCD-6DFC33598B3D}">
      <dgm:prSet/>
      <dgm:spPr/>
      <dgm:t>
        <a:bodyPr/>
        <a:lstStyle/>
        <a:p>
          <a:endParaRPr lang="zh-CN" altLang="en-US"/>
        </a:p>
      </dgm:t>
    </dgm:pt>
    <dgm:pt modelId="{0A11BBB2-D2DA-49C6-8490-403D85D6F290}" type="pres">
      <dgm:prSet presAssocID="{42C23B36-6994-4FB7-A935-D57751C82421}" presName="Name0" presStyleCnt="0">
        <dgm:presLayoutVars>
          <dgm:dir/>
          <dgm:animLvl val="lvl"/>
          <dgm:resizeHandles val="exact"/>
        </dgm:presLayoutVars>
      </dgm:prSet>
      <dgm:spPr/>
    </dgm:pt>
    <dgm:pt modelId="{BD8EE234-99DE-4EF7-88E9-2DDC4E0D70AC}" type="pres">
      <dgm:prSet presAssocID="{F645A71F-7E82-44E0-B406-1D4FDE3C6F6E}" presName="composite" presStyleCnt="0"/>
      <dgm:spPr/>
    </dgm:pt>
    <dgm:pt modelId="{395BA74D-EE6C-4CA7-8FE4-959A16AD9CD5}" type="pres">
      <dgm:prSet presAssocID="{F645A71F-7E82-44E0-B406-1D4FDE3C6F6E}" presName="parTx" presStyleLbl="alignNode1" presStyleIdx="0" presStyleCnt="4">
        <dgm:presLayoutVars>
          <dgm:chMax val="0"/>
          <dgm:chPref val="0"/>
          <dgm:bulletEnabled val="1"/>
        </dgm:presLayoutVars>
      </dgm:prSet>
      <dgm:spPr/>
    </dgm:pt>
    <dgm:pt modelId="{C113EDAA-236D-444D-ABB4-D652A3A9D83F}" type="pres">
      <dgm:prSet presAssocID="{F645A71F-7E82-44E0-B406-1D4FDE3C6F6E}" presName="desTx" presStyleLbl="alignAccFollowNode1" presStyleIdx="0" presStyleCnt="4">
        <dgm:presLayoutVars>
          <dgm:bulletEnabled val="1"/>
        </dgm:presLayoutVars>
      </dgm:prSet>
      <dgm:spPr/>
    </dgm:pt>
    <dgm:pt modelId="{B2B2DB7E-1773-4F6A-A3F7-15C58EC8D49A}" type="pres">
      <dgm:prSet presAssocID="{52F79BB2-906B-461D-BAC9-112DB7FDA5CD}" presName="space" presStyleCnt="0"/>
      <dgm:spPr/>
    </dgm:pt>
    <dgm:pt modelId="{76E67500-C9A2-4CB5-82D5-70FE7D0064D8}" type="pres">
      <dgm:prSet presAssocID="{47916668-3820-49B2-8218-357A3CB30D60}" presName="composite" presStyleCnt="0"/>
      <dgm:spPr/>
    </dgm:pt>
    <dgm:pt modelId="{081EB932-4A31-4E92-A777-36B7A26129B6}" type="pres">
      <dgm:prSet presAssocID="{47916668-3820-49B2-8218-357A3CB30D60}" presName="parTx" presStyleLbl="alignNode1" presStyleIdx="1" presStyleCnt="4">
        <dgm:presLayoutVars>
          <dgm:chMax val="0"/>
          <dgm:chPref val="0"/>
          <dgm:bulletEnabled val="1"/>
        </dgm:presLayoutVars>
      </dgm:prSet>
      <dgm:spPr/>
    </dgm:pt>
    <dgm:pt modelId="{79E33F63-BE6B-4000-AD3A-EF6DB28665E1}" type="pres">
      <dgm:prSet presAssocID="{47916668-3820-49B2-8218-357A3CB30D60}" presName="desTx" presStyleLbl="alignAccFollowNode1" presStyleIdx="1" presStyleCnt="4">
        <dgm:presLayoutVars>
          <dgm:bulletEnabled val="1"/>
        </dgm:presLayoutVars>
      </dgm:prSet>
      <dgm:spPr/>
    </dgm:pt>
    <dgm:pt modelId="{1D25B890-7F74-4090-82CA-A7D065038620}" type="pres">
      <dgm:prSet presAssocID="{D8782AD7-BE3A-49DE-956A-EBD712B409C4}" presName="space" presStyleCnt="0"/>
      <dgm:spPr/>
    </dgm:pt>
    <dgm:pt modelId="{A5FF3617-177B-4C38-BA04-6100507265A4}" type="pres">
      <dgm:prSet presAssocID="{4A3FF44D-D425-4AE5-8EAF-0F44770E9171}" presName="composite" presStyleCnt="0"/>
      <dgm:spPr/>
    </dgm:pt>
    <dgm:pt modelId="{4C662D4A-B42A-4033-80D6-D0BBCBE2F271}" type="pres">
      <dgm:prSet presAssocID="{4A3FF44D-D425-4AE5-8EAF-0F44770E9171}" presName="parTx" presStyleLbl="alignNode1" presStyleIdx="2" presStyleCnt="4">
        <dgm:presLayoutVars>
          <dgm:chMax val="0"/>
          <dgm:chPref val="0"/>
          <dgm:bulletEnabled val="1"/>
        </dgm:presLayoutVars>
      </dgm:prSet>
      <dgm:spPr/>
    </dgm:pt>
    <dgm:pt modelId="{98D33AD3-F2C4-4CCB-8AA0-67C7D6701EDD}" type="pres">
      <dgm:prSet presAssocID="{4A3FF44D-D425-4AE5-8EAF-0F44770E9171}" presName="desTx" presStyleLbl="alignAccFollowNode1" presStyleIdx="2" presStyleCnt="4">
        <dgm:presLayoutVars>
          <dgm:bulletEnabled val="1"/>
        </dgm:presLayoutVars>
      </dgm:prSet>
      <dgm:spPr/>
    </dgm:pt>
    <dgm:pt modelId="{CFDC4009-0C3C-4917-806F-B442A69769F7}" type="pres">
      <dgm:prSet presAssocID="{D4D93E54-394E-4452-9960-E8BC43D7E1DF}" presName="space" presStyleCnt="0"/>
      <dgm:spPr/>
    </dgm:pt>
    <dgm:pt modelId="{6A161D84-6B84-4D4A-9C1C-2F40BA892D2B}" type="pres">
      <dgm:prSet presAssocID="{A654E86C-9CFE-462D-9745-D99F17057283}" presName="composite" presStyleCnt="0"/>
      <dgm:spPr/>
    </dgm:pt>
    <dgm:pt modelId="{1C56BA44-C88B-41A8-99AA-EEF49B82C588}" type="pres">
      <dgm:prSet presAssocID="{A654E86C-9CFE-462D-9745-D99F17057283}" presName="parTx" presStyleLbl="alignNode1" presStyleIdx="3" presStyleCnt="4">
        <dgm:presLayoutVars>
          <dgm:chMax val="0"/>
          <dgm:chPref val="0"/>
          <dgm:bulletEnabled val="1"/>
        </dgm:presLayoutVars>
      </dgm:prSet>
      <dgm:spPr/>
    </dgm:pt>
    <dgm:pt modelId="{1F01557A-2873-416D-911F-53FA73B9253F}" type="pres">
      <dgm:prSet presAssocID="{A654E86C-9CFE-462D-9745-D99F17057283}" presName="desTx" presStyleLbl="alignAccFollowNode1" presStyleIdx="3" presStyleCnt="4">
        <dgm:presLayoutVars>
          <dgm:bulletEnabled val="1"/>
        </dgm:presLayoutVars>
      </dgm:prSet>
      <dgm:spPr/>
    </dgm:pt>
  </dgm:ptLst>
  <dgm:cxnLst>
    <dgm:cxn modelId="{C0551509-A87E-4EAF-BDD3-099F3DB0B73A}" srcId="{42C23B36-6994-4FB7-A935-D57751C82421}" destId="{47916668-3820-49B2-8218-357A3CB30D60}" srcOrd="1" destOrd="0" parTransId="{0FE731C4-F285-44AA-8018-66648095811A}" sibTransId="{D8782AD7-BE3A-49DE-956A-EBD712B409C4}"/>
    <dgm:cxn modelId="{927CBF11-6EB7-4082-8B33-78450E21315A}" type="presOf" srcId="{8A2B19AD-FAC8-4ED6-8015-E957EC925480}" destId="{1F01557A-2873-416D-911F-53FA73B9253F}" srcOrd="0" destOrd="0" presId="urn:microsoft.com/office/officeart/2005/8/layout/hList1"/>
    <dgm:cxn modelId="{DE1CF628-089C-4415-849B-66D5CA804AF8}" srcId="{A654E86C-9CFE-462D-9745-D99F17057283}" destId="{8A2B19AD-FAC8-4ED6-8015-E957EC925480}" srcOrd="0" destOrd="0" parTransId="{E389B5F3-5AB2-438A-90ED-7F43DF0379EB}" sibTransId="{EF3448A2-CDFC-40E4-AA03-9C00CA19458B}"/>
    <dgm:cxn modelId="{01AF2C4C-526B-4DA5-8476-2764BD232C41}" type="presOf" srcId="{BC26505D-50CE-4D1D-9F65-000611336B2F}" destId="{79E33F63-BE6B-4000-AD3A-EF6DB28665E1}" srcOrd="0" destOrd="0" presId="urn:microsoft.com/office/officeart/2005/8/layout/hList1"/>
    <dgm:cxn modelId="{AF5CEF65-5957-4988-BADA-7B7E0B49A42E}" srcId="{F645A71F-7E82-44E0-B406-1D4FDE3C6F6E}" destId="{081D9322-65C4-45D0-9471-0F5A6F1D032C}" srcOrd="0" destOrd="0" parTransId="{521095FC-361F-4F34-B1E5-6F8A1958B62D}" sibTransId="{3515C52F-3D77-4DF5-AD44-CC32E73C5B07}"/>
    <dgm:cxn modelId="{C418F485-92C1-4850-8813-9B0872CABE6C}" srcId="{42C23B36-6994-4FB7-A935-D57751C82421}" destId="{F645A71F-7E82-44E0-B406-1D4FDE3C6F6E}" srcOrd="0" destOrd="0" parTransId="{5523B1A7-7FB5-481D-948B-E06FFC632216}" sibTransId="{52F79BB2-906B-461D-BAC9-112DB7FDA5CD}"/>
    <dgm:cxn modelId="{E1AC6EAD-40E5-4AD1-8785-E598BDF6B40F}" type="presOf" srcId="{081D9322-65C4-45D0-9471-0F5A6F1D032C}" destId="{C113EDAA-236D-444D-ABB4-D652A3A9D83F}" srcOrd="0" destOrd="0" presId="urn:microsoft.com/office/officeart/2005/8/layout/hList1"/>
    <dgm:cxn modelId="{7813C7AD-42FE-4286-90FC-6FC8C9709A41}" type="presOf" srcId="{47916668-3820-49B2-8218-357A3CB30D60}" destId="{081EB932-4A31-4E92-A777-36B7A26129B6}" srcOrd="0" destOrd="0" presId="urn:microsoft.com/office/officeart/2005/8/layout/hList1"/>
    <dgm:cxn modelId="{174BB7B2-2792-47A2-8C8B-ADD0875034A1}" type="presOf" srcId="{4A3FF44D-D425-4AE5-8EAF-0F44770E9171}" destId="{4C662D4A-B42A-4033-80D6-D0BBCBE2F271}" srcOrd="0" destOrd="0" presId="urn:microsoft.com/office/officeart/2005/8/layout/hList1"/>
    <dgm:cxn modelId="{8372DDB3-1BB0-4B96-98F9-D7DFA8308FA9}" type="presOf" srcId="{F645A71F-7E82-44E0-B406-1D4FDE3C6F6E}" destId="{395BA74D-EE6C-4CA7-8FE4-959A16AD9CD5}" srcOrd="0" destOrd="0" presId="urn:microsoft.com/office/officeart/2005/8/layout/hList1"/>
    <dgm:cxn modelId="{474D67B4-6472-4BC2-909C-F2675A7AF961}" srcId="{47916668-3820-49B2-8218-357A3CB30D60}" destId="{BE806178-D2B7-41C2-9369-96D2C5F0F5CD}" srcOrd="1" destOrd="0" parTransId="{42230AD9-C2A7-4312-B3E4-3A07EE42DF43}" sibTransId="{CD41B70F-F9DE-403F-B6E0-BFA48AB750D9}"/>
    <dgm:cxn modelId="{5BC2A8B5-937D-4F27-BBC2-45BDA01CAB65}" srcId="{47916668-3820-49B2-8218-357A3CB30D60}" destId="{BC26505D-50CE-4D1D-9F65-000611336B2F}" srcOrd="0" destOrd="0" parTransId="{7F06A068-CE7C-4BF9-82FD-3263E779E0F3}" sibTransId="{9629CFF1-38F2-4BE0-AC50-9757FF49A93A}"/>
    <dgm:cxn modelId="{4F0032C2-3DC6-4A1E-86EE-DC58336762B4}" type="presOf" srcId="{42C23B36-6994-4FB7-A935-D57751C82421}" destId="{0A11BBB2-D2DA-49C6-8490-403D85D6F290}" srcOrd="0" destOrd="0" presId="urn:microsoft.com/office/officeart/2005/8/layout/hList1"/>
    <dgm:cxn modelId="{B35562D4-976F-4008-ACCD-6DFC33598B3D}" srcId="{4A3FF44D-D425-4AE5-8EAF-0F44770E9171}" destId="{48545DCC-2370-4EB9-A674-A1B6D3B2065B}" srcOrd="0" destOrd="0" parTransId="{DD920B5A-5231-469E-AB14-79B00CEF916A}" sibTransId="{007A0CC6-C21C-4482-A729-0288B4C12C40}"/>
    <dgm:cxn modelId="{F4ED72E1-850D-4E24-9681-45DE4B90CE09}" type="presOf" srcId="{A654E86C-9CFE-462D-9745-D99F17057283}" destId="{1C56BA44-C88B-41A8-99AA-EEF49B82C588}" srcOrd="0" destOrd="0" presId="urn:microsoft.com/office/officeart/2005/8/layout/hList1"/>
    <dgm:cxn modelId="{1B2326EB-A422-497D-A5E9-89654C22BDE8}" srcId="{42C23B36-6994-4FB7-A935-D57751C82421}" destId="{A654E86C-9CFE-462D-9745-D99F17057283}" srcOrd="3" destOrd="0" parTransId="{F4A7CFAB-5D26-4680-9BE2-971086F3E87F}" sibTransId="{CFFC9C42-9A03-4463-A4F3-A0CAFB525A22}"/>
    <dgm:cxn modelId="{B1EC20F8-9E40-463C-A8D0-7CB20F8DB74F}" type="presOf" srcId="{BE806178-D2B7-41C2-9369-96D2C5F0F5CD}" destId="{79E33F63-BE6B-4000-AD3A-EF6DB28665E1}" srcOrd="0" destOrd="1" presId="urn:microsoft.com/office/officeart/2005/8/layout/hList1"/>
    <dgm:cxn modelId="{DEA41CF9-73DB-4B21-99BB-423A3F4CFCDF}" type="presOf" srcId="{48545DCC-2370-4EB9-A674-A1B6D3B2065B}" destId="{98D33AD3-F2C4-4CCB-8AA0-67C7D6701EDD}" srcOrd="0" destOrd="0" presId="urn:microsoft.com/office/officeart/2005/8/layout/hList1"/>
    <dgm:cxn modelId="{5DAC56FC-CBB5-4F3B-81DE-76EA28F1F344}" srcId="{42C23B36-6994-4FB7-A935-D57751C82421}" destId="{4A3FF44D-D425-4AE5-8EAF-0F44770E9171}" srcOrd="2" destOrd="0" parTransId="{AA1A54BE-1ABC-4533-9DFC-18C170C949CD}" sibTransId="{D4D93E54-394E-4452-9960-E8BC43D7E1DF}"/>
    <dgm:cxn modelId="{A69E6989-1AA1-483D-81CA-6DC938E1AAF2}" type="presParOf" srcId="{0A11BBB2-D2DA-49C6-8490-403D85D6F290}" destId="{BD8EE234-99DE-4EF7-88E9-2DDC4E0D70AC}" srcOrd="0" destOrd="0" presId="urn:microsoft.com/office/officeart/2005/8/layout/hList1"/>
    <dgm:cxn modelId="{C86BCBC6-FDF1-412F-B7F5-D217B1D55762}" type="presParOf" srcId="{BD8EE234-99DE-4EF7-88E9-2DDC4E0D70AC}" destId="{395BA74D-EE6C-4CA7-8FE4-959A16AD9CD5}" srcOrd="0" destOrd="0" presId="urn:microsoft.com/office/officeart/2005/8/layout/hList1"/>
    <dgm:cxn modelId="{1385D639-C19F-4D83-8B99-3035658CDE31}" type="presParOf" srcId="{BD8EE234-99DE-4EF7-88E9-2DDC4E0D70AC}" destId="{C113EDAA-236D-444D-ABB4-D652A3A9D83F}" srcOrd="1" destOrd="0" presId="urn:microsoft.com/office/officeart/2005/8/layout/hList1"/>
    <dgm:cxn modelId="{EA4487A0-44D0-40A5-B6E9-892D4E6307C3}" type="presParOf" srcId="{0A11BBB2-D2DA-49C6-8490-403D85D6F290}" destId="{B2B2DB7E-1773-4F6A-A3F7-15C58EC8D49A}" srcOrd="1" destOrd="0" presId="urn:microsoft.com/office/officeart/2005/8/layout/hList1"/>
    <dgm:cxn modelId="{65CBD07D-C2B2-498E-A593-B7A264448239}" type="presParOf" srcId="{0A11BBB2-D2DA-49C6-8490-403D85D6F290}" destId="{76E67500-C9A2-4CB5-82D5-70FE7D0064D8}" srcOrd="2" destOrd="0" presId="urn:microsoft.com/office/officeart/2005/8/layout/hList1"/>
    <dgm:cxn modelId="{42996867-7FC7-4C38-95DF-0350A2FD79E2}" type="presParOf" srcId="{76E67500-C9A2-4CB5-82D5-70FE7D0064D8}" destId="{081EB932-4A31-4E92-A777-36B7A26129B6}" srcOrd="0" destOrd="0" presId="urn:microsoft.com/office/officeart/2005/8/layout/hList1"/>
    <dgm:cxn modelId="{1A05979D-1B6C-4121-B4BB-F34A22DE3D86}" type="presParOf" srcId="{76E67500-C9A2-4CB5-82D5-70FE7D0064D8}" destId="{79E33F63-BE6B-4000-AD3A-EF6DB28665E1}" srcOrd="1" destOrd="0" presId="urn:microsoft.com/office/officeart/2005/8/layout/hList1"/>
    <dgm:cxn modelId="{587328D4-A172-4855-88B2-87243CCC17EC}" type="presParOf" srcId="{0A11BBB2-D2DA-49C6-8490-403D85D6F290}" destId="{1D25B890-7F74-4090-82CA-A7D065038620}" srcOrd="3" destOrd="0" presId="urn:microsoft.com/office/officeart/2005/8/layout/hList1"/>
    <dgm:cxn modelId="{BCC1E91C-4FF3-4D3C-A4B9-E6CCFFE21C0D}" type="presParOf" srcId="{0A11BBB2-D2DA-49C6-8490-403D85D6F290}" destId="{A5FF3617-177B-4C38-BA04-6100507265A4}" srcOrd="4" destOrd="0" presId="urn:microsoft.com/office/officeart/2005/8/layout/hList1"/>
    <dgm:cxn modelId="{E8F4ADBD-986A-41A0-96B3-632701A9A9BD}" type="presParOf" srcId="{A5FF3617-177B-4C38-BA04-6100507265A4}" destId="{4C662D4A-B42A-4033-80D6-D0BBCBE2F271}" srcOrd="0" destOrd="0" presId="urn:microsoft.com/office/officeart/2005/8/layout/hList1"/>
    <dgm:cxn modelId="{656435F7-AE01-4B6C-AABD-B0285161622E}" type="presParOf" srcId="{A5FF3617-177B-4C38-BA04-6100507265A4}" destId="{98D33AD3-F2C4-4CCB-8AA0-67C7D6701EDD}" srcOrd="1" destOrd="0" presId="urn:microsoft.com/office/officeart/2005/8/layout/hList1"/>
    <dgm:cxn modelId="{15C3B357-2A26-401F-95EF-D8FC1947BD85}" type="presParOf" srcId="{0A11BBB2-D2DA-49C6-8490-403D85D6F290}" destId="{CFDC4009-0C3C-4917-806F-B442A69769F7}" srcOrd="5" destOrd="0" presId="urn:microsoft.com/office/officeart/2005/8/layout/hList1"/>
    <dgm:cxn modelId="{4569921E-17F7-4BCB-94CD-9C3DBFCC4C52}" type="presParOf" srcId="{0A11BBB2-D2DA-49C6-8490-403D85D6F290}" destId="{6A161D84-6B84-4D4A-9C1C-2F40BA892D2B}" srcOrd="6" destOrd="0" presId="urn:microsoft.com/office/officeart/2005/8/layout/hList1"/>
    <dgm:cxn modelId="{FAF06150-3B1C-41A0-9D9E-3C65CEE840D2}" type="presParOf" srcId="{6A161D84-6B84-4D4A-9C1C-2F40BA892D2B}" destId="{1C56BA44-C88B-41A8-99AA-EEF49B82C588}" srcOrd="0" destOrd="0" presId="urn:microsoft.com/office/officeart/2005/8/layout/hList1"/>
    <dgm:cxn modelId="{AB274B49-6D5C-47FE-BEFD-D9CF2C417C94}" type="presParOf" srcId="{6A161D84-6B84-4D4A-9C1C-2F40BA892D2B}" destId="{1F01557A-2873-416D-911F-53FA73B9253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EC224-8553-48D7-8C18-437AAA693D50}">
      <dsp:nvSpPr>
        <dsp:cNvPr id="0" name=""/>
        <dsp:cNvSpPr/>
      </dsp:nvSpPr>
      <dsp:spPr>
        <a:xfrm>
          <a:off x="1107440" y="0"/>
          <a:ext cx="1107439" cy="1145257"/>
        </a:xfrm>
        <a:prstGeom prst="trapezoid">
          <a:avLst>
            <a:gd name="adj" fmla="val 5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t>高级自然语言处理任务</a:t>
          </a:r>
        </a:p>
      </dsp:txBody>
      <dsp:txXfrm>
        <a:off x="1107440" y="0"/>
        <a:ext cx="1107439" cy="1145257"/>
      </dsp:txXfrm>
    </dsp:sp>
    <dsp:sp modelId="{D0B6C0B0-4ABC-4C3D-87F1-F6EB3361F09F}">
      <dsp:nvSpPr>
        <dsp:cNvPr id="0" name=""/>
        <dsp:cNvSpPr/>
      </dsp:nvSpPr>
      <dsp:spPr>
        <a:xfrm>
          <a:off x="553720" y="1145257"/>
          <a:ext cx="2214879" cy="1145257"/>
        </a:xfrm>
        <a:prstGeom prst="trapezoid">
          <a:avLst>
            <a:gd name="adj" fmla="val 48349"/>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t>句法分析</a:t>
          </a:r>
        </a:p>
      </dsp:txBody>
      <dsp:txXfrm>
        <a:off x="941324" y="1145257"/>
        <a:ext cx="1439671" cy="1145257"/>
      </dsp:txXfrm>
    </dsp:sp>
    <dsp:sp modelId="{0003784A-1AA7-49C2-813F-F1E8D2E5BB78}">
      <dsp:nvSpPr>
        <dsp:cNvPr id="0" name=""/>
        <dsp:cNvSpPr/>
      </dsp:nvSpPr>
      <dsp:spPr>
        <a:xfrm>
          <a:off x="0" y="2290515"/>
          <a:ext cx="3322319" cy="1145257"/>
        </a:xfrm>
        <a:prstGeom prst="trapezoid">
          <a:avLst>
            <a:gd name="adj" fmla="val 48349"/>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t>词法分析</a:t>
          </a:r>
        </a:p>
      </dsp:txBody>
      <dsp:txXfrm>
        <a:off x="581406" y="2290515"/>
        <a:ext cx="2159507" cy="11452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912E77-C897-4A1F-AC61-15F77FF6EE4A}">
      <dsp:nvSpPr>
        <dsp:cNvPr id="0" name=""/>
        <dsp:cNvSpPr/>
      </dsp:nvSpPr>
      <dsp:spPr>
        <a:xfrm>
          <a:off x="2371" y="7246"/>
          <a:ext cx="2312431" cy="518400"/>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命名实体</a:t>
          </a:r>
        </a:p>
      </dsp:txBody>
      <dsp:txXfrm>
        <a:off x="2371" y="7246"/>
        <a:ext cx="2312431" cy="518400"/>
      </dsp:txXfrm>
    </dsp:sp>
    <dsp:sp modelId="{961152E9-AA12-496D-AE38-A2BE7398FA78}">
      <dsp:nvSpPr>
        <dsp:cNvPr id="0" name=""/>
        <dsp:cNvSpPr/>
      </dsp:nvSpPr>
      <dsp:spPr>
        <a:xfrm>
          <a:off x="2371" y="525646"/>
          <a:ext cx="2312431" cy="118584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t>人名</a:t>
          </a:r>
        </a:p>
        <a:p>
          <a:pPr marL="171450" lvl="1" indent="-171450" algn="l" defTabSz="800100">
            <a:lnSpc>
              <a:spcPct val="90000"/>
            </a:lnSpc>
            <a:spcBef>
              <a:spcPct val="0"/>
            </a:spcBef>
            <a:spcAft>
              <a:spcPct val="15000"/>
            </a:spcAft>
            <a:buChar char="•"/>
          </a:pPr>
          <a:r>
            <a:rPr lang="zh-CN" altLang="en-US" sz="1800" kern="1200" dirty="0"/>
            <a:t>地名</a:t>
          </a:r>
        </a:p>
        <a:p>
          <a:pPr marL="171450" lvl="1" indent="-171450" algn="l" defTabSz="800100">
            <a:lnSpc>
              <a:spcPct val="90000"/>
            </a:lnSpc>
            <a:spcBef>
              <a:spcPct val="0"/>
            </a:spcBef>
            <a:spcAft>
              <a:spcPct val="15000"/>
            </a:spcAft>
            <a:buChar char="•"/>
          </a:pPr>
          <a:r>
            <a:rPr lang="zh-CN" altLang="en-US" sz="1800" kern="1200" dirty="0"/>
            <a:t>机构名</a:t>
          </a:r>
        </a:p>
      </dsp:txBody>
      <dsp:txXfrm>
        <a:off x="2371" y="525646"/>
        <a:ext cx="2312431" cy="1185840"/>
      </dsp:txXfrm>
    </dsp:sp>
    <dsp:sp modelId="{1171EEB6-B146-4108-A2C0-49A05A94699B}">
      <dsp:nvSpPr>
        <dsp:cNvPr id="0" name=""/>
        <dsp:cNvSpPr/>
      </dsp:nvSpPr>
      <dsp:spPr>
        <a:xfrm>
          <a:off x="2638544" y="7246"/>
          <a:ext cx="2312431" cy="518400"/>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非实体名词</a:t>
          </a:r>
        </a:p>
      </dsp:txBody>
      <dsp:txXfrm>
        <a:off x="2638544" y="7246"/>
        <a:ext cx="2312431" cy="518400"/>
      </dsp:txXfrm>
    </dsp:sp>
    <dsp:sp modelId="{F905ED31-D742-4DF4-A325-518FCD4E83E1}">
      <dsp:nvSpPr>
        <dsp:cNvPr id="0" name=""/>
        <dsp:cNvSpPr/>
      </dsp:nvSpPr>
      <dsp:spPr>
        <a:xfrm>
          <a:off x="2638544" y="525646"/>
          <a:ext cx="2312431" cy="118584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t>数字</a:t>
          </a:r>
        </a:p>
        <a:p>
          <a:pPr marL="171450" lvl="1" indent="-171450" algn="l" defTabSz="800100">
            <a:lnSpc>
              <a:spcPct val="90000"/>
            </a:lnSpc>
            <a:spcBef>
              <a:spcPct val="0"/>
            </a:spcBef>
            <a:spcAft>
              <a:spcPct val="15000"/>
            </a:spcAft>
            <a:buChar char="•"/>
          </a:pPr>
          <a:r>
            <a:rPr lang="zh-CN" altLang="en-US" sz="1800" kern="1200" dirty="0"/>
            <a:t>日期</a:t>
          </a:r>
        </a:p>
      </dsp:txBody>
      <dsp:txXfrm>
        <a:off x="2638544" y="525646"/>
        <a:ext cx="2312431" cy="1185840"/>
      </dsp:txXfrm>
    </dsp:sp>
    <dsp:sp modelId="{62BE3488-7B82-460E-857C-5D23CE68A690}">
      <dsp:nvSpPr>
        <dsp:cNvPr id="0" name=""/>
        <dsp:cNvSpPr/>
      </dsp:nvSpPr>
      <dsp:spPr>
        <a:xfrm>
          <a:off x="5274716" y="7246"/>
          <a:ext cx="2312431" cy="518400"/>
        </a:xfrm>
        <a:prstGeom prst="rect">
          <a:avLst/>
        </a:prstGeom>
        <a:gradFill rotWithShape="0">
          <a:gsLst>
            <a:gs pos="0">
              <a:schemeClr val="accent1">
                <a:hueOff val="0"/>
                <a:satOff val="0"/>
                <a:lumOff val="0"/>
                <a:alphaOff val="0"/>
                <a:lumMod val="110000"/>
                <a:satMod val="105000"/>
                <a:tint val="67000"/>
              </a:schemeClr>
            </a:gs>
            <a:gs pos="32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其它</a:t>
          </a:r>
        </a:p>
      </dsp:txBody>
      <dsp:txXfrm>
        <a:off x="5274716" y="7246"/>
        <a:ext cx="2312431" cy="518400"/>
      </dsp:txXfrm>
    </dsp:sp>
    <dsp:sp modelId="{C88BA881-C082-4E70-BAB0-18E02333CBEA}">
      <dsp:nvSpPr>
        <dsp:cNvPr id="0" name=""/>
        <dsp:cNvSpPr/>
      </dsp:nvSpPr>
      <dsp:spPr>
        <a:xfrm>
          <a:off x="5274716" y="525646"/>
          <a:ext cx="2312431" cy="118584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t>专业术语</a:t>
          </a:r>
        </a:p>
        <a:p>
          <a:pPr marL="171450" lvl="1" indent="-171450" algn="l" defTabSz="800100">
            <a:lnSpc>
              <a:spcPct val="90000"/>
            </a:lnSpc>
            <a:spcBef>
              <a:spcPct val="0"/>
            </a:spcBef>
            <a:spcAft>
              <a:spcPct val="15000"/>
            </a:spcAft>
            <a:buChar char="•"/>
          </a:pPr>
          <a:r>
            <a:rPr lang="zh-CN" altLang="en-US" sz="1800" kern="1200" dirty="0"/>
            <a:t>缩略语</a:t>
          </a:r>
        </a:p>
        <a:p>
          <a:pPr marL="171450" lvl="1" indent="-171450" algn="l" defTabSz="800100">
            <a:lnSpc>
              <a:spcPct val="90000"/>
            </a:lnSpc>
            <a:spcBef>
              <a:spcPct val="0"/>
            </a:spcBef>
            <a:spcAft>
              <a:spcPct val="15000"/>
            </a:spcAft>
            <a:buChar char="•"/>
          </a:pPr>
          <a:r>
            <a:rPr lang="zh-CN" altLang="en-US" sz="1800" kern="1200" dirty="0"/>
            <a:t>新词语</a:t>
          </a:r>
        </a:p>
      </dsp:txBody>
      <dsp:txXfrm>
        <a:off x="5274716" y="525646"/>
        <a:ext cx="2312431" cy="11858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C3535-C443-40C0-A2A0-FBB8134A16F8}">
      <dsp:nvSpPr>
        <dsp:cNvPr id="0" name=""/>
        <dsp:cNvSpPr/>
      </dsp:nvSpPr>
      <dsp:spPr>
        <a:xfrm>
          <a:off x="16" y="286386"/>
          <a:ext cx="1580956" cy="518400"/>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优点</a:t>
          </a:r>
        </a:p>
      </dsp:txBody>
      <dsp:txXfrm>
        <a:off x="16" y="286386"/>
        <a:ext cx="1580956" cy="518400"/>
      </dsp:txXfrm>
    </dsp:sp>
    <dsp:sp modelId="{BD97FCD1-38A2-4C80-B4B0-D253316D016D}">
      <dsp:nvSpPr>
        <dsp:cNvPr id="0" name=""/>
        <dsp:cNvSpPr/>
      </dsp:nvSpPr>
      <dsp:spPr>
        <a:xfrm>
          <a:off x="16" y="804786"/>
          <a:ext cx="1580956" cy="2322269"/>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t>有效解决未登录词问题</a:t>
          </a:r>
        </a:p>
        <a:p>
          <a:pPr marL="171450" lvl="1" indent="-171450" algn="l" defTabSz="800100">
            <a:lnSpc>
              <a:spcPct val="90000"/>
            </a:lnSpc>
            <a:spcBef>
              <a:spcPct val="0"/>
            </a:spcBef>
            <a:spcAft>
              <a:spcPct val="15000"/>
            </a:spcAft>
            <a:buChar char="•"/>
          </a:pPr>
          <a:r>
            <a:rPr lang="zh-CN" altLang="en-US" sz="1800" kern="1200" dirty="0"/>
            <a:t>平衡词汇表大小</a:t>
          </a:r>
        </a:p>
        <a:p>
          <a:pPr marL="171450" lvl="1" indent="-171450" algn="l" defTabSz="800100">
            <a:lnSpc>
              <a:spcPct val="90000"/>
            </a:lnSpc>
            <a:spcBef>
              <a:spcPct val="0"/>
            </a:spcBef>
            <a:spcAft>
              <a:spcPct val="15000"/>
            </a:spcAft>
            <a:buChar char="•"/>
          </a:pPr>
          <a:r>
            <a:rPr lang="zh-CN" altLang="en-US" sz="1800" kern="1200" dirty="0"/>
            <a:t>学习到表音文字词缀之间的关系</a:t>
          </a:r>
        </a:p>
      </dsp:txBody>
      <dsp:txXfrm>
        <a:off x="16" y="804786"/>
        <a:ext cx="1580956" cy="2322269"/>
      </dsp:txXfrm>
    </dsp:sp>
    <dsp:sp modelId="{67147FE4-C8E9-4013-99EC-433A96C31FF0}">
      <dsp:nvSpPr>
        <dsp:cNvPr id="0" name=""/>
        <dsp:cNvSpPr/>
      </dsp:nvSpPr>
      <dsp:spPr>
        <a:xfrm>
          <a:off x="1802306" y="286386"/>
          <a:ext cx="1580956" cy="518400"/>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缺点</a:t>
          </a:r>
        </a:p>
      </dsp:txBody>
      <dsp:txXfrm>
        <a:off x="1802306" y="286386"/>
        <a:ext cx="1580956" cy="518400"/>
      </dsp:txXfrm>
    </dsp:sp>
    <dsp:sp modelId="{D4286C98-B670-4F9F-AC43-450CFE045D54}">
      <dsp:nvSpPr>
        <dsp:cNvPr id="0" name=""/>
        <dsp:cNvSpPr/>
      </dsp:nvSpPr>
      <dsp:spPr>
        <a:xfrm>
          <a:off x="1802306" y="804786"/>
          <a:ext cx="1580956" cy="2322269"/>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t>需准备足够大的训练语料</a:t>
          </a:r>
        </a:p>
        <a:p>
          <a:pPr marL="171450" lvl="1" indent="-171450" algn="l" defTabSz="800100">
            <a:lnSpc>
              <a:spcPct val="90000"/>
            </a:lnSpc>
            <a:spcBef>
              <a:spcPct val="0"/>
            </a:spcBef>
            <a:spcAft>
              <a:spcPct val="15000"/>
            </a:spcAft>
            <a:buChar char="•"/>
          </a:pPr>
          <a:r>
            <a:rPr lang="zh-CN" altLang="en-US" sz="1800" kern="1200" dirty="0"/>
            <a:t>基于贪婪算法，缺少带概率的切分结果</a:t>
          </a:r>
        </a:p>
      </dsp:txBody>
      <dsp:txXfrm>
        <a:off x="1802306" y="804786"/>
        <a:ext cx="1580956" cy="23222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5BA74D-EE6C-4CA7-8FE4-959A16AD9CD5}">
      <dsp:nvSpPr>
        <dsp:cNvPr id="0" name=""/>
        <dsp:cNvSpPr/>
      </dsp:nvSpPr>
      <dsp:spPr>
        <a:xfrm>
          <a:off x="4005" y="503661"/>
          <a:ext cx="2408314" cy="748800"/>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主观性和语气</a:t>
          </a:r>
        </a:p>
      </dsp:txBody>
      <dsp:txXfrm>
        <a:off x="4005" y="503661"/>
        <a:ext cx="2408314" cy="748800"/>
      </dsp:txXfrm>
    </dsp:sp>
    <dsp:sp modelId="{C113EDAA-236D-444D-ABB4-D652A3A9D83F}">
      <dsp:nvSpPr>
        <dsp:cNvPr id="0" name=""/>
        <dsp:cNvSpPr/>
      </dsp:nvSpPr>
      <dsp:spPr>
        <a:xfrm>
          <a:off x="4005" y="1252461"/>
          <a:ext cx="2408314" cy="2060808"/>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a:t>不包含明确情绪的客观文本</a:t>
          </a:r>
        </a:p>
      </dsp:txBody>
      <dsp:txXfrm>
        <a:off x="4005" y="1252461"/>
        <a:ext cx="2408314" cy="2060808"/>
      </dsp:txXfrm>
    </dsp:sp>
    <dsp:sp modelId="{081EB932-4A31-4E92-A777-36B7A26129B6}">
      <dsp:nvSpPr>
        <dsp:cNvPr id="0" name=""/>
        <dsp:cNvSpPr/>
      </dsp:nvSpPr>
      <dsp:spPr>
        <a:xfrm>
          <a:off x="2749483" y="503661"/>
          <a:ext cx="2408314" cy="748800"/>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语境</a:t>
          </a:r>
        </a:p>
      </dsp:txBody>
      <dsp:txXfrm>
        <a:off x="2749483" y="503661"/>
        <a:ext cx="2408314" cy="748800"/>
      </dsp:txXfrm>
    </dsp:sp>
    <dsp:sp modelId="{79E33F63-BE6B-4000-AD3A-EF6DB28665E1}">
      <dsp:nvSpPr>
        <dsp:cNvPr id="0" name=""/>
        <dsp:cNvSpPr/>
      </dsp:nvSpPr>
      <dsp:spPr>
        <a:xfrm>
          <a:off x="2749483" y="1252461"/>
          <a:ext cx="2408314" cy="2060808"/>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a:t>联系上下文进行情感分析</a:t>
          </a:r>
        </a:p>
        <a:p>
          <a:pPr marL="228600" lvl="1" indent="-228600" algn="l" defTabSz="1155700">
            <a:lnSpc>
              <a:spcPct val="90000"/>
            </a:lnSpc>
            <a:spcBef>
              <a:spcPct val="0"/>
            </a:spcBef>
            <a:spcAft>
              <a:spcPct val="15000"/>
            </a:spcAft>
            <a:buChar char="•"/>
          </a:pPr>
          <a:r>
            <a:rPr lang="zh-CN" altLang="en-US" sz="2600" kern="1200" dirty="0"/>
            <a:t>极性的变化</a:t>
          </a:r>
        </a:p>
      </dsp:txBody>
      <dsp:txXfrm>
        <a:off x="2749483" y="1252461"/>
        <a:ext cx="2408314" cy="2060808"/>
      </dsp:txXfrm>
    </dsp:sp>
    <dsp:sp modelId="{4C662D4A-B42A-4033-80D6-D0BBCBE2F271}">
      <dsp:nvSpPr>
        <dsp:cNvPr id="0" name=""/>
        <dsp:cNvSpPr/>
      </dsp:nvSpPr>
      <dsp:spPr>
        <a:xfrm>
          <a:off x="5494962" y="503661"/>
          <a:ext cx="2408314" cy="748800"/>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反讽和讽刺</a:t>
          </a:r>
        </a:p>
      </dsp:txBody>
      <dsp:txXfrm>
        <a:off x="5494962" y="503661"/>
        <a:ext cx="2408314" cy="748800"/>
      </dsp:txXfrm>
    </dsp:sp>
    <dsp:sp modelId="{98D33AD3-F2C4-4CCB-8AA0-67C7D6701EDD}">
      <dsp:nvSpPr>
        <dsp:cNvPr id="0" name=""/>
        <dsp:cNvSpPr/>
      </dsp:nvSpPr>
      <dsp:spPr>
        <a:xfrm>
          <a:off x="5494962" y="1252461"/>
          <a:ext cx="2408314" cy="2060808"/>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a:t>需要对文档产生的背景进行分析</a:t>
          </a:r>
        </a:p>
      </dsp:txBody>
      <dsp:txXfrm>
        <a:off x="5494962" y="1252461"/>
        <a:ext cx="2408314" cy="2060808"/>
      </dsp:txXfrm>
    </dsp:sp>
    <dsp:sp modelId="{1C56BA44-C88B-41A8-99AA-EEF49B82C588}">
      <dsp:nvSpPr>
        <dsp:cNvPr id="0" name=""/>
        <dsp:cNvSpPr/>
      </dsp:nvSpPr>
      <dsp:spPr>
        <a:xfrm>
          <a:off x="8240440" y="503661"/>
          <a:ext cx="2408314" cy="748800"/>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比较</a:t>
          </a:r>
        </a:p>
      </dsp:txBody>
      <dsp:txXfrm>
        <a:off x="8240440" y="503661"/>
        <a:ext cx="2408314" cy="748800"/>
      </dsp:txXfrm>
    </dsp:sp>
    <dsp:sp modelId="{1F01557A-2873-416D-911F-53FA73B9253F}">
      <dsp:nvSpPr>
        <dsp:cNvPr id="0" name=""/>
        <dsp:cNvSpPr/>
      </dsp:nvSpPr>
      <dsp:spPr>
        <a:xfrm>
          <a:off x="8240440" y="1252461"/>
          <a:ext cx="2408314" cy="2060808"/>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zh-CN" altLang="en-US" sz="2600" kern="1200" dirty="0"/>
            <a:t>被比较对象影响着极性的变化</a:t>
          </a:r>
        </a:p>
      </dsp:txBody>
      <dsp:txXfrm>
        <a:off x="8240440" y="1252461"/>
        <a:ext cx="2408314" cy="2060808"/>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1F41A2-3C2D-C440-B976-DF72E513EA6E}" type="datetimeFigureOut">
              <a:rPr kumimoji="1" lang="zh-CN" altLang="en-US" smtClean="0"/>
              <a:t>2024/3/14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EDF6CD-840E-944C-893C-2F530BF33243}" type="slidenum">
              <a:rPr kumimoji="1" lang="zh-CN" altLang="en-US" smtClean="0"/>
              <a:t>‹#›</a:t>
            </a:fld>
            <a:endParaRPr kumimoji="1" lang="zh-CN" altLang="en-US"/>
          </a:p>
        </p:txBody>
      </p:sp>
    </p:spTree>
    <p:extLst>
      <p:ext uri="{BB962C8B-B14F-4D97-AF65-F5344CB8AC3E}">
        <p14:creationId xmlns:p14="http://schemas.microsoft.com/office/powerpoint/2010/main" val="157581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u="none" strike="noStrike" dirty="0">
                <a:solidFill>
                  <a:srgbClr val="191B1F"/>
                </a:solidFill>
                <a:effectLst/>
                <a:latin typeface="-apple-system"/>
              </a:rPr>
              <a:t>在机器翻译领域，模型训练之前一个很重要的步骤就是</a:t>
            </a:r>
            <a:r>
              <a:rPr lang="zh-CN" altLang="en-US" b="1" i="0" u="none" strike="noStrike" dirty="0">
                <a:solidFill>
                  <a:srgbClr val="191B1F"/>
                </a:solidFill>
                <a:effectLst/>
                <a:latin typeface="-apple-system"/>
              </a:rPr>
              <a:t>「构建词表」</a:t>
            </a:r>
            <a:r>
              <a:rPr lang="zh-CN" altLang="en-US" b="0" i="0" u="none" strike="noStrike" dirty="0">
                <a:solidFill>
                  <a:srgbClr val="191B1F"/>
                </a:solidFill>
                <a:effectLst/>
                <a:latin typeface="-apple-system"/>
              </a:rPr>
              <a:t>。对于英文语料，一个很自然的想法就是用训练语料中出现过的</a:t>
            </a:r>
            <a:r>
              <a:rPr lang="zh-CN" altLang="en-US" b="1" i="0" u="none" strike="noStrike" dirty="0">
                <a:solidFill>
                  <a:srgbClr val="191B1F"/>
                </a:solidFill>
                <a:effectLst/>
                <a:latin typeface="-apple-system"/>
              </a:rPr>
              <a:t>「所有英语单词」</a:t>
            </a:r>
            <a:r>
              <a:rPr lang="zh-CN" altLang="en-US" b="0" i="0" u="none" strike="noStrike" dirty="0">
                <a:solidFill>
                  <a:srgbClr val="191B1F"/>
                </a:solidFill>
                <a:effectLst/>
                <a:latin typeface="-apple-system"/>
              </a:rPr>
              <a:t>来构建词表，但是这样的方法存在两个问题：</a:t>
            </a:r>
          </a:p>
          <a:p>
            <a:pPr algn="l">
              <a:buFont typeface="Arial" panose="020B0604020202020204" pitchFamily="34" charset="0"/>
              <a:buChar char="•"/>
            </a:pPr>
            <a:r>
              <a:rPr lang="zh-CN" altLang="en-US" b="0" i="0" u="none" strike="noStrike" dirty="0">
                <a:solidFill>
                  <a:srgbClr val="191B1F"/>
                </a:solidFill>
                <a:effectLst/>
                <a:latin typeface="-apple-system"/>
              </a:rPr>
              <a:t>训练语料中出现过的单词数目很多，这样的构造方式会使得词表变得很大，从而降低训练速度；</a:t>
            </a:r>
          </a:p>
          <a:p>
            <a:pPr algn="l">
              <a:buFont typeface="Arial" panose="020B0604020202020204" pitchFamily="34" charset="0"/>
              <a:buChar char="•"/>
            </a:pPr>
            <a:r>
              <a:rPr lang="zh-CN" altLang="en-US" b="0" i="0" u="none" strike="noStrike" dirty="0">
                <a:solidFill>
                  <a:srgbClr val="191B1F"/>
                </a:solidFill>
                <a:effectLst/>
                <a:latin typeface="-apple-system"/>
              </a:rPr>
              <a:t>在模型测试中，很难处理罕见词或者训练过程中没有见过的词（</a:t>
            </a:r>
            <a:r>
              <a:rPr lang="en" altLang="zh-CN" b="0" i="0" u="none" strike="noStrike" dirty="0">
                <a:solidFill>
                  <a:srgbClr val="191B1F"/>
                </a:solidFill>
                <a:effectLst/>
                <a:latin typeface="-apple-system"/>
              </a:rPr>
              <a:t>OOV</a:t>
            </a:r>
            <a:r>
              <a:rPr lang="zh-CN" altLang="en-US" b="0" i="0" u="none" strike="noStrike" dirty="0">
                <a:solidFill>
                  <a:srgbClr val="191B1F"/>
                </a:solidFill>
                <a:effectLst/>
                <a:latin typeface="-apple-system"/>
              </a:rPr>
              <a:t>问题）。</a:t>
            </a:r>
          </a:p>
          <a:p>
            <a:pPr algn="l"/>
            <a:r>
              <a:rPr lang="zh-CN" altLang="en-US" b="0" i="0" u="none" strike="noStrike" dirty="0">
                <a:solidFill>
                  <a:srgbClr val="191B1F"/>
                </a:solidFill>
                <a:effectLst/>
                <a:latin typeface="-apple-system"/>
              </a:rPr>
              <a:t>另外一种方式是使用单个</a:t>
            </a:r>
            <a:r>
              <a:rPr lang="zh-CN" altLang="en-US" b="1" i="0" u="none" strike="noStrike" dirty="0">
                <a:solidFill>
                  <a:srgbClr val="191B1F"/>
                </a:solidFill>
                <a:effectLst/>
                <a:latin typeface="-apple-system"/>
              </a:rPr>
              <a:t>「字符」</a:t>
            </a:r>
            <a:r>
              <a:rPr lang="zh-CN" altLang="en-US" b="0" i="0" u="none" strike="noStrike" dirty="0">
                <a:solidFill>
                  <a:srgbClr val="191B1F"/>
                </a:solidFill>
                <a:effectLst/>
                <a:latin typeface="-apple-system"/>
              </a:rPr>
              <a:t>来构建词表。英文字符的个数是有限的，基于字符的方式可以有效缓解词表数目过大以及</a:t>
            </a:r>
            <a:r>
              <a:rPr lang="en" altLang="zh-CN" b="0" i="0" u="none" strike="noStrike" dirty="0">
                <a:solidFill>
                  <a:srgbClr val="191B1F"/>
                </a:solidFill>
                <a:effectLst/>
                <a:latin typeface="-apple-system"/>
              </a:rPr>
              <a:t>OOV</a:t>
            </a:r>
            <a:r>
              <a:rPr lang="zh-CN" altLang="en-US" b="0" i="0" u="none" strike="noStrike" dirty="0">
                <a:solidFill>
                  <a:srgbClr val="191B1F"/>
                </a:solidFill>
                <a:effectLst/>
                <a:latin typeface="-apple-system"/>
              </a:rPr>
              <a:t>的问题，但由于其粒度太细，丢失了很多单词本身所具有的语意信息。</a:t>
            </a:r>
          </a:p>
          <a:p>
            <a:pPr algn="l"/>
            <a:r>
              <a:rPr lang="zh-CN" altLang="en-US" b="0" i="0" u="none" strike="noStrike" dirty="0">
                <a:solidFill>
                  <a:srgbClr val="191B1F"/>
                </a:solidFill>
                <a:effectLst/>
                <a:latin typeface="-apple-system"/>
              </a:rPr>
              <a:t>为了解决上述问题，基于</a:t>
            </a:r>
            <a:r>
              <a:rPr lang="en" altLang="zh-CN" b="0" i="0" u="none" strike="noStrike" dirty="0" err="1">
                <a:solidFill>
                  <a:srgbClr val="191B1F"/>
                </a:solidFill>
                <a:effectLst/>
                <a:latin typeface="-apple-system"/>
              </a:rPr>
              <a:t>Subword</a:t>
            </a:r>
            <a:r>
              <a:rPr lang="zh-CN" altLang="en" b="0" i="0" u="none" strike="noStrike" dirty="0">
                <a:solidFill>
                  <a:srgbClr val="191B1F"/>
                </a:solidFill>
                <a:effectLst/>
                <a:latin typeface="-apple-system"/>
              </a:rPr>
              <a:t>（</a:t>
            </a:r>
            <a:r>
              <a:rPr lang="zh-CN" altLang="en-US" b="0" i="0" u="none" strike="noStrike" dirty="0">
                <a:solidFill>
                  <a:srgbClr val="191B1F"/>
                </a:solidFill>
                <a:effectLst/>
                <a:latin typeface="-apple-system"/>
              </a:rPr>
              <a:t>子词）的算法被提出，其中的代表就是</a:t>
            </a:r>
            <a:r>
              <a:rPr lang="en" altLang="zh-CN" b="0" i="0" u="none" strike="noStrike" dirty="0">
                <a:solidFill>
                  <a:srgbClr val="191B1F"/>
                </a:solidFill>
                <a:effectLst/>
                <a:latin typeface="-apple-system"/>
              </a:rPr>
              <a:t>BPE</a:t>
            </a:r>
            <a:r>
              <a:rPr lang="zh-CN" altLang="en-US" b="0" i="0" u="none" strike="noStrike" dirty="0">
                <a:solidFill>
                  <a:srgbClr val="191B1F"/>
                </a:solidFill>
                <a:effectLst/>
                <a:latin typeface="-apple-system"/>
              </a:rPr>
              <a:t>算法，</a:t>
            </a:r>
            <a:r>
              <a:rPr lang="zh-CN" altLang="en-US" b="1" i="0" u="none" strike="noStrike" dirty="0">
                <a:solidFill>
                  <a:srgbClr val="191B1F"/>
                </a:solidFill>
                <a:effectLst/>
                <a:latin typeface="-apple-system"/>
              </a:rPr>
              <a:t>「</a:t>
            </a:r>
            <a:r>
              <a:rPr lang="en" altLang="zh-CN" b="1" i="0" u="none" strike="noStrike" dirty="0">
                <a:solidFill>
                  <a:srgbClr val="191B1F"/>
                </a:solidFill>
                <a:effectLst/>
                <a:latin typeface="-apple-system"/>
              </a:rPr>
              <a:t>BPE</a:t>
            </a:r>
            <a:r>
              <a:rPr lang="zh-CN" altLang="en-US" b="1" i="0" u="none" strike="noStrike" dirty="0">
                <a:solidFill>
                  <a:srgbClr val="191B1F"/>
                </a:solidFill>
                <a:effectLst/>
                <a:latin typeface="-apple-system"/>
              </a:rPr>
              <a:t>算法的分词粒度处于单词级别和字符级别之间」</a:t>
            </a:r>
            <a:r>
              <a:rPr lang="zh-CN" altLang="en-US" b="0" i="0" u="none" strike="noStrike" dirty="0">
                <a:solidFill>
                  <a:srgbClr val="191B1F"/>
                </a:solidFill>
                <a:effectLst/>
                <a:latin typeface="-apple-system"/>
              </a:rPr>
              <a:t>。比如说单词</a:t>
            </a:r>
            <a:r>
              <a:rPr lang="en-US" altLang="zh-CN" b="0" i="0" u="none" strike="noStrike" dirty="0">
                <a:solidFill>
                  <a:srgbClr val="191B1F"/>
                </a:solidFill>
                <a:effectLst/>
                <a:latin typeface="-apple-system"/>
              </a:rPr>
              <a:t>"</a:t>
            </a:r>
            <a:r>
              <a:rPr lang="en" altLang="zh-CN" b="0" i="0" u="none" strike="noStrike" dirty="0">
                <a:solidFill>
                  <a:srgbClr val="191B1F"/>
                </a:solidFill>
                <a:effectLst/>
                <a:latin typeface="-apple-system"/>
              </a:rPr>
              <a:t>looked"</a:t>
            </a:r>
            <a:r>
              <a:rPr lang="zh-CN" altLang="en-US" b="0" i="0" u="none" strike="noStrike" dirty="0">
                <a:solidFill>
                  <a:srgbClr val="191B1F"/>
                </a:solidFill>
                <a:effectLst/>
                <a:latin typeface="-apple-system"/>
              </a:rPr>
              <a:t>和</a:t>
            </a:r>
            <a:r>
              <a:rPr lang="en-US" altLang="zh-CN" b="0" i="0" u="none" strike="noStrike" dirty="0">
                <a:solidFill>
                  <a:srgbClr val="191B1F"/>
                </a:solidFill>
                <a:effectLst/>
                <a:latin typeface="-apple-system"/>
              </a:rPr>
              <a:t>"</a:t>
            </a:r>
            <a:r>
              <a:rPr lang="en" altLang="zh-CN" b="0" i="0" u="none" strike="noStrike" dirty="0">
                <a:solidFill>
                  <a:srgbClr val="191B1F"/>
                </a:solidFill>
                <a:effectLst/>
                <a:latin typeface="-apple-system"/>
              </a:rPr>
              <a:t>looking"</a:t>
            </a:r>
            <a:r>
              <a:rPr lang="zh-CN" altLang="en-US" b="0" i="0" u="none" strike="noStrike" dirty="0">
                <a:solidFill>
                  <a:srgbClr val="191B1F"/>
                </a:solidFill>
                <a:effectLst/>
                <a:latin typeface="-apple-system"/>
              </a:rPr>
              <a:t>会被划分为</a:t>
            </a:r>
            <a:r>
              <a:rPr lang="en-US" altLang="zh-CN" b="0" i="0" u="none" strike="noStrike" dirty="0">
                <a:solidFill>
                  <a:srgbClr val="191B1F"/>
                </a:solidFill>
                <a:effectLst/>
                <a:latin typeface="-apple-system"/>
              </a:rPr>
              <a:t>"</a:t>
            </a:r>
            <a:r>
              <a:rPr lang="en" altLang="zh-CN" b="0" i="0" u="none" strike="noStrike" dirty="0">
                <a:solidFill>
                  <a:srgbClr val="191B1F"/>
                </a:solidFill>
                <a:effectLst/>
                <a:latin typeface="-apple-system"/>
              </a:rPr>
              <a:t>look"</a:t>
            </a:r>
            <a:r>
              <a:rPr lang="zh-CN" altLang="en" b="0" i="0" u="none" strike="noStrike" dirty="0">
                <a:solidFill>
                  <a:srgbClr val="191B1F"/>
                </a:solidFill>
                <a:effectLst/>
                <a:latin typeface="-apple-system"/>
              </a:rPr>
              <a:t>，</a:t>
            </a:r>
            <a:r>
              <a:rPr lang="en" altLang="zh-CN" b="0" i="0" u="none" strike="noStrike" dirty="0">
                <a:solidFill>
                  <a:srgbClr val="191B1F"/>
                </a:solidFill>
                <a:effectLst/>
                <a:latin typeface="-apple-system"/>
              </a:rPr>
              <a:t>"ed”</a:t>
            </a:r>
            <a:r>
              <a:rPr lang="zh-CN" altLang="en" b="0" i="0" u="none" strike="noStrike" dirty="0">
                <a:solidFill>
                  <a:srgbClr val="191B1F"/>
                </a:solidFill>
                <a:effectLst/>
                <a:latin typeface="-apple-system"/>
              </a:rPr>
              <a:t>，</a:t>
            </a:r>
            <a:r>
              <a:rPr lang="en" altLang="zh-CN" b="0" i="0" u="none" strike="noStrike" dirty="0">
                <a:solidFill>
                  <a:srgbClr val="191B1F"/>
                </a:solidFill>
                <a:effectLst/>
                <a:latin typeface="-apple-system"/>
              </a:rPr>
              <a:t>"</a:t>
            </a:r>
            <a:r>
              <a:rPr lang="en" altLang="zh-CN" b="0" i="0" u="none" strike="noStrike" dirty="0" err="1">
                <a:solidFill>
                  <a:srgbClr val="191B1F"/>
                </a:solidFill>
                <a:effectLst/>
                <a:latin typeface="-apple-system"/>
              </a:rPr>
              <a:t>ing</a:t>
            </a:r>
            <a:r>
              <a:rPr lang="en" altLang="zh-CN" b="0" i="0" u="none" strike="noStrike" dirty="0">
                <a:solidFill>
                  <a:srgbClr val="191B1F"/>
                </a:solidFill>
                <a:effectLst/>
                <a:latin typeface="-apple-system"/>
              </a:rPr>
              <a:t>"</a:t>
            </a:r>
            <a:r>
              <a:rPr lang="zh-CN" altLang="en" b="0" i="0" u="none" strike="noStrike" dirty="0">
                <a:solidFill>
                  <a:srgbClr val="191B1F"/>
                </a:solidFill>
                <a:effectLst/>
                <a:latin typeface="-apple-system"/>
              </a:rPr>
              <a:t>，</a:t>
            </a:r>
            <a:r>
              <a:rPr lang="zh-CN" altLang="en-US" b="0" i="0" u="none" strike="noStrike" dirty="0">
                <a:solidFill>
                  <a:srgbClr val="191B1F"/>
                </a:solidFill>
                <a:effectLst/>
                <a:latin typeface="-apple-system"/>
              </a:rPr>
              <a:t>这样在降低词表大小的同时也能学到词的语意信息。</a:t>
            </a:r>
          </a:p>
          <a:p>
            <a:endParaRPr kumimoji="1" lang="zh-CN" altLang="en-US" dirty="0"/>
          </a:p>
        </p:txBody>
      </p:sp>
      <p:sp>
        <p:nvSpPr>
          <p:cNvPr id="4" name="灯片编号占位符 3"/>
          <p:cNvSpPr>
            <a:spLocks noGrp="1"/>
          </p:cNvSpPr>
          <p:nvPr>
            <p:ph type="sldNum" sz="quarter" idx="5"/>
          </p:nvPr>
        </p:nvSpPr>
        <p:spPr/>
        <p:txBody>
          <a:bodyPr/>
          <a:lstStyle/>
          <a:p>
            <a:fld id="{FDEDF6CD-840E-944C-893C-2F530BF33243}" type="slidenum">
              <a:rPr kumimoji="1" lang="zh-CN" altLang="en-US" smtClean="0"/>
              <a:t>8</a:t>
            </a:fld>
            <a:endParaRPr kumimoji="1" lang="zh-CN" altLang="en-US"/>
          </a:p>
        </p:txBody>
      </p:sp>
    </p:spTree>
    <p:extLst>
      <p:ext uri="{BB962C8B-B14F-4D97-AF65-F5344CB8AC3E}">
        <p14:creationId xmlns:p14="http://schemas.microsoft.com/office/powerpoint/2010/main" val="1983167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DEDF6CD-840E-944C-893C-2F530BF33243}" type="slidenum">
              <a:rPr kumimoji="1" lang="zh-CN" altLang="en-US" smtClean="0"/>
              <a:t>57</a:t>
            </a:fld>
            <a:endParaRPr kumimoji="1" lang="zh-CN" altLang="en-US"/>
          </a:p>
        </p:txBody>
      </p:sp>
    </p:spTree>
    <p:extLst>
      <p:ext uri="{BB962C8B-B14F-4D97-AF65-F5344CB8AC3E}">
        <p14:creationId xmlns:p14="http://schemas.microsoft.com/office/powerpoint/2010/main" val="2729312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DEDF6CD-840E-944C-893C-2F530BF33243}" type="slidenum">
              <a:rPr kumimoji="1" lang="zh-CN" altLang="en-US" smtClean="0"/>
              <a:t>58</a:t>
            </a:fld>
            <a:endParaRPr kumimoji="1" lang="zh-CN" altLang="en-US"/>
          </a:p>
        </p:txBody>
      </p:sp>
    </p:spTree>
    <p:extLst>
      <p:ext uri="{BB962C8B-B14F-4D97-AF65-F5344CB8AC3E}">
        <p14:creationId xmlns:p14="http://schemas.microsoft.com/office/powerpoint/2010/main" val="338692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DEDF6CD-840E-944C-893C-2F530BF33243}" type="slidenum">
              <a:rPr kumimoji="1" lang="zh-CN" altLang="en-US" smtClean="0"/>
              <a:t>59</a:t>
            </a:fld>
            <a:endParaRPr kumimoji="1" lang="zh-CN" altLang="en-US"/>
          </a:p>
        </p:txBody>
      </p:sp>
    </p:spTree>
    <p:extLst>
      <p:ext uri="{BB962C8B-B14F-4D97-AF65-F5344CB8AC3E}">
        <p14:creationId xmlns:p14="http://schemas.microsoft.com/office/powerpoint/2010/main" val="1582079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DEDF6CD-840E-944C-893C-2F530BF33243}" type="slidenum">
              <a:rPr kumimoji="1" lang="zh-CN" altLang="en-US" smtClean="0"/>
              <a:t>60</a:t>
            </a:fld>
            <a:endParaRPr kumimoji="1" lang="zh-CN" altLang="en-US"/>
          </a:p>
        </p:txBody>
      </p:sp>
    </p:spTree>
    <p:extLst>
      <p:ext uri="{BB962C8B-B14F-4D97-AF65-F5344CB8AC3E}">
        <p14:creationId xmlns:p14="http://schemas.microsoft.com/office/powerpoint/2010/main" val="193038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DEDF6CD-840E-944C-893C-2F530BF33243}" type="slidenum">
              <a:rPr kumimoji="1" lang="zh-CN" altLang="en-US" smtClean="0"/>
              <a:t>61</a:t>
            </a:fld>
            <a:endParaRPr kumimoji="1" lang="zh-CN" altLang="en-US"/>
          </a:p>
        </p:txBody>
      </p:sp>
    </p:spTree>
    <p:extLst>
      <p:ext uri="{BB962C8B-B14F-4D97-AF65-F5344CB8AC3E}">
        <p14:creationId xmlns:p14="http://schemas.microsoft.com/office/powerpoint/2010/main" val="1242766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DEDF6CD-840E-944C-893C-2F530BF33243}" type="slidenum">
              <a:rPr kumimoji="1" lang="zh-CN" altLang="en-US" smtClean="0"/>
              <a:t>62</a:t>
            </a:fld>
            <a:endParaRPr kumimoji="1" lang="zh-CN" altLang="en-US"/>
          </a:p>
        </p:txBody>
      </p:sp>
    </p:spTree>
    <p:extLst>
      <p:ext uri="{BB962C8B-B14F-4D97-AF65-F5344CB8AC3E}">
        <p14:creationId xmlns:p14="http://schemas.microsoft.com/office/powerpoint/2010/main" val="1353666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DEDF6CD-840E-944C-893C-2F530BF33243}" type="slidenum">
              <a:rPr kumimoji="1" lang="zh-CN" altLang="en-US" smtClean="0"/>
              <a:t>63</a:t>
            </a:fld>
            <a:endParaRPr kumimoji="1" lang="zh-CN" altLang="en-US"/>
          </a:p>
        </p:txBody>
      </p:sp>
    </p:spTree>
    <p:extLst>
      <p:ext uri="{BB962C8B-B14F-4D97-AF65-F5344CB8AC3E}">
        <p14:creationId xmlns:p14="http://schemas.microsoft.com/office/powerpoint/2010/main" val="4225162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DEDF6CD-840E-944C-893C-2F530BF33243}" type="slidenum">
              <a:rPr kumimoji="1" lang="zh-CN" altLang="en-US" smtClean="0"/>
              <a:t>64</a:t>
            </a:fld>
            <a:endParaRPr kumimoji="1" lang="zh-CN" altLang="en-US"/>
          </a:p>
        </p:txBody>
      </p:sp>
    </p:spTree>
    <p:extLst>
      <p:ext uri="{BB962C8B-B14F-4D97-AF65-F5344CB8AC3E}">
        <p14:creationId xmlns:p14="http://schemas.microsoft.com/office/powerpoint/2010/main" val="2718217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DEDF6CD-840E-944C-893C-2F530BF33243}" type="slidenum">
              <a:rPr kumimoji="1" lang="zh-CN" altLang="en-US" smtClean="0"/>
              <a:t>65</a:t>
            </a:fld>
            <a:endParaRPr kumimoji="1" lang="zh-CN" altLang="en-US"/>
          </a:p>
        </p:txBody>
      </p:sp>
    </p:spTree>
    <p:extLst>
      <p:ext uri="{BB962C8B-B14F-4D97-AF65-F5344CB8AC3E}">
        <p14:creationId xmlns:p14="http://schemas.microsoft.com/office/powerpoint/2010/main" val="3476398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DEDF6CD-840E-944C-893C-2F530BF33243}" type="slidenum">
              <a:rPr kumimoji="1" lang="zh-CN" altLang="en-US" smtClean="0"/>
              <a:t>66</a:t>
            </a:fld>
            <a:endParaRPr kumimoji="1" lang="zh-CN" altLang="en-US"/>
          </a:p>
        </p:txBody>
      </p:sp>
    </p:spTree>
    <p:extLst>
      <p:ext uri="{BB962C8B-B14F-4D97-AF65-F5344CB8AC3E}">
        <p14:creationId xmlns:p14="http://schemas.microsoft.com/office/powerpoint/2010/main" val="2413665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DEDF6CD-840E-944C-893C-2F530BF33243}" type="slidenum">
              <a:rPr kumimoji="1" lang="zh-CN" altLang="en-US" smtClean="0"/>
              <a:t>49</a:t>
            </a:fld>
            <a:endParaRPr kumimoji="1" lang="zh-CN" altLang="en-US"/>
          </a:p>
        </p:txBody>
      </p:sp>
    </p:spTree>
    <p:extLst>
      <p:ext uri="{BB962C8B-B14F-4D97-AF65-F5344CB8AC3E}">
        <p14:creationId xmlns:p14="http://schemas.microsoft.com/office/powerpoint/2010/main" val="2756845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DEDF6CD-840E-944C-893C-2F530BF33243}" type="slidenum">
              <a:rPr kumimoji="1" lang="zh-CN" altLang="en-US" smtClean="0"/>
              <a:t>67</a:t>
            </a:fld>
            <a:endParaRPr kumimoji="1" lang="zh-CN" altLang="en-US"/>
          </a:p>
        </p:txBody>
      </p:sp>
    </p:spTree>
    <p:extLst>
      <p:ext uri="{BB962C8B-B14F-4D97-AF65-F5344CB8AC3E}">
        <p14:creationId xmlns:p14="http://schemas.microsoft.com/office/powerpoint/2010/main" val="1479863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DEDF6CD-840E-944C-893C-2F530BF33243}" type="slidenum">
              <a:rPr kumimoji="1" lang="zh-CN" altLang="en-US" smtClean="0"/>
              <a:t>68</a:t>
            </a:fld>
            <a:endParaRPr kumimoji="1" lang="zh-CN" altLang="en-US"/>
          </a:p>
        </p:txBody>
      </p:sp>
    </p:spTree>
    <p:extLst>
      <p:ext uri="{BB962C8B-B14F-4D97-AF65-F5344CB8AC3E}">
        <p14:creationId xmlns:p14="http://schemas.microsoft.com/office/powerpoint/2010/main" val="1622204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DEDF6CD-840E-944C-893C-2F530BF33243}" type="slidenum">
              <a:rPr kumimoji="1" lang="zh-CN" altLang="en-US" smtClean="0"/>
              <a:t>50</a:t>
            </a:fld>
            <a:endParaRPr kumimoji="1" lang="zh-CN" altLang="en-US"/>
          </a:p>
        </p:txBody>
      </p:sp>
    </p:spTree>
    <p:extLst>
      <p:ext uri="{BB962C8B-B14F-4D97-AF65-F5344CB8AC3E}">
        <p14:creationId xmlns:p14="http://schemas.microsoft.com/office/powerpoint/2010/main" val="4102079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DEDF6CD-840E-944C-893C-2F530BF33243}" type="slidenum">
              <a:rPr kumimoji="1" lang="zh-CN" altLang="en-US" smtClean="0"/>
              <a:t>51</a:t>
            </a:fld>
            <a:endParaRPr kumimoji="1" lang="zh-CN" altLang="en-US"/>
          </a:p>
        </p:txBody>
      </p:sp>
    </p:spTree>
    <p:extLst>
      <p:ext uri="{BB962C8B-B14F-4D97-AF65-F5344CB8AC3E}">
        <p14:creationId xmlns:p14="http://schemas.microsoft.com/office/powerpoint/2010/main" val="762454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DEDF6CD-840E-944C-893C-2F530BF33243}" type="slidenum">
              <a:rPr kumimoji="1" lang="zh-CN" altLang="en-US" smtClean="0"/>
              <a:t>52</a:t>
            </a:fld>
            <a:endParaRPr kumimoji="1" lang="zh-CN" altLang="en-US"/>
          </a:p>
        </p:txBody>
      </p:sp>
    </p:spTree>
    <p:extLst>
      <p:ext uri="{BB962C8B-B14F-4D97-AF65-F5344CB8AC3E}">
        <p14:creationId xmlns:p14="http://schemas.microsoft.com/office/powerpoint/2010/main" val="1625039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DEDF6CD-840E-944C-893C-2F530BF33243}" type="slidenum">
              <a:rPr kumimoji="1" lang="zh-CN" altLang="en-US" smtClean="0"/>
              <a:t>53</a:t>
            </a:fld>
            <a:endParaRPr kumimoji="1" lang="zh-CN" altLang="en-US"/>
          </a:p>
        </p:txBody>
      </p:sp>
    </p:spTree>
    <p:extLst>
      <p:ext uri="{BB962C8B-B14F-4D97-AF65-F5344CB8AC3E}">
        <p14:creationId xmlns:p14="http://schemas.microsoft.com/office/powerpoint/2010/main" val="2361031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DEDF6CD-840E-944C-893C-2F530BF33243}" type="slidenum">
              <a:rPr kumimoji="1" lang="zh-CN" altLang="en-US" smtClean="0"/>
              <a:t>54</a:t>
            </a:fld>
            <a:endParaRPr kumimoji="1" lang="zh-CN" altLang="en-US"/>
          </a:p>
        </p:txBody>
      </p:sp>
    </p:spTree>
    <p:extLst>
      <p:ext uri="{BB962C8B-B14F-4D97-AF65-F5344CB8AC3E}">
        <p14:creationId xmlns:p14="http://schemas.microsoft.com/office/powerpoint/2010/main" val="4274793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DEDF6CD-840E-944C-893C-2F530BF33243}" type="slidenum">
              <a:rPr kumimoji="1" lang="zh-CN" altLang="en-US" smtClean="0"/>
              <a:t>55</a:t>
            </a:fld>
            <a:endParaRPr kumimoji="1" lang="zh-CN" altLang="en-US"/>
          </a:p>
        </p:txBody>
      </p:sp>
    </p:spTree>
    <p:extLst>
      <p:ext uri="{BB962C8B-B14F-4D97-AF65-F5344CB8AC3E}">
        <p14:creationId xmlns:p14="http://schemas.microsoft.com/office/powerpoint/2010/main" val="257301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DEDF6CD-840E-944C-893C-2F530BF33243}" type="slidenum">
              <a:rPr kumimoji="1" lang="zh-CN" altLang="en-US" smtClean="0"/>
              <a:t>56</a:t>
            </a:fld>
            <a:endParaRPr kumimoji="1" lang="zh-CN" altLang="en-US"/>
          </a:p>
        </p:txBody>
      </p:sp>
    </p:spTree>
    <p:extLst>
      <p:ext uri="{BB962C8B-B14F-4D97-AF65-F5344CB8AC3E}">
        <p14:creationId xmlns:p14="http://schemas.microsoft.com/office/powerpoint/2010/main" val="345576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81A63B-1BDD-D942-90ED-E902E979B3AA}" type="datetimeFigureOut">
              <a:rPr lang="en-US" smtClean="0"/>
              <a:t>3/14/24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10127D-09EA-0A45-8815-CDD8F393D568}" type="slidenum">
              <a:rPr lang="en-US" smtClean="0"/>
              <a:t>‹#›</a:t>
            </a:fld>
            <a:endParaRPr lang="en-US"/>
          </a:p>
        </p:txBody>
      </p:sp>
    </p:spTree>
    <p:extLst>
      <p:ext uri="{BB962C8B-B14F-4D97-AF65-F5344CB8AC3E}">
        <p14:creationId xmlns:p14="http://schemas.microsoft.com/office/powerpoint/2010/main" val="1913289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81A63B-1BDD-D942-90ED-E902E979B3AA}" type="datetimeFigureOut">
              <a:rPr lang="en-US" smtClean="0"/>
              <a:t>3/14/24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10127D-09EA-0A45-8815-CDD8F393D568}" type="slidenum">
              <a:rPr lang="en-US" smtClean="0"/>
              <a:t>‹#›</a:t>
            </a:fld>
            <a:endParaRPr lang="en-US"/>
          </a:p>
        </p:txBody>
      </p:sp>
    </p:spTree>
    <p:extLst>
      <p:ext uri="{BB962C8B-B14F-4D97-AF65-F5344CB8AC3E}">
        <p14:creationId xmlns:p14="http://schemas.microsoft.com/office/powerpoint/2010/main" val="2244970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81A63B-1BDD-D942-90ED-E902E979B3AA}" type="datetimeFigureOut">
              <a:rPr lang="en-US" smtClean="0"/>
              <a:t>3/14/24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10127D-09EA-0A45-8815-CDD8F393D568}" type="slidenum">
              <a:rPr lang="en-US" smtClean="0"/>
              <a:t>‹#›</a:t>
            </a:fld>
            <a:endParaRPr lang="en-US"/>
          </a:p>
        </p:txBody>
      </p:sp>
    </p:spTree>
    <p:extLst>
      <p:ext uri="{BB962C8B-B14F-4D97-AF65-F5344CB8AC3E}">
        <p14:creationId xmlns:p14="http://schemas.microsoft.com/office/powerpoint/2010/main" val="2157367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4369519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2247"/>
            <a:ext cx="12192000" cy="839561"/>
          </a:xfrm>
        </p:spPr>
        <p:txBody>
          <a:bodyPr>
            <a:normAutofit/>
          </a:bodyPr>
          <a:lstStyle>
            <a:lvl1pPr>
              <a:defRPr sz="4000" b="1">
                <a:solidFill>
                  <a:srgbClr val="0070C0"/>
                </a:solidFill>
                <a:latin typeface="Microsoft YaHei" panose="020B0503020204020204" pitchFamily="34" charset="-122"/>
                <a:ea typeface="Microsoft YaHei" panose="020B0503020204020204" pitchFamily="34" charset="-122"/>
              </a:defRPr>
            </a:lvl1pPr>
          </a:lstStyle>
          <a:p>
            <a:r>
              <a:rPr lang="en-US" dirty="0"/>
              <a:t>Click to edit Master title style</a:t>
            </a:r>
          </a:p>
        </p:txBody>
      </p:sp>
      <p:sp>
        <p:nvSpPr>
          <p:cNvPr id="3" name="Content Placeholder 2"/>
          <p:cNvSpPr>
            <a:spLocks noGrp="1"/>
          </p:cNvSpPr>
          <p:nvPr>
            <p:ph idx="1"/>
          </p:nvPr>
        </p:nvSpPr>
        <p:spPr>
          <a:xfrm>
            <a:off x="116113" y="1045029"/>
            <a:ext cx="11901715" cy="5131934"/>
          </a:xfrm>
        </p:spPr>
        <p:txBody>
          <a:bodyPr lIns="72000"/>
          <a:lstStyle>
            <a:lvl1pPr marL="228600" indent="-228600">
              <a:lnSpc>
                <a:spcPct val="120000"/>
              </a:lnSpc>
              <a:buClr>
                <a:srgbClr val="942093"/>
              </a:buClr>
              <a:buSzPct val="100000"/>
              <a:buFont typeface="Wingdings" pitchFamily="2" charset="2"/>
              <a:buChar char="q"/>
              <a:defRPr>
                <a:latin typeface="Microsoft YaHei" panose="020B0503020204020204" pitchFamily="34" charset="-122"/>
                <a:ea typeface="Microsoft YaHei" panose="020B0503020204020204" pitchFamily="34" charset="-122"/>
              </a:defRPr>
            </a:lvl1pPr>
            <a:lvl2pPr marL="685800" indent="-228600">
              <a:lnSpc>
                <a:spcPct val="120000"/>
              </a:lnSpc>
              <a:buFont typeface="Wingdings" pitchFamily="2" charset="2"/>
              <a:buChar char="§"/>
              <a:defRPr>
                <a:latin typeface="Microsoft YaHei" panose="020B0503020204020204" pitchFamily="34" charset="-122"/>
                <a:ea typeface="Microsoft YaHei" panose="020B0503020204020204" pitchFamily="34" charset="-122"/>
              </a:defRPr>
            </a:lvl2pPr>
            <a:lvl3pPr>
              <a:lnSpc>
                <a:spcPct val="110000"/>
              </a:lnSpc>
              <a:defRPr>
                <a:latin typeface="Microsoft YaHei" panose="020B0503020204020204" pitchFamily="34" charset="-122"/>
                <a:ea typeface="Microsoft YaHei" panose="020B0503020204020204" pitchFamily="34" charset="-122"/>
              </a:defRPr>
            </a:lvl3pPr>
            <a:lvl4pPr>
              <a:defRPr>
                <a:latin typeface="Microsoft YaHei" panose="020B0503020204020204" pitchFamily="34" charset="-122"/>
                <a:ea typeface="Microsoft YaHei" panose="020B0503020204020204" pitchFamily="34" charset="-122"/>
              </a:defRPr>
            </a:lvl4pPr>
            <a:lvl5pPr>
              <a:defRPr>
                <a:latin typeface="Microsoft YaHei" panose="020B0503020204020204" pitchFamily="34" charset="-122"/>
                <a:ea typeface="Microsoft YaHei" panose="020B0503020204020204" pitchFamily="34"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B81A63B-1BDD-D942-90ED-E902E979B3AA}" type="datetimeFigureOut">
              <a:rPr lang="en-US" smtClean="0"/>
              <a:t>3/14/24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10127D-09EA-0A45-8815-CDD8F393D568}" type="slidenum">
              <a:rPr lang="en-US" smtClean="0"/>
              <a:t>‹#›</a:t>
            </a:fld>
            <a:endParaRPr lang="en-US"/>
          </a:p>
        </p:txBody>
      </p:sp>
      <p:cxnSp>
        <p:nvCxnSpPr>
          <p:cNvPr id="7" name="直接连接符 9">
            <a:extLst>
              <a:ext uri="{FF2B5EF4-FFF2-40B4-BE49-F238E27FC236}">
                <a16:creationId xmlns:a16="http://schemas.microsoft.com/office/drawing/2014/main" id="{4824EE16-F00F-CA47-BB80-03444DAA3B64}"/>
              </a:ext>
            </a:extLst>
          </p:cNvPr>
          <p:cNvCxnSpPr/>
          <p:nvPr userDrawn="1"/>
        </p:nvCxnSpPr>
        <p:spPr>
          <a:xfrm>
            <a:off x="0" y="838200"/>
            <a:ext cx="12192000" cy="0"/>
          </a:xfrm>
          <a:prstGeom prst="line">
            <a:avLst/>
          </a:prstGeom>
          <a:ln w="28575">
            <a:solidFill>
              <a:schemeClr val="accent2"/>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944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81A63B-1BDD-D942-90ED-E902E979B3AA}" type="datetimeFigureOut">
              <a:rPr lang="en-US" smtClean="0"/>
              <a:t>3/14/24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10127D-09EA-0A45-8815-CDD8F393D568}" type="slidenum">
              <a:rPr lang="en-US" smtClean="0"/>
              <a:t>‹#›</a:t>
            </a:fld>
            <a:endParaRPr lang="en-US"/>
          </a:p>
        </p:txBody>
      </p:sp>
    </p:spTree>
    <p:extLst>
      <p:ext uri="{BB962C8B-B14F-4D97-AF65-F5344CB8AC3E}">
        <p14:creationId xmlns:p14="http://schemas.microsoft.com/office/powerpoint/2010/main" val="2682372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81A63B-1BDD-D942-90ED-E902E979B3AA}" type="datetimeFigureOut">
              <a:rPr lang="en-US" smtClean="0"/>
              <a:t>3/14/24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10127D-09EA-0A45-8815-CDD8F393D568}" type="slidenum">
              <a:rPr lang="en-US" smtClean="0"/>
              <a:t>‹#›</a:t>
            </a:fld>
            <a:endParaRPr lang="en-US"/>
          </a:p>
        </p:txBody>
      </p:sp>
    </p:spTree>
    <p:extLst>
      <p:ext uri="{BB962C8B-B14F-4D97-AF65-F5344CB8AC3E}">
        <p14:creationId xmlns:p14="http://schemas.microsoft.com/office/powerpoint/2010/main" val="3207653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81A63B-1BDD-D942-90ED-E902E979B3AA}" type="datetimeFigureOut">
              <a:rPr lang="en-US" smtClean="0"/>
              <a:t>3/14/24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10127D-09EA-0A45-8815-CDD8F393D568}" type="slidenum">
              <a:rPr lang="en-US" smtClean="0"/>
              <a:t>‹#›</a:t>
            </a:fld>
            <a:endParaRPr lang="en-US"/>
          </a:p>
        </p:txBody>
      </p:sp>
    </p:spTree>
    <p:extLst>
      <p:ext uri="{BB962C8B-B14F-4D97-AF65-F5344CB8AC3E}">
        <p14:creationId xmlns:p14="http://schemas.microsoft.com/office/powerpoint/2010/main" val="1617402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81A63B-1BDD-D942-90ED-E902E979B3AA}" type="datetimeFigureOut">
              <a:rPr lang="en-US" smtClean="0"/>
              <a:t>3/14/24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10127D-09EA-0A45-8815-CDD8F393D568}" type="slidenum">
              <a:rPr lang="en-US" smtClean="0"/>
              <a:t>‹#›</a:t>
            </a:fld>
            <a:endParaRPr lang="en-US"/>
          </a:p>
        </p:txBody>
      </p:sp>
    </p:spTree>
    <p:extLst>
      <p:ext uri="{BB962C8B-B14F-4D97-AF65-F5344CB8AC3E}">
        <p14:creationId xmlns:p14="http://schemas.microsoft.com/office/powerpoint/2010/main" val="2250442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81A63B-1BDD-D942-90ED-E902E979B3AA}" type="datetimeFigureOut">
              <a:rPr lang="en-US" smtClean="0"/>
              <a:t>3/14/24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10127D-09EA-0A45-8815-CDD8F393D568}" type="slidenum">
              <a:rPr lang="en-US" smtClean="0"/>
              <a:t>‹#›</a:t>
            </a:fld>
            <a:endParaRPr lang="en-US"/>
          </a:p>
        </p:txBody>
      </p:sp>
    </p:spTree>
    <p:extLst>
      <p:ext uri="{BB962C8B-B14F-4D97-AF65-F5344CB8AC3E}">
        <p14:creationId xmlns:p14="http://schemas.microsoft.com/office/powerpoint/2010/main" val="2987637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81A63B-1BDD-D942-90ED-E902E979B3AA}" type="datetimeFigureOut">
              <a:rPr lang="en-US" smtClean="0"/>
              <a:t>3/14/24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10127D-09EA-0A45-8815-CDD8F393D568}" type="slidenum">
              <a:rPr lang="en-US" smtClean="0"/>
              <a:t>‹#›</a:t>
            </a:fld>
            <a:endParaRPr lang="en-US"/>
          </a:p>
        </p:txBody>
      </p:sp>
    </p:spTree>
    <p:extLst>
      <p:ext uri="{BB962C8B-B14F-4D97-AF65-F5344CB8AC3E}">
        <p14:creationId xmlns:p14="http://schemas.microsoft.com/office/powerpoint/2010/main" val="1413326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81A63B-1BDD-D942-90ED-E902E979B3AA}" type="datetimeFigureOut">
              <a:rPr lang="en-US" smtClean="0"/>
              <a:t>3/14/24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10127D-09EA-0A45-8815-CDD8F393D568}" type="slidenum">
              <a:rPr lang="en-US" smtClean="0"/>
              <a:t>‹#›</a:t>
            </a:fld>
            <a:endParaRPr lang="en-US"/>
          </a:p>
        </p:txBody>
      </p:sp>
    </p:spTree>
    <p:extLst>
      <p:ext uri="{BB962C8B-B14F-4D97-AF65-F5344CB8AC3E}">
        <p14:creationId xmlns:p14="http://schemas.microsoft.com/office/powerpoint/2010/main" val="2942040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3/14/24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38056278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junlp-lab.github.io/" TargetMode="External"/><Relationship Id="rId2" Type="http://schemas.openxmlformats.org/officeDocument/2006/relationships/hyperlink" Target="mailto:dyxiong@tju.edu.cn" TargetMode="Externa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14.png"/><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2.xml"/><Relationship Id="rId5" Type="http://schemas.openxmlformats.org/officeDocument/2006/relationships/image" Target="../media/image310.png"/><Relationship Id="rId4" Type="http://schemas.openxmlformats.org/officeDocument/2006/relationships/image" Target="../media/image300.png"/></Relationships>
</file>

<file path=ppt/slides/_rels/slide3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0.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68.jpe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6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5639B-5B8A-BB4A-9AFD-0F9BCD5DF6F2}"/>
              </a:ext>
            </a:extLst>
          </p:cNvPr>
          <p:cNvSpPr>
            <a:spLocks noGrp="1"/>
          </p:cNvSpPr>
          <p:nvPr>
            <p:ph type="ctrTitle"/>
          </p:nvPr>
        </p:nvSpPr>
        <p:spPr>
          <a:xfrm>
            <a:off x="879677" y="930800"/>
            <a:ext cx="10301467" cy="2090185"/>
          </a:xfrm>
        </p:spPr>
        <p:txBody>
          <a:bodyPr>
            <a:normAutofit/>
          </a:bodyPr>
          <a:lstStyle/>
          <a:p>
            <a:pPr>
              <a:lnSpc>
                <a:spcPct val="150000"/>
              </a:lnSpc>
              <a:spcAft>
                <a:spcPts val="3600"/>
              </a:spcAft>
            </a:pPr>
            <a:r>
              <a:rPr lang="zh-CN" altLang="en-US" sz="4400" b="1" dirty="0">
                <a:solidFill>
                  <a:srgbClr val="0070C0"/>
                </a:solidFill>
                <a:latin typeface="Microsoft YaHei" panose="020B0503020204020204" pitchFamily="34" charset="-122"/>
                <a:ea typeface="Microsoft YaHei" panose="020B0503020204020204" pitchFamily="34" charset="-122"/>
              </a:rPr>
              <a:t>人工智能皇冠上的明珠：自然语言处理</a:t>
            </a:r>
            <a:br>
              <a:rPr lang="en-US" altLang="zh-CN" sz="4400" b="1" dirty="0">
                <a:solidFill>
                  <a:srgbClr val="0070C0"/>
                </a:solidFill>
                <a:latin typeface="Microsoft YaHei" panose="020B0503020204020204" pitchFamily="34" charset="-122"/>
                <a:ea typeface="Microsoft YaHei" panose="020B0503020204020204" pitchFamily="34" charset="-122"/>
              </a:rPr>
            </a:br>
            <a:r>
              <a:rPr lang="zh-CN" altLang="en-US" sz="4400" b="1" dirty="0">
                <a:solidFill>
                  <a:srgbClr val="0070C0"/>
                </a:solidFill>
                <a:latin typeface="Microsoft YaHei" panose="020B0503020204020204" pitchFamily="34" charset="-122"/>
                <a:ea typeface="Microsoft YaHei" panose="020B0503020204020204" pitchFamily="34" charset="-122"/>
              </a:rPr>
              <a:t>简介、最新进展、未来趋势</a:t>
            </a:r>
            <a:endParaRPr lang="en-US" sz="4400" b="1" dirty="0">
              <a:solidFill>
                <a:srgbClr val="0070C0"/>
              </a:solidFill>
              <a:latin typeface="Microsoft YaHei" panose="020B0503020204020204" pitchFamily="34" charset="-122"/>
              <a:ea typeface="Microsoft YaHei" panose="020B0503020204020204" pitchFamily="34" charset="-122"/>
            </a:endParaRPr>
          </a:p>
        </p:txBody>
      </p:sp>
      <p:sp>
        <p:nvSpPr>
          <p:cNvPr id="3" name="Subtitle 2">
            <a:extLst>
              <a:ext uri="{FF2B5EF4-FFF2-40B4-BE49-F238E27FC236}">
                <a16:creationId xmlns:a16="http://schemas.microsoft.com/office/drawing/2014/main" id="{E74421CE-5241-2D42-B144-2635B04ECA31}"/>
              </a:ext>
            </a:extLst>
          </p:cNvPr>
          <p:cNvSpPr>
            <a:spLocks noGrp="1"/>
          </p:cNvSpPr>
          <p:nvPr>
            <p:ph type="subTitle" idx="1"/>
          </p:nvPr>
        </p:nvSpPr>
        <p:spPr>
          <a:xfrm>
            <a:off x="2663140" y="3298785"/>
            <a:ext cx="6858000" cy="2199190"/>
          </a:xfrm>
        </p:spPr>
        <p:txBody>
          <a:bodyPr>
            <a:normAutofit lnSpcReduction="10000"/>
          </a:bodyPr>
          <a:lstStyle/>
          <a:p>
            <a:r>
              <a:rPr lang="zh-CN" altLang="en-US" sz="2600" b="1" dirty="0">
                <a:latin typeface="Microsoft YaHei" panose="020B0503020204020204" pitchFamily="34" charset="-122"/>
                <a:ea typeface="Microsoft YaHei" panose="020B0503020204020204" pitchFamily="34" charset="-122"/>
              </a:rPr>
              <a:t>熊德意</a:t>
            </a:r>
            <a:endParaRPr lang="en-US" altLang="zh-CN" b="1"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天津大学智能与计算学部</a:t>
            </a:r>
            <a:endParaRPr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2020</a:t>
            </a:r>
            <a:r>
              <a:rPr lang="zh-CN" altLang="en-US" dirty="0">
                <a:latin typeface="Microsoft YaHei" panose="020B0503020204020204" pitchFamily="34" charset="-122"/>
                <a:ea typeface="Microsoft YaHei" panose="020B0503020204020204" pitchFamily="34" charset="-122"/>
              </a:rPr>
              <a:t>年</a:t>
            </a:r>
            <a:endParaRPr lang="en-US" altLang="zh-CN" dirty="0"/>
          </a:p>
          <a:p>
            <a:r>
              <a:rPr lang="en-US" altLang="zh-CN" dirty="0">
                <a:hlinkClick r:id="rId2"/>
              </a:rPr>
              <a:t>dyxiong@tju.edu.cn</a:t>
            </a:r>
            <a:endParaRPr lang="en-US" altLang="zh-CN" dirty="0"/>
          </a:p>
          <a:p>
            <a:r>
              <a:rPr lang="en-US" dirty="0">
                <a:hlinkClick r:id="rId3"/>
              </a:rPr>
              <a:t>https://tjunlp-lab.github.io</a:t>
            </a:r>
            <a:endParaRPr lang="en-US" dirty="0"/>
          </a:p>
          <a:p>
            <a:endParaRPr lang="en-US" dirty="0"/>
          </a:p>
          <a:p>
            <a:endParaRPr lang="en-US" dirty="0"/>
          </a:p>
        </p:txBody>
      </p:sp>
      <p:cxnSp>
        <p:nvCxnSpPr>
          <p:cNvPr id="10" name="直接连接符 9">
            <a:extLst>
              <a:ext uri="{FF2B5EF4-FFF2-40B4-BE49-F238E27FC236}">
                <a16:creationId xmlns:a16="http://schemas.microsoft.com/office/drawing/2014/main" id="{7D5DE371-D279-044D-B572-8FF250F87113}"/>
              </a:ext>
            </a:extLst>
          </p:cNvPr>
          <p:cNvCxnSpPr>
            <a:cxnSpLocks/>
            <a:endCxn id="12" idx="1"/>
          </p:cNvCxnSpPr>
          <p:nvPr/>
        </p:nvCxnSpPr>
        <p:spPr>
          <a:xfrm flipV="1">
            <a:off x="0" y="838200"/>
            <a:ext cx="10812680" cy="11724"/>
          </a:xfrm>
          <a:prstGeom prst="line">
            <a:avLst/>
          </a:prstGeom>
          <a:ln w="28575">
            <a:solidFill>
              <a:schemeClr val="accent2"/>
            </a:solidFill>
            <a:prstDash val="sysDot"/>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A4E1218-A912-BE42-9CE7-DAF4C40708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97" y="-153377"/>
            <a:ext cx="2273300" cy="1003300"/>
          </a:xfrm>
          <a:prstGeom prst="rect">
            <a:avLst/>
          </a:prstGeom>
        </p:spPr>
      </p:pic>
      <p:pic>
        <p:nvPicPr>
          <p:cNvPr id="12" name="Picture 11">
            <a:extLst>
              <a:ext uri="{FF2B5EF4-FFF2-40B4-BE49-F238E27FC236}">
                <a16:creationId xmlns:a16="http://schemas.microsoft.com/office/drawing/2014/main" id="{08E80EC8-9BC8-9D40-90EC-34B22521D0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12680" y="152400"/>
            <a:ext cx="1371600" cy="1371600"/>
          </a:xfrm>
          <a:prstGeom prst="rect">
            <a:avLst/>
          </a:prstGeom>
        </p:spPr>
      </p:pic>
      <p:pic>
        <p:nvPicPr>
          <p:cNvPr id="8" name="Picture 7">
            <a:extLst>
              <a:ext uri="{FF2B5EF4-FFF2-40B4-BE49-F238E27FC236}">
                <a16:creationId xmlns:a16="http://schemas.microsoft.com/office/drawing/2014/main" id="{2D29D68C-4B95-BD4D-8656-820952258B85}"/>
              </a:ext>
            </a:extLst>
          </p:cNvPr>
          <p:cNvPicPr>
            <a:picLocks noChangeAspect="1"/>
          </p:cNvPicPr>
          <p:nvPr/>
        </p:nvPicPr>
        <p:blipFill>
          <a:blip r:embed="rId6"/>
          <a:stretch>
            <a:fillRect/>
          </a:stretch>
        </p:blipFill>
        <p:spPr>
          <a:xfrm>
            <a:off x="4870529" y="5634036"/>
            <a:ext cx="2443223" cy="1083687"/>
          </a:xfrm>
          <a:prstGeom prst="rect">
            <a:avLst/>
          </a:prstGeom>
        </p:spPr>
      </p:pic>
    </p:spTree>
    <p:extLst>
      <p:ext uri="{BB962C8B-B14F-4D97-AF65-F5344CB8AC3E}">
        <p14:creationId xmlns:p14="http://schemas.microsoft.com/office/powerpoint/2010/main" val="1369045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6" name="文本框 5">
            <a:extLst>
              <a:ext uri="{FF2B5EF4-FFF2-40B4-BE49-F238E27FC236}">
                <a16:creationId xmlns:a16="http://schemas.microsoft.com/office/drawing/2014/main" id="{68BBEEA2-71F7-FC3C-57B4-EF062F1088F8}"/>
              </a:ext>
            </a:extLst>
          </p:cNvPr>
          <p:cNvSpPr txBox="1"/>
          <p:nvPr/>
        </p:nvSpPr>
        <p:spPr>
          <a:xfrm>
            <a:off x="293087" y="1167185"/>
            <a:ext cx="11334702" cy="46416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任务实现：</a:t>
            </a:r>
            <a:r>
              <a:rPr kumimoji="0" lang="en-US" altLang="zh-CN"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HMM</a:t>
            </a:r>
            <a:r>
              <a:rPr kumimoji="0" lang="zh-CN" altLang="en-US"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（隐马尔科夫）词性标注</a:t>
            </a:r>
            <a:endParaRPr kumimoji="0" lang="en-US" altLang="zh-CN" sz="2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4" name="文本框 3">
            <a:extLst>
              <a:ext uri="{FF2B5EF4-FFF2-40B4-BE49-F238E27FC236}">
                <a16:creationId xmlns:a16="http://schemas.microsoft.com/office/drawing/2014/main" id="{5C0FD855-9DEC-5D4E-9878-3850D81EFE39}"/>
              </a:ext>
            </a:extLst>
          </p:cNvPr>
          <p:cNvSpPr txBox="1"/>
          <p:nvPr/>
        </p:nvSpPr>
        <p:spPr>
          <a:xfrm>
            <a:off x="293087" y="1799418"/>
            <a:ext cx="11334702" cy="142551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lang="zh-CN" altLang="en-US" sz="2000" dirty="0">
                <a:latin typeface="Microsoft YaHei" panose="020B0503020204020204" pitchFamily="34" charset="-122"/>
                <a:ea typeface="Microsoft YaHei" panose="020B0503020204020204" pitchFamily="34" charset="-122"/>
              </a:rPr>
              <a:t>一阶马尔科夫模型假设：</a:t>
            </a:r>
            <a:endParaRPr lang="en-US" altLang="zh-CN" sz="2000" dirty="0">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）任意时刻的隐藏状态只依赖于其上一个时刻的隐藏状态。</a:t>
            </a:r>
            <a:endParaRPr lang="en-US" altLang="zh-CN" sz="2000" dirty="0">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kumimoji="0" lang="en-US" altLang="zh-CN" sz="20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2</a:t>
            </a:r>
            <a:r>
              <a:rPr kumimoji="0" lang="zh-CN" altLang="en-US" sz="20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）任意时刻的观察状态只依赖于当前时刻的隐藏状态。</a:t>
            </a:r>
            <a:endParaRPr kumimoji="0" lang="en-US" altLang="zh-CN" sz="20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p:grpSp>
        <p:nvGrpSpPr>
          <p:cNvPr id="7" name="组合 6">
            <a:extLst>
              <a:ext uri="{FF2B5EF4-FFF2-40B4-BE49-F238E27FC236}">
                <a16:creationId xmlns:a16="http://schemas.microsoft.com/office/drawing/2014/main" id="{B3AA8F93-32E5-BEE2-694F-BB7FC3AE1AF8}"/>
              </a:ext>
            </a:extLst>
          </p:cNvPr>
          <p:cNvGrpSpPr/>
          <p:nvPr/>
        </p:nvGrpSpPr>
        <p:grpSpPr>
          <a:xfrm>
            <a:off x="2844388" y="4318915"/>
            <a:ext cx="6094584" cy="1384516"/>
            <a:chOff x="2231740" y="3559775"/>
            <a:chExt cx="6094584" cy="1384516"/>
          </a:xfrm>
        </p:grpSpPr>
        <p:sp>
          <p:nvSpPr>
            <p:cNvPr id="8" name="文本框 7">
              <a:extLst>
                <a:ext uri="{FF2B5EF4-FFF2-40B4-BE49-F238E27FC236}">
                  <a16:creationId xmlns:a16="http://schemas.microsoft.com/office/drawing/2014/main" id="{3FE3CCC6-91A2-3B28-E5F3-CDF5930E422C}"/>
                </a:ext>
              </a:extLst>
            </p:cNvPr>
            <p:cNvSpPr txBox="1"/>
            <p:nvPr/>
          </p:nvSpPr>
          <p:spPr>
            <a:xfrm>
              <a:off x="2231740" y="4481675"/>
              <a:ext cx="1296140" cy="369332"/>
            </a:xfrm>
            <a:prstGeom prst="rect">
              <a:avLst/>
            </a:prstGeom>
            <a:noFill/>
          </p:spPr>
          <p:txBody>
            <a:bodyPr wrap="square" rtlCol="0">
              <a:spAutoFit/>
            </a:bodyPr>
            <a:lstStyle/>
            <a:p>
              <a:r>
                <a:rPr lang="zh-CN" altLang="en-US" b="1" dirty="0"/>
                <a:t>观测序列</a:t>
              </a:r>
            </a:p>
          </p:txBody>
        </p:sp>
        <p:sp>
          <p:nvSpPr>
            <p:cNvPr id="9" name="文本框 8">
              <a:extLst>
                <a:ext uri="{FF2B5EF4-FFF2-40B4-BE49-F238E27FC236}">
                  <a16:creationId xmlns:a16="http://schemas.microsoft.com/office/drawing/2014/main" id="{DB22B5D9-C300-7A58-61C6-CC56E9636E7C}"/>
                </a:ext>
              </a:extLst>
            </p:cNvPr>
            <p:cNvSpPr txBox="1"/>
            <p:nvPr/>
          </p:nvSpPr>
          <p:spPr>
            <a:xfrm>
              <a:off x="2231740" y="3636336"/>
              <a:ext cx="1296140" cy="369332"/>
            </a:xfrm>
            <a:prstGeom prst="rect">
              <a:avLst/>
            </a:prstGeom>
            <a:noFill/>
          </p:spPr>
          <p:txBody>
            <a:bodyPr wrap="square" rtlCol="0">
              <a:spAutoFit/>
            </a:bodyPr>
            <a:lstStyle/>
            <a:p>
              <a:r>
                <a:rPr lang="zh-CN" altLang="en-US" b="1" dirty="0"/>
                <a:t>隐藏序列</a:t>
              </a:r>
            </a:p>
          </p:txBody>
        </p:sp>
        <p:grpSp>
          <p:nvGrpSpPr>
            <p:cNvPr id="10" name="组合 9">
              <a:extLst>
                <a:ext uri="{FF2B5EF4-FFF2-40B4-BE49-F238E27FC236}">
                  <a16:creationId xmlns:a16="http://schemas.microsoft.com/office/drawing/2014/main" id="{64B91525-2901-86F2-DA2E-52AE7AFD12EB}"/>
                </a:ext>
              </a:extLst>
            </p:cNvPr>
            <p:cNvGrpSpPr/>
            <p:nvPr/>
          </p:nvGrpSpPr>
          <p:grpSpPr>
            <a:xfrm>
              <a:off x="3628979" y="3559775"/>
              <a:ext cx="4697345" cy="531164"/>
              <a:chOff x="3628979" y="3559775"/>
              <a:chExt cx="4697345" cy="531164"/>
            </a:xfrm>
          </p:grpSpPr>
          <p:grpSp>
            <p:nvGrpSpPr>
              <p:cNvPr id="26" name="组合 25">
                <a:extLst>
                  <a:ext uri="{FF2B5EF4-FFF2-40B4-BE49-F238E27FC236}">
                    <a16:creationId xmlns:a16="http://schemas.microsoft.com/office/drawing/2014/main" id="{07805AFD-0E9D-443E-6CC4-55B133FA96EF}"/>
                  </a:ext>
                </a:extLst>
              </p:cNvPr>
              <p:cNvGrpSpPr/>
              <p:nvPr/>
            </p:nvGrpSpPr>
            <p:grpSpPr>
              <a:xfrm>
                <a:off x="3628979" y="3559775"/>
                <a:ext cx="4697345" cy="531164"/>
                <a:chOff x="3628979" y="3559775"/>
                <a:chExt cx="4697345" cy="531164"/>
              </a:xfrm>
            </p:grpSpPr>
            <p:sp>
              <p:nvSpPr>
                <p:cNvPr id="32" name="流程图: 接点 31">
                  <a:extLst>
                    <a:ext uri="{FF2B5EF4-FFF2-40B4-BE49-F238E27FC236}">
                      <a16:creationId xmlns:a16="http://schemas.microsoft.com/office/drawing/2014/main" id="{7CF789E9-BA7C-FDC1-7723-9A3E33697B0A}"/>
                    </a:ext>
                  </a:extLst>
                </p:cNvPr>
                <p:cNvSpPr/>
                <p:nvPr/>
              </p:nvSpPr>
              <p:spPr>
                <a:xfrm>
                  <a:off x="3628979" y="3559775"/>
                  <a:ext cx="514905" cy="521485"/>
                </a:xfrm>
                <a:prstGeom prst="flowChartConnector">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100" dirty="0"/>
                    <a:t>NN</a:t>
                  </a:r>
                  <a:endParaRPr lang="zh-CN" altLang="en-US" sz="1100" dirty="0"/>
                </a:p>
              </p:txBody>
            </p:sp>
            <p:sp>
              <p:nvSpPr>
                <p:cNvPr id="33" name="流程图: 接点 32">
                  <a:extLst>
                    <a:ext uri="{FF2B5EF4-FFF2-40B4-BE49-F238E27FC236}">
                      <a16:creationId xmlns:a16="http://schemas.microsoft.com/office/drawing/2014/main" id="{8B6C323D-B8BE-4F8B-85E1-1CDC1D1F9B91}"/>
                    </a:ext>
                  </a:extLst>
                </p:cNvPr>
                <p:cNvSpPr/>
                <p:nvPr/>
              </p:nvSpPr>
              <p:spPr>
                <a:xfrm>
                  <a:off x="4465467" y="3560259"/>
                  <a:ext cx="514905" cy="521485"/>
                </a:xfrm>
                <a:prstGeom prst="flowChartConnector">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100" dirty="0"/>
                    <a:t>AD</a:t>
                  </a:r>
                  <a:endParaRPr lang="zh-CN" altLang="en-US" sz="1100" dirty="0"/>
                </a:p>
              </p:txBody>
            </p:sp>
            <p:sp>
              <p:nvSpPr>
                <p:cNvPr id="34" name="流程图: 接点 33">
                  <a:extLst>
                    <a:ext uri="{FF2B5EF4-FFF2-40B4-BE49-F238E27FC236}">
                      <a16:creationId xmlns:a16="http://schemas.microsoft.com/office/drawing/2014/main" id="{6BE5288C-42FF-5F70-AB7F-46BCD4DB46E6}"/>
                    </a:ext>
                  </a:extLst>
                </p:cNvPr>
                <p:cNvSpPr/>
                <p:nvPr/>
              </p:nvSpPr>
              <p:spPr>
                <a:xfrm>
                  <a:off x="5301955" y="3559775"/>
                  <a:ext cx="514905" cy="521485"/>
                </a:xfrm>
                <a:prstGeom prst="flowChartConnector">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100" dirty="0"/>
                    <a:t>AD</a:t>
                  </a:r>
                  <a:endParaRPr lang="zh-CN" altLang="en-US" sz="1100" dirty="0"/>
                </a:p>
              </p:txBody>
            </p:sp>
            <p:sp>
              <p:nvSpPr>
                <p:cNvPr id="35" name="流程图: 接点 34">
                  <a:extLst>
                    <a:ext uri="{FF2B5EF4-FFF2-40B4-BE49-F238E27FC236}">
                      <a16:creationId xmlns:a16="http://schemas.microsoft.com/office/drawing/2014/main" id="{C53F00FB-AFEE-1555-CFC1-C9342D6D8A33}"/>
                    </a:ext>
                  </a:extLst>
                </p:cNvPr>
                <p:cNvSpPr/>
                <p:nvPr/>
              </p:nvSpPr>
              <p:spPr>
                <a:xfrm>
                  <a:off x="6138443" y="3566017"/>
                  <a:ext cx="514905" cy="521485"/>
                </a:xfrm>
                <a:prstGeom prst="flowChartConnector">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100" dirty="0"/>
                    <a:t>VV</a:t>
                  </a:r>
                  <a:endParaRPr lang="zh-CN" altLang="en-US" sz="1100" dirty="0"/>
                </a:p>
              </p:txBody>
            </p:sp>
            <p:sp>
              <p:nvSpPr>
                <p:cNvPr id="36" name="流程图: 接点 35">
                  <a:extLst>
                    <a:ext uri="{FF2B5EF4-FFF2-40B4-BE49-F238E27FC236}">
                      <a16:creationId xmlns:a16="http://schemas.microsoft.com/office/drawing/2014/main" id="{D12C33D1-32C3-A973-385B-BE08426BFBAA}"/>
                    </a:ext>
                  </a:extLst>
                </p:cNvPr>
                <p:cNvSpPr/>
                <p:nvPr/>
              </p:nvSpPr>
              <p:spPr>
                <a:xfrm>
                  <a:off x="6974931" y="3567846"/>
                  <a:ext cx="514905" cy="521485"/>
                </a:xfrm>
                <a:prstGeom prst="flowChartConnector">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100" dirty="0"/>
                    <a:t>NN</a:t>
                  </a:r>
                  <a:endParaRPr lang="zh-CN" altLang="en-US" sz="1100" dirty="0"/>
                </a:p>
              </p:txBody>
            </p:sp>
            <p:sp>
              <p:nvSpPr>
                <p:cNvPr id="37" name="流程图: 接点 36">
                  <a:extLst>
                    <a:ext uri="{FF2B5EF4-FFF2-40B4-BE49-F238E27FC236}">
                      <a16:creationId xmlns:a16="http://schemas.microsoft.com/office/drawing/2014/main" id="{3550AFE4-024E-A9C7-A6CD-BDA9E08D147F}"/>
                    </a:ext>
                  </a:extLst>
                </p:cNvPr>
                <p:cNvSpPr/>
                <p:nvPr/>
              </p:nvSpPr>
              <p:spPr>
                <a:xfrm>
                  <a:off x="7811419" y="3569454"/>
                  <a:ext cx="514905" cy="521485"/>
                </a:xfrm>
                <a:prstGeom prst="flowChartConnector">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100" dirty="0"/>
                    <a:t>NN</a:t>
                  </a:r>
                  <a:endParaRPr lang="zh-CN" altLang="en-US" sz="1100" dirty="0"/>
                </a:p>
              </p:txBody>
            </p:sp>
          </p:grpSp>
          <p:cxnSp>
            <p:nvCxnSpPr>
              <p:cNvPr id="27" name="直接箭头连接符 26">
                <a:extLst>
                  <a:ext uri="{FF2B5EF4-FFF2-40B4-BE49-F238E27FC236}">
                    <a16:creationId xmlns:a16="http://schemas.microsoft.com/office/drawing/2014/main" id="{03E2A97F-5316-56CA-A46E-F00E8AD928F6}"/>
                  </a:ext>
                </a:extLst>
              </p:cNvPr>
              <p:cNvCxnSpPr>
                <a:stCxn id="32" idx="6"/>
                <a:endCxn id="33" idx="2"/>
              </p:cNvCxnSpPr>
              <p:nvPr/>
            </p:nvCxnSpPr>
            <p:spPr>
              <a:xfrm>
                <a:off x="4143884" y="3820518"/>
                <a:ext cx="321583" cy="4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直接箭头连接符 27">
                <a:extLst>
                  <a:ext uri="{FF2B5EF4-FFF2-40B4-BE49-F238E27FC236}">
                    <a16:creationId xmlns:a16="http://schemas.microsoft.com/office/drawing/2014/main" id="{6174246F-BC06-0E82-E465-F87A15529929}"/>
                  </a:ext>
                </a:extLst>
              </p:cNvPr>
              <p:cNvCxnSpPr>
                <a:stCxn id="33" idx="6"/>
                <a:endCxn id="34" idx="2"/>
              </p:cNvCxnSpPr>
              <p:nvPr/>
            </p:nvCxnSpPr>
            <p:spPr>
              <a:xfrm flipV="1">
                <a:off x="4980372" y="3820518"/>
                <a:ext cx="321583" cy="4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直接箭头连接符 28">
                <a:extLst>
                  <a:ext uri="{FF2B5EF4-FFF2-40B4-BE49-F238E27FC236}">
                    <a16:creationId xmlns:a16="http://schemas.microsoft.com/office/drawing/2014/main" id="{6126179D-D5EE-8BB3-FD44-55FCB30BB5E8}"/>
                  </a:ext>
                </a:extLst>
              </p:cNvPr>
              <p:cNvCxnSpPr>
                <a:stCxn id="34" idx="6"/>
                <a:endCxn id="35" idx="2"/>
              </p:cNvCxnSpPr>
              <p:nvPr/>
            </p:nvCxnSpPr>
            <p:spPr>
              <a:xfrm>
                <a:off x="5816860" y="3820518"/>
                <a:ext cx="321583" cy="62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直接箭头连接符 29">
                <a:extLst>
                  <a:ext uri="{FF2B5EF4-FFF2-40B4-BE49-F238E27FC236}">
                    <a16:creationId xmlns:a16="http://schemas.microsoft.com/office/drawing/2014/main" id="{5D7A84EB-297A-E83E-46EB-57FABCAA10C1}"/>
                  </a:ext>
                </a:extLst>
              </p:cNvPr>
              <p:cNvCxnSpPr>
                <a:stCxn id="35" idx="6"/>
                <a:endCxn id="36" idx="2"/>
              </p:cNvCxnSpPr>
              <p:nvPr/>
            </p:nvCxnSpPr>
            <p:spPr>
              <a:xfrm>
                <a:off x="6653348" y="3826760"/>
                <a:ext cx="321583" cy="18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283C4108-DA39-04B7-1138-85364D612951}"/>
                  </a:ext>
                </a:extLst>
              </p:cNvPr>
              <p:cNvCxnSpPr>
                <a:stCxn id="36" idx="6"/>
                <a:endCxn id="37" idx="2"/>
              </p:cNvCxnSpPr>
              <p:nvPr/>
            </p:nvCxnSpPr>
            <p:spPr>
              <a:xfrm>
                <a:off x="7489836" y="3828589"/>
                <a:ext cx="321583" cy="16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1" name="组合 10">
              <a:extLst>
                <a:ext uri="{FF2B5EF4-FFF2-40B4-BE49-F238E27FC236}">
                  <a16:creationId xmlns:a16="http://schemas.microsoft.com/office/drawing/2014/main" id="{27B1E88F-2EF2-AF5E-9FDB-A60861F4301C}"/>
                </a:ext>
              </a:extLst>
            </p:cNvPr>
            <p:cNvGrpSpPr/>
            <p:nvPr/>
          </p:nvGrpSpPr>
          <p:grpSpPr>
            <a:xfrm>
              <a:off x="3628979" y="4413127"/>
              <a:ext cx="4697345" cy="531164"/>
              <a:chOff x="3628979" y="3559775"/>
              <a:chExt cx="4697345" cy="531164"/>
            </a:xfrm>
          </p:grpSpPr>
          <p:sp>
            <p:nvSpPr>
              <p:cNvPr id="20" name="流程图: 接点 19">
                <a:extLst>
                  <a:ext uri="{FF2B5EF4-FFF2-40B4-BE49-F238E27FC236}">
                    <a16:creationId xmlns:a16="http://schemas.microsoft.com/office/drawing/2014/main" id="{C767AD24-3CF4-4F58-CC49-0C8CFBD2FDA0}"/>
                  </a:ext>
                </a:extLst>
              </p:cNvPr>
              <p:cNvSpPr/>
              <p:nvPr/>
            </p:nvSpPr>
            <p:spPr>
              <a:xfrm>
                <a:off x="3628979" y="3559775"/>
                <a:ext cx="514905" cy="521485"/>
              </a:xfrm>
              <a:prstGeom prst="flowChartConnector">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100" dirty="0"/>
                  <a:t>警察</a:t>
                </a:r>
              </a:p>
            </p:txBody>
          </p:sp>
          <p:sp>
            <p:nvSpPr>
              <p:cNvPr id="21" name="流程图: 接点 20">
                <a:extLst>
                  <a:ext uri="{FF2B5EF4-FFF2-40B4-BE49-F238E27FC236}">
                    <a16:creationId xmlns:a16="http://schemas.microsoft.com/office/drawing/2014/main" id="{3CF63A2F-4B62-71AC-922F-8EDA2CA1DF84}"/>
                  </a:ext>
                </a:extLst>
              </p:cNvPr>
              <p:cNvSpPr/>
              <p:nvPr/>
            </p:nvSpPr>
            <p:spPr>
              <a:xfrm>
                <a:off x="4465467" y="3560259"/>
                <a:ext cx="514905" cy="521485"/>
              </a:xfrm>
              <a:prstGeom prst="flowChartConnector">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100" dirty="0"/>
                  <a:t>正在</a:t>
                </a:r>
              </a:p>
            </p:txBody>
          </p:sp>
          <p:sp>
            <p:nvSpPr>
              <p:cNvPr id="22" name="流程图: 接点 21">
                <a:extLst>
                  <a:ext uri="{FF2B5EF4-FFF2-40B4-BE49-F238E27FC236}">
                    <a16:creationId xmlns:a16="http://schemas.microsoft.com/office/drawing/2014/main" id="{7398FAAD-9F11-9992-4BAC-18FEC634BE7A}"/>
                  </a:ext>
                </a:extLst>
              </p:cNvPr>
              <p:cNvSpPr/>
              <p:nvPr/>
            </p:nvSpPr>
            <p:spPr>
              <a:xfrm>
                <a:off x="5301955" y="3559775"/>
                <a:ext cx="514905" cy="521485"/>
              </a:xfrm>
              <a:prstGeom prst="flowChartConnector">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100" dirty="0"/>
                  <a:t>详细</a:t>
                </a:r>
              </a:p>
            </p:txBody>
          </p:sp>
          <p:sp>
            <p:nvSpPr>
              <p:cNvPr id="23" name="流程图: 接点 22">
                <a:extLst>
                  <a:ext uri="{FF2B5EF4-FFF2-40B4-BE49-F238E27FC236}">
                    <a16:creationId xmlns:a16="http://schemas.microsoft.com/office/drawing/2014/main" id="{A4BFFD98-8CA0-262F-1BCF-43EB3D59EEB9}"/>
                  </a:ext>
                </a:extLst>
              </p:cNvPr>
              <p:cNvSpPr/>
              <p:nvPr/>
            </p:nvSpPr>
            <p:spPr>
              <a:xfrm>
                <a:off x="6138443" y="3566017"/>
                <a:ext cx="514905" cy="521485"/>
              </a:xfrm>
              <a:prstGeom prst="flowChartConnector">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100" dirty="0"/>
                  <a:t>调查</a:t>
                </a:r>
              </a:p>
            </p:txBody>
          </p:sp>
          <p:sp>
            <p:nvSpPr>
              <p:cNvPr id="24" name="流程图: 接点 23">
                <a:extLst>
                  <a:ext uri="{FF2B5EF4-FFF2-40B4-BE49-F238E27FC236}">
                    <a16:creationId xmlns:a16="http://schemas.microsoft.com/office/drawing/2014/main" id="{7B750F2B-9076-AE8C-C320-9204141D1958}"/>
                  </a:ext>
                </a:extLst>
              </p:cNvPr>
              <p:cNvSpPr/>
              <p:nvPr/>
            </p:nvSpPr>
            <p:spPr>
              <a:xfrm>
                <a:off x="6974931" y="3567846"/>
                <a:ext cx="514905" cy="521485"/>
              </a:xfrm>
              <a:prstGeom prst="flowChartConnector">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100" dirty="0"/>
                  <a:t>事故</a:t>
                </a:r>
              </a:p>
            </p:txBody>
          </p:sp>
          <p:sp>
            <p:nvSpPr>
              <p:cNvPr id="25" name="流程图: 接点 24">
                <a:extLst>
                  <a:ext uri="{FF2B5EF4-FFF2-40B4-BE49-F238E27FC236}">
                    <a16:creationId xmlns:a16="http://schemas.microsoft.com/office/drawing/2014/main" id="{A93F6A22-9FD4-B111-4A52-9C1EDE924DDE}"/>
                  </a:ext>
                </a:extLst>
              </p:cNvPr>
              <p:cNvSpPr/>
              <p:nvPr/>
            </p:nvSpPr>
            <p:spPr>
              <a:xfrm>
                <a:off x="7811419" y="3569454"/>
                <a:ext cx="514905" cy="521485"/>
              </a:xfrm>
              <a:prstGeom prst="flowChartConnector">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100" dirty="0"/>
                  <a:t>原因</a:t>
                </a:r>
              </a:p>
            </p:txBody>
          </p:sp>
        </p:grpSp>
        <p:cxnSp>
          <p:nvCxnSpPr>
            <p:cNvPr id="12" name="直接箭头连接符 11">
              <a:extLst>
                <a:ext uri="{FF2B5EF4-FFF2-40B4-BE49-F238E27FC236}">
                  <a16:creationId xmlns:a16="http://schemas.microsoft.com/office/drawing/2014/main" id="{60D51D87-5B37-C113-E267-1CA59935C474}"/>
                </a:ext>
              </a:extLst>
            </p:cNvPr>
            <p:cNvCxnSpPr>
              <a:stCxn id="32" idx="4"/>
              <a:endCxn id="20" idx="0"/>
            </p:cNvCxnSpPr>
            <p:nvPr/>
          </p:nvCxnSpPr>
          <p:spPr>
            <a:xfrm>
              <a:off x="3886432" y="4081260"/>
              <a:ext cx="0" cy="3318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直接箭头连接符 13">
              <a:extLst>
                <a:ext uri="{FF2B5EF4-FFF2-40B4-BE49-F238E27FC236}">
                  <a16:creationId xmlns:a16="http://schemas.microsoft.com/office/drawing/2014/main" id="{177E5A9C-5AEC-1800-4AC2-B5CF4B909DD1}"/>
                </a:ext>
              </a:extLst>
            </p:cNvPr>
            <p:cNvCxnSpPr>
              <a:stCxn id="33" idx="4"/>
              <a:endCxn id="21" idx="0"/>
            </p:cNvCxnSpPr>
            <p:nvPr/>
          </p:nvCxnSpPr>
          <p:spPr>
            <a:xfrm>
              <a:off x="4722920" y="4081744"/>
              <a:ext cx="0" cy="3318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直接箭头连接符 14">
              <a:extLst>
                <a:ext uri="{FF2B5EF4-FFF2-40B4-BE49-F238E27FC236}">
                  <a16:creationId xmlns:a16="http://schemas.microsoft.com/office/drawing/2014/main" id="{C25A79B2-52AC-A149-82EC-90046FF371B0}"/>
                </a:ext>
              </a:extLst>
            </p:cNvPr>
            <p:cNvCxnSpPr>
              <a:stCxn id="34" idx="4"/>
              <a:endCxn id="22" idx="0"/>
            </p:cNvCxnSpPr>
            <p:nvPr/>
          </p:nvCxnSpPr>
          <p:spPr>
            <a:xfrm>
              <a:off x="5559408" y="4081260"/>
              <a:ext cx="0" cy="3318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直接箭头连接符 15">
              <a:extLst>
                <a:ext uri="{FF2B5EF4-FFF2-40B4-BE49-F238E27FC236}">
                  <a16:creationId xmlns:a16="http://schemas.microsoft.com/office/drawing/2014/main" id="{21A76FA0-9C9D-EF5E-5374-774DCCC48F15}"/>
                </a:ext>
              </a:extLst>
            </p:cNvPr>
            <p:cNvCxnSpPr>
              <a:stCxn id="35" idx="4"/>
              <a:endCxn id="23" idx="0"/>
            </p:cNvCxnSpPr>
            <p:nvPr/>
          </p:nvCxnSpPr>
          <p:spPr>
            <a:xfrm>
              <a:off x="6395896" y="4087502"/>
              <a:ext cx="0" cy="3318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直接箭头连接符 17">
              <a:extLst>
                <a:ext uri="{FF2B5EF4-FFF2-40B4-BE49-F238E27FC236}">
                  <a16:creationId xmlns:a16="http://schemas.microsoft.com/office/drawing/2014/main" id="{451301AE-5D06-6C34-18F8-A3754B3D9180}"/>
                </a:ext>
              </a:extLst>
            </p:cNvPr>
            <p:cNvCxnSpPr>
              <a:stCxn id="36" idx="4"/>
              <a:endCxn id="24" idx="0"/>
            </p:cNvCxnSpPr>
            <p:nvPr/>
          </p:nvCxnSpPr>
          <p:spPr>
            <a:xfrm>
              <a:off x="7232384" y="4089331"/>
              <a:ext cx="0" cy="3318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直接箭头连接符 18">
              <a:extLst>
                <a:ext uri="{FF2B5EF4-FFF2-40B4-BE49-F238E27FC236}">
                  <a16:creationId xmlns:a16="http://schemas.microsoft.com/office/drawing/2014/main" id="{0542B2A0-100E-88F0-B44E-4270309D8128}"/>
                </a:ext>
              </a:extLst>
            </p:cNvPr>
            <p:cNvCxnSpPr>
              <a:stCxn id="37" idx="4"/>
              <a:endCxn id="25" idx="0"/>
            </p:cNvCxnSpPr>
            <p:nvPr/>
          </p:nvCxnSpPr>
          <p:spPr>
            <a:xfrm>
              <a:off x="8068872" y="4090939"/>
              <a:ext cx="0" cy="3318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39" name="弧形 38">
            <a:extLst>
              <a:ext uri="{FF2B5EF4-FFF2-40B4-BE49-F238E27FC236}">
                <a16:creationId xmlns:a16="http://schemas.microsoft.com/office/drawing/2014/main" id="{F212E5AC-53C1-5824-76A8-3C375DE8A9D9}"/>
              </a:ext>
            </a:extLst>
          </p:cNvPr>
          <p:cNvSpPr/>
          <p:nvPr/>
        </p:nvSpPr>
        <p:spPr>
          <a:xfrm rot="17253218">
            <a:off x="4480895" y="3975332"/>
            <a:ext cx="914400" cy="914400"/>
          </a:xfrm>
          <a:prstGeom prst="arc">
            <a:avLst>
              <a:gd name="adj1" fmla="val 16200000"/>
              <a:gd name="adj2" fmla="val 3133459"/>
            </a:avLst>
          </a:prstGeom>
          <a:ln>
            <a:solidFill>
              <a:srgbClr val="FF0000"/>
            </a:solidFill>
            <a:prstDash val="dash"/>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dirty="0"/>
          </a:p>
        </p:txBody>
      </p:sp>
      <p:sp>
        <p:nvSpPr>
          <p:cNvPr id="40" name="文本框 39">
            <a:extLst>
              <a:ext uri="{FF2B5EF4-FFF2-40B4-BE49-F238E27FC236}">
                <a16:creationId xmlns:a16="http://schemas.microsoft.com/office/drawing/2014/main" id="{7A4BC3B0-BA7E-20C3-9A0D-80F1B367DA45}"/>
              </a:ext>
            </a:extLst>
          </p:cNvPr>
          <p:cNvSpPr txBox="1"/>
          <p:nvPr/>
        </p:nvSpPr>
        <p:spPr>
          <a:xfrm>
            <a:off x="4417110" y="3532965"/>
            <a:ext cx="1296140" cy="369332"/>
          </a:xfrm>
          <a:prstGeom prst="rect">
            <a:avLst/>
          </a:prstGeom>
          <a:noFill/>
        </p:spPr>
        <p:txBody>
          <a:bodyPr wrap="square" rtlCol="0">
            <a:spAutoFit/>
          </a:bodyPr>
          <a:lstStyle/>
          <a:p>
            <a:r>
              <a:rPr lang="zh-CN" altLang="en-US" b="1" dirty="0"/>
              <a:t>转移概率</a:t>
            </a:r>
          </a:p>
        </p:txBody>
      </p:sp>
      <p:sp>
        <p:nvSpPr>
          <p:cNvPr id="41" name="弧形 40">
            <a:extLst>
              <a:ext uri="{FF2B5EF4-FFF2-40B4-BE49-F238E27FC236}">
                <a16:creationId xmlns:a16="http://schemas.microsoft.com/office/drawing/2014/main" id="{85836F7C-D8E8-09B3-0A17-C10C5B5B99B4}"/>
              </a:ext>
            </a:extLst>
          </p:cNvPr>
          <p:cNvSpPr/>
          <p:nvPr/>
        </p:nvSpPr>
        <p:spPr>
          <a:xfrm rot="1278304">
            <a:off x="8301484" y="4556504"/>
            <a:ext cx="914400" cy="914400"/>
          </a:xfrm>
          <a:prstGeom prst="arc">
            <a:avLst>
              <a:gd name="adj1" fmla="val 16200000"/>
              <a:gd name="adj2" fmla="val 3133459"/>
            </a:avLst>
          </a:prstGeom>
          <a:ln>
            <a:solidFill>
              <a:srgbClr val="FF0000"/>
            </a:solidFill>
            <a:prstDash val="dash"/>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dirty="0"/>
          </a:p>
        </p:txBody>
      </p:sp>
      <p:sp>
        <p:nvSpPr>
          <p:cNvPr id="42" name="文本框 41">
            <a:extLst>
              <a:ext uri="{FF2B5EF4-FFF2-40B4-BE49-F238E27FC236}">
                <a16:creationId xmlns:a16="http://schemas.microsoft.com/office/drawing/2014/main" id="{401844B8-8A91-518D-3483-2787B2088F30}"/>
              </a:ext>
            </a:extLst>
          </p:cNvPr>
          <p:cNvSpPr txBox="1"/>
          <p:nvPr/>
        </p:nvSpPr>
        <p:spPr>
          <a:xfrm>
            <a:off x="9256758" y="4809177"/>
            <a:ext cx="1296140" cy="369332"/>
          </a:xfrm>
          <a:prstGeom prst="rect">
            <a:avLst/>
          </a:prstGeom>
          <a:noFill/>
        </p:spPr>
        <p:txBody>
          <a:bodyPr wrap="square" rtlCol="0">
            <a:spAutoFit/>
          </a:bodyPr>
          <a:lstStyle/>
          <a:p>
            <a:r>
              <a:rPr lang="zh-CN" altLang="en-US" b="1" dirty="0"/>
              <a:t>发射概率</a:t>
            </a:r>
          </a:p>
        </p:txBody>
      </p:sp>
      <p:pic>
        <p:nvPicPr>
          <p:cNvPr id="44" name="图片 43">
            <a:extLst>
              <a:ext uri="{FF2B5EF4-FFF2-40B4-BE49-F238E27FC236}">
                <a16:creationId xmlns:a16="http://schemas.microsoft.com/office/drawing/2014/main" id="{E244DDAF-63AC-23E8-2B62-3E64FE28D778}"/>
              </a:ext>
            </a:extLst>
          </p:cNvPr>
          <p:cNvPicPr>
            <a:picLocks noChangeAspect="1"/>
          </p:cNvPicPr>
          <p:nvPr/>
        </p:nvPicPr>
        <p:blipFill>
          <a:blip r:embed="rId2"/>
          <a:stretch>
            <a:fillRect/>
          </a:stretch>
        </p:blipFill>
        <p:spPr>
          <a:xfrm>
            <a:off x="5753811" y="3280054"/>
            <a:ext cx="2528612" cy="808901"/>
          </a:xfrm>
          <a:prstGeom prst="rect">
            <a:avLst/>
          </a:prstGeom>
        </p:spPr>
      </p:pic>
      <p:pic>
        <p:nvPicPr>
          <p:cNvPr id="46" name="图片 45">
            <a:extLst>
              <a:ext uri="{FF2B5EF4-FFF2-40B4-BE49-F238E27FC236}">
                <a16:creationId xmlns:a16="http://schemas.microsoft.com/office/drawing/2014/main" id="{04D3CAA6-5C96-5217-3E43-CC8C825B129A}"/>
              </a:ext>
            </a:extLst>
          </p:cNvPr>
          <p:cNvPicPr>
            <a:picLocks noChangeAspect="1"/>
          </p:cNvPicPr>
          <p:nvPr/>
        </p:nvPicPr>
        <p:blipFill>
          <a:blip r:embed="rId3"/>
          <a:stretch>
            <a:fillRect/>
          </a:stretch>
        </p:blipFill>
        <p:spPr>
          <a:xfrm>
            <a:off x="9395297" y="5172267"/>
            <a:ext cx="2447095" cy="969456"/>
          </a:xfrm>
          <a:prstGeom prst="rect">
            <a:avLst/>
          </a:prstGeom>
        </p:spPr>
      </p:pic>
    </p:spTree>
    <p:extLst>
      <p:ext uri="{BB962C8B-B14F-4D97-AF65-F5344CB8AC3E}">
        <p14:creationId xmlns:p14="http://schemas.microsoft.com/office/powerpoint/2010/main" val="3834499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6" name="文本框 5">
            <a:extLst>
              <a:ext uri="{FF2B5EF4-FFF2-40B4-BE49-F238E27FC236}">
                <a16:creationId xmlns:a16="http://schemas.microsoft.com/office/drawing/2014/main" id="{68BBEEA2-71F7-FC3C-57B4-EF062F1088F8}"/>
              </a:ext>
            </a:extLst>
          </p:cNvPr>
          <p:cNvSpPr txBox="1"/>
          <p:nvPr/>
        </p:nvSpPr>
        <p:spPr>
          <a:xfrm>
            <a:off x="293087" y="1167185"/>
            <a:ext cx="11334702" cy="46416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任务实现：</a:t>
            </a:r>
            <a:r>
              <a:rPr kumimoji="0" lang="en-US" altLang="zh-CN"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HMM</a:t>
            </a:r>
            <a:r>
              <a:rPr kumimoji="0" lang="zh-CN" altLang="en-US"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（隐马尔科夫）词性标注</a:t>
            </a:r>
            <a:endParaRPr kumimoji="0" lang="en-US" altLang="zh-CN" sz="2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3" name="卷形: 垂直 2">
            <a:extLst>
              <a:ext uri="{FF2B5EF4-FFF2-40B4-BE49-F238E27FC236}">
                <a16:creationId xmlns:a16="http://schemas.microsoft.com/office/drawing/2014/main" id="{ACB954A5-8D6D-433E-96A5-7D7AAB56CE06}"/>
              </a:ext>
            </a:extLst>
          </p:cNvPr>
          <p:cNvSpPr/>
          <p:nvPr/>
        </p:nvSpPr>
        <p:spPr>
          <a:xfrm>
            <a:off x="267246" y="3676838"/>
            <a:ext cx="1154097" cy="1189608"/>
          </a:xfrm>
          <a:prstGeom prst="vertic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t>语料库</a:t>
            </a:r>
          </a:p>
        </p:txBody>
      </p:sp>
      <p:cxnSp>
        <p:nvCxnSpPr>
          <p:cNvPr id="5" name="直接箭头连接符 4">
            <a:extLst>
              <a:ext uri="{FF2B5EF4-FFF2-40B4-BE49-F238E27FC236}">
                <a16:creationId xmlns:a16="http://schemas.microsoft.com/office/drawing/2014/main" id="{99BE96B0-29AC-6A42-CAC7-9ACD1C0E4E81}"/>
              </a:ext>
            </a:extLst>
          </p:cNvPr>
          <p:cNvCxnSpPr>
            <a:cxnSpLocks/>
          </p:cNvCxnSpPr>
          <p:nvPr/>
        </p:nvCxnSpPr>
        <p:spPr>
          <a:xfrm>
            <a:off x="1453614" y="4271642"/>
            <a:ext cx="69478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8" name="组合 27">
            <a:extLst>
              <a:ext uri="{FF2B5EF4-FFF2-40B4-BE49-F238E27FC236}">
                <a16:creationId xmlns:a16="http://schemas.microsoft.com/office/drawing/2014/main" id="{2F7369A1-4C3D-252D-1250-C9C41C566E0C}"/>
              </a:ext>
            </a:extLst>
          </p:cNvPr>
          <p:cNvGrpSpPr/>
          <p:nvPr/>
        </p:nvGrpSpPr>
        <p:grpSpPr>
          <a:xfrm>
            <a:off x="2460883" y="1893755"/>
            <a:ext cx="6152226" cy="4755774"/>
            <a:chOff x="2495311" y="1601783"/>
            <a:chExt cx="6152226" cy="4755774"/>
          </a:xfrm>
        </p:grpSpPr>
        <p:grpSp>
          <p:nvGrpSpPr>
            <p:cNvPr id="25" name="组合 24">
              <a:extLst>
                <a:ext uri="{FF2B5EF4-FFF2-40B4-BE49-F238E27FC236}">
                  <a16:creationId xmlns:a16="http://schemas.microsoft.com/office/drawing/2014/main" id="{E048B47D-0C5A-515A-09FE-835EBC6338F5}"/>
                </a:ext>
              </a:extLst>
            </p:cNvPr>
            <p:cNvGrpSpPr/>
            <p:nvPr/>
          </p:nvGrpSpPr>
          <p:grpSpPr>
            <a:xfrm>
              <a:off x="2495311" y="1601783"/>
              <a:ext cx="6152226" cy="4755774"/>
              <a:chOff x="3195960" y="1631351"/>
              <a:chExt cx="6152226" cy="4755774"/>
            </a:xfrm>
          </p:grpSpPr>
          <p:sp>
            <p:nvSpPr>
              <p:cNvPr id="8" name="左大括号 7">
                <a:extLst>
                  <a:ext uri="{FF2B5EF4-FFF2-40B4-BE49-F238E27FC236}">
                    <a16:creationId xmlns:a16="http://schemas.microsoft.com/office/drawing/2014/main" id="{67183D95-3BD4-4BD8-49BE-B6C0EC3C4FC0}"/>
                  </a:ext>
                </a:extLst>
              </p:cNvPr>
              <p:cNvSpPr/>
              <p:nvPr/>
            </p:nvSpPr>
            <p:spPr>
              <a:xfrm>
                <a:off x="3195960" y="1839901"/>
                <a:ext cx="310720" cy="439222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54517AC-58A6-5A41-4584-7C0749C2E117}"/>
                  </a:ext>
                </a:extLst>
              </p:cNvPr>
              <p:cNvSpPr txBox="1"/>
              <p:nvPr/>
            </p:nvSpPr>
            <p:spPr>
              <a:xfrm>
                <a:off x="3688671" y="1655235"/>
                <a:ext cx="1637932" cy="369332"/>
              </a:xfrm>
              <a:prstGeom prst="rect">
                <a:avLst/>
              </a:prstGeom>
              <a:noFill/>
            </p:spPr>
            <p:txBody>
              <a:bodyPr wrap="square" rtlCol="0">
                <a:spAutoFit/>
              </a:bodyPr>
              <a:lstStyle/>
              <a:p>
                <a:r>
                  <a:rPr lang="zh-CN" altLang="en-US" dirty="0">
                    <a:sym typeface="Wingdings" panose="05000000000000000000" pitchFamily="2" charset="2"/>
                  </a:rPr>
                  <a:t> 观测序列</a:t>
                </a:r>
                <a:endParaRPr lang="zh-CN" altLang="en-US" dirty="0"/>
              </a:p>
            </p:txBody>
          </p:sp>
          <p:sp>
            <p:nvSpPr>
              <p:cNvPr id="10" name="矩形 9">
                <a:extLst>
                  <a:ext uri="{FF2B5EF4-FFF2-40B4-BE49-F238E27FC236}">
                    <a16:creationId xmlns:a16="http://schemas.microsoft.com/office/drawing/2014/main" id="{A981CD92-F3A7-9B87-969B-6A8F3E271B9C}"/>
                  </a:ext>
                </a:extLst>
              </p:cNvPr>
              <p:cNvSpPr/>
              <p:nvPr/>
            </p:nvSpPr>
            <p:spPr>
              <a:xfrm>
                <a:off x="5424255" y="1631351"/>
                <a:ext cx="3080553" cy="3858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b="1" dirty="0"/>
                  <a:t>警察正在详细查事故原因</a:t>
                </a:r>
              </a:p>
            </p:txBody>
          </p:sp>
          <p:sp>
            <p:nvSpPr>
              <p:cNvPr id="11" name="文本框 10">
                <a:extLst>
                  <a:ext uri="{FF2B5EF4-FFF2-40B4-BE49-F238E27FC236}">
                    <a16:creationId xmlns:a16="http://schemas.microsoft.com/office/drawing/2014/main" id="{E56B531F-7D33-CD0D-3847-873BCE4CAF66}"/>
                  </a:ext>
                </a:extLst>
              </p:cNvPr>
              <p:cNvSpPr txBox="1"/>
              <p:nvPr/>
            </p:nvSpPr>
            <p:spPr>
              <a:xfrm>
                <a:off x="3688671" y="2525768"/>
                <a:ext cx="1637932" cy="369332"/>
              </a:xfrm>
              <a:prstGeom prst="rect">
                <a:avLst/>
              </a:prstGeom>
              <a:noFill/>
            </p:spPr>
            <p:txBody>
              <a:bodyPr wrap="square" rtlCol="0">
                <a:spAutoFit/>
              </a:bodyPr>
              <a:lstStyle/>
              <a:p>
                <a:r>
                  <a:rPr lang="zh-CN" altLang="en-US" dirty="0">
                    <a:sym typeface="Wingdings" panose="05000000000000000000" pitchFamily="2" charset="2"/>
                  </a:rPr>
                  <a:t> 状态集合</a:t>
                </a:r>
                <a:endParaRPr lang="zh-CN" altLang="en-US" dirty="0"/>
              </a:p>
            </p:txBody>
          </p:sp>
          <p:sp>
            <p:nvSpPr>
              <p:cNvPr id="12" name="文本框 11">
                <a:extLst>
                  <a:ext uri="{FF2B5EF4-FFF2-40B4-BE49-F238E27FC236}">
                    <a16:creationId xmlns:a16="http://schemas.microsoft.com/office/drawing/2014/main" id="{CF3B8C2F-CC91-6178-2421-768513B2F2ED}"/>
                  </a:ext>
                </a:extLst>
              </p:cNvPr>
              <p:cNvSpPr txBox="1"/>
              <p:nvPr/>
            </p:nvSpPr>
            <p:spPr>
              <a:xfrm>
                <a:off x="3718797" y="3610338"/>
                <a:ext cx="1637932" cy="369332"/>
              </a:xfrm>
              <a:prstGeom prst="rect">
                <a:avLst/>
              </a:prstGeom>
              <a:noFill/>
            </p:spPr>
            <p:txBody>
              <a:bodyPr wrap="square" rtlCol="0">
                <a:spAutoFit/>
              </a:bodyPr>
              <a:lstStyle/>
              <a:p>
                <a:r>
                  <a:rPr lang="zh-CN" altLang="en-US" dirty="0">
                    <a:sym typeface="Wingdings" panose="05000000000000000000" pitchFamily="2" charset="2"/>
                  </a:rPr>
                  <a:t> 转移矩阵</a:t>
                </a:r>
                <a:r>
                  <a:rPr lang="en-US" altLang="zh-CN" dirty="0">
                    <a:sym typeface="Wingdings" panose="05000000000000000000" pitchFamily="2" charset="2"/>
                  </a:rPr>
                  <a:t>A</a:t>
                </a:r>
                <a:endParaRPr lang="zh-CN" altLang="en-US" dirty="0"/>
              </a:p>
            </p:txBody>
          </p:sp>
          <p:sp>
            <p:nvSpPr>
              <p:cNvPr id="14" name="文本框 13">
                <a:extLst>
                  <a:ext uri="{FF2B5EF4-FFF2-40B4-BE49-F238E27FC236}">
                    <a16:creationId xmlns:a16="http://schemas.microsoft.com/office/drawing/2014/main" id="{52543E2B-1842-2FDB-E6A9-E5F9A70D432F}"/>
                  </a:ext>
                </a:extLst>
              </p:cNvPr>
              <p:cNvSpPr txBox="1"/>
              <p:nvPr/>
            </p:nvSpPr>
            <p:spPr>
              <a:xfrm>
                <a:off x="3707470" y="4875676"/>
                <a:ext cx="1637932" cy="369332"/>
              </a:xfrm>
              <a:prstGeom prst="rect">
                <a:avLst/>
              </a:prstGeom>
              <a:noFill/>
            </p:spPr>
            <p:txBody>
              <a:bodyPr wrap="square" rtlCol="0">
                <a:spAutoFit/>
              </a:bodyPr>
              <a:lstStyle/>
              <a:p>
                <a:r>
                  <a:rPr lang="zh-CN" altLang="en-US" dirty="0">
                    <a:sym typeface="Wingdings" panose="05000000000000000000" pitchFamily="2" charset="2"/>
                  </a:rPr>
                  <a:t> 发射矩阵</a:t>
                </a:r>
                <a:r>
                  <a:rPr lang="en-US" altLang="zh-CN" dirty="0">
                    <a:sym typeface="Wingdings" panose="05000000000000000000" pitchFamily="2" charset="2"/>
                  </a:rPr>
                  <a:t>B</a:t>
                </a:r>
                <a:endParaRPr lang="zh-CN" altLang="en-US" dirty="0"/>
              </a:p>
            </p:txBody>
          </p:sp>
          <p:sp>
            <p:nvSpPr>
              <p:cNvPr id="15" name="文本框 14">
                <a:extLst>
                  <a:ext uri="{FF2B5EF4-FFF2-40B4-BE49-F238E27FC236}">
                    <a16:creationId xmlns:a16="http://schemas.microsoft.com/office/drawing/2014/main" id="{D0C7CA7C-D72C-A684-EFCB-11ED6126DF21}"/>
                  </a:ext>
                </a:extLst>
              </p:cNvPr>
              <p:cNvSpPr txBox="1"/>
              <p:nvPr/>
            </p:nvSpPr>
            <p:spPr>
              <a:xfrm>
                <a:off x="3721222" y="6017793"/>
                <a:ext cx="2474723" cy="369332"/>
              </a:xfrm>
              <a:prstGeom prst="rect">
                <a:avLst/>
              </a:prstGeom>
              <a:noFill/>
            </p:spPr>
            <p:txBody>
              <a:bodyPr wrap="square" rtlCol="0">
                <a:spAutoFit/>
              </a:bodyPr>
              <a:lstStyle/>
              <a:p>
                <a:r>
                  <a:rPr lang="zh-CN" altLang="en-US" dirty="0">
                    <a:sym typeface="Wingdings" panose="05000000000000000000" pitchFamily="2" charset="2"/>
                  </a:rPr>
                  <a:t> 状态初始概率分布</a:t>
                </a:r>
                <a:endParaRPr lang="zh-CN" altLang="en-US" dirty="0"/>
              </a:p>
            </p:txBody>
          </p:sp>
          <p:sp>
            <p:nvSpPr>
              <p:cNvPr id="16" name="矩形 15">
                <a:extLst>
                  <a:ext uri="{FF2B5EF4-FFF2-40B4-BE49-F238E27FC236}">
                    <a16:creationId xmlns:a16="http://schemas.microsoft.com/office/drawing/2014/main" id="{A8DA1A9C-A4E3-AD67-3DEB-4328C37E3C4B}"/>
                  </a:ext>
                </a:extLst>
              </p:cNvPr>
              <p:cNvSpPr/>
              <p:nvPr/>
            </p:nvSpPr>
            <p:spPr>
              <a:xfrm>
                <a:off x="5367554" y="2458883"/>
                <a:ext cx="3080553" cy="3858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b="1" dirty="0"/>
                  <a:t>n, v, adj, adv</a:t>
                </a:r>
                <a:r>
                  <a:rPr lang="zh-CN" altLang="en-US" sz="1600" b="1" dirty="0"/>
                  <a:t>等</a:t>
                </a:r>
              </a:p>
            </p:txBody>
          </p:sp>
          <p:grpSp>
            <p:nvGrpSpPr>
              <p:cNvPr id="22" name="组合 21">
                <a:extLst>
                  <a:ext uri="{FF2B5EF4-FFF2-40B4-BE49-F238E27FC236}">
                    <a16:creationId xmlns:a16="http://schemas.microsoft.com/office/drawing/2014/main" id="{8A3C846C-10DE-8436-8A68-119A834C18FF}"/>
                  </a:ext>
                </a:extLst>
              </p:cNvPr>
              <p:cNvGrpSpPr/>
              <p:nvPr/>
            </p:nvGrpSpPr>
            <p:grpSpPr>
              <a:xfrm>
                <a:off x="5546193" y="2916139"/>
                <a:ext cx="2078323" cy="1604439"/>
                <a:chOff x="5458817" y="3309159"/>
                <a:chExt cx="2078323" cy="1604439"/>
              </a:xfrm>
            </p:grpSpPr>
            <p:sp>
              <p:nvSpPr>
                <p:cNvPr id="18" name="双括号 17">
                  <a:extLst>
                    <a:ext uri="{FF2B5EF4-FFF2-40B4-BE49-F238E27FC236}">
                      <a16:creationId xmlns:a16="http://schemas.microsoft.com/office/drawing/2014/main" id="{6E5B05A0-0B79-6A56-904F-76DBCA764FAC}"/>
                    </a:ext>
                  </a:extLst>
                </p:cNvPr>
                <p:cNvSpPr/>
                <p:nvPr/>
              </p:nvSpPr>
              <p:spPr>
                <a:xfrm>
                  <a:off x="5458817" y="3423538"/>
                  <a:ext cx="2078323" cy="14900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33626BA9-AD9D-7FFE-29A6-B29A31769041}"/>
                    </a:ext>
                  </a:extLst>
                </p:cNvPr>
                <p:cNvSpPr txBox="1"/>
                <p:nvPr/>
              </p:nvSpPr>
              <p:spPr>
                <a:xfrm>
                  <a:off x="5848978" y="3309159"/>
                  <a:ext cx="1429764" cy="369332"/>
                </a:xfrm>
                <a:prstGeom prst="rect">
                  <a:avLst/>
                </a:prstGeom>
                <a:noFill/>
              </p:spPr>
              <p:txBody>
                <a:bodyPr wrap="square" rtlCol="0">
                  <a:spAutoFit/>
                </a:bodyPr>
                <a:lstStyle/>
                <a:p>
                  <a:r>
                    <a:rPr lang="en-US" altLang="zh-CN" dirty="0"/>
                    <a:t>n  v  adj  adv</a:t>
                  </a:r>
                  <a:endParaRPr lang="zh-CN" altLang="en-US" dirty="0"/>
                </a:p>
              </p:txBody>
            </p:sp>
            <p:sp>
              <p:nvSpPr>
                <p:cNvPr id="20" name="文本框 19">
                  <a:extLst>
                    <a:ext uri="{FF2B5EF4-FFF2-40B4-BE49-F238E27FC236}">
                      <a16:creationId xmlns:a16="http://schemas.microsoft.com/office/drawing/2014/main" id="{B478C9D3-FCD8-69AF-2292-783EDA540C2A}"/>
                    </a:ext>
                  </a:extLst>
                </p:cNvPr>
                <p:cNvSpPr txBox="1"/>
                <p:nvPr/>
              </p:nvSpPr>
              <p:spPr>
                <a:xfrm>
                  <a:off x="5484048" y="3582473"/>
                  <a:ext cx="461665" cy="1283394"/>
                </a:xfrm>
                <a:prstGeom prst="rect">
                  <a:avLst/>
                </a:prstGeom>
                <a:noFill/>
              </p:spPr>
              <p:txBody>
                <a:bodyPr vert="eaVert" wrap="square" rtlCol="0">
                  <a:spAutoFit/>
                </a:bodyPr>
                <a:lstStyle/>
                <a:p>
                  <a:r>
                    <a:rPr lang="en-US" altLang="zh-CN" dirty="0"/>
                    <a:t>n  v  adj  adv</a:t>
                  </a:r>
                  <a:endParaRPr lang="zh-CN" altLang="en-US" dirty="0"/>
                </a:p>
              </p:txBody>
            </p:sp>
            <p:sp>
              <p:nvSpPr>
                <p:cNvPr id="21" name="文本框 20">
                  <a:extLst>
                    <a:ext uri="{FF2B5EF4-FFF2-40B4-BE49-F238E27FC236}">
                      <a16:creationId xmlns:a16="http://schemas.microsoft.com/office/drawing/2014/main" id="{E9E0BBA5-7672-ABCA-F795-49BC3D41593C}"/>
                    </a:ext>
                  </a:extLst>
                </p:cNvPr>
                <p:cNvSpPr txBox="1"/>
                <p:nvPr/>
              </p:nvSpPr>
              <p:spPr>
                <a:xfrm>
                  <a:off x="6150269" y="3957209"/>
                  <a:ext cx="695417" cy="369332"/>
                </a:xfrm>
                <a:prstGeom prst="rect">
                  <a:avLst/>
                </a:prstGeom>
                <a:noFill/>
              </p:spPr>
              <p:txBody>
                <a:bodyPr wrap="square" rtlCol="0">
                  <a:spAutoFit/>
                </a:bodyPr>
                <a:lstStyle/>
                <a:p>
                  <a:r>
                    <a:rPr lang="en-US" altLang="zh-CN" dirty="0"/>
                    <a:t>……</a:t>
                  </a:r>
                  <a:endParaRPr lang="zh-CN" altLang="en-US" dirty="0"/>
                </a:p>
              </p:txBody>
            </p:sp>
          </p:grpSp>
          <p:sp>
            <p:nvSpPr>
              <p:cNvPr id="23" name="文本框 22">
                <a:extLst>
                  <a:ext uri="{FF2B5EF4-FFF2-40B4-BE49-F238E27FC236}">
                    <a16:creationId xmlns:a16="http://schemas.microsoft.com/office/drawing/2014/main" id="{A5B343BD-4B4D-3EDA-D411-815B1A26121E}"/>
                  </a:ext>
                </a:extLst>
              </p:cNvPr>
              <p:cNvSpPr txBox="1"/>
              <p:nvPr/>
            </p:nvSpPr>
            <p:spPr>
              <a:xfrm>
                <a:off x="5508594" y="4714043"/>
                <a:ext cx="3839592" cy="923330"/>
              </a:xfrm>
              <a:prstGeom prst="rect">
                <a:avLst/>
              </a:prstGeom>
              <a:noFill/>
            </p:spPr>
            <p:txBody>
              <a:bodyPr wrap="square" rtlCol="0">
                <a:spAutoFit/>
              </a:bodyPr>
              <a:lstStyle/>
              <a:p>
                <a:r>
                  <a:rPr lang="zh-CN" altLang="en-US" dirty="0"/>
                  <a:t>跑： </a:t>
                </a:r>
                <a:r>
                  <a:rPr lang="en-US" altLang="zh-CN" dirty="0"/>
                  <a:t>v </a:t>
                </a:r>
                <a:r>
                  <a:rPr lang="zh-CN" altLang="en-US" dirty="0"/>
                  <a:t>（统计次数）</a:t>
                </a:r>
                <a:endParaRPr lang="en-US" altLang="zh-CN" dirty="0"/>
              </a:p>
              <a:p>
                <a:r>
                  <a:rPr lang="zh-CN" altLang="en-US" dirty="0"/>
                  <a:t>爱： </a:t>
                </a:r>
                <a:r>
                  <a:rPr lang="en-US" altLang="zh-CN" dirty="0"/>
                  <a:t>v </a:t>
                </a:r>
                <a:r>
                  <a:rPr lang="zh-CN" altLang="en-US" dirty="0"/>
                  <a:t>（统计次数）</a:t>
                </a:r>
                <a:r>
                  <a:rPr lang="en-US" altLang="zh-CN" dirty="0" err="1"/>
                  <a:t>vn</a:t>
                </a:r>
                <a:r>
                  <a:rPr lang="zh-CN" altLang="en-US" dirty="0"/>
                  <a:t>（统计次数）</a:t>
                </a:r>
                <a:endParaRPr lang="en-US" altLang="zh-CN" dirty="0"/>
              </a:p>
              <a:p>
                <a:r>
                  <a:rPr lang="en-US" altLang="zh-CN" dirty="0"/>
                  <a:t>……</a:t>
                </a:r>
                <a:endParaRPr lang="zh-CN" altLang="en-US" dirty="0"/>
              </a:p>
            </p:txBody>
          </p:sp>
        </p:grpSp>
        <p:sp>
          <p:nvSpPr>
            <p:cNvPr id="26" name="右大括号 25">
              <a:extLst>
                <a:ext uri="{FF2B5EF4-FFF2-40B4-BE49-F238E27FC236}">
                  <a16:creationId xmlns:a16="http://schemas.microsoft.com/office/drawing/2014/main" id="{F9A642D3-6499-0FE0-740F-1A9DD9CCC10F}"/>
                </a:ext>
              </a:extLst>
            </p:cNvPr>
            <p:cNvSpPr/>
            <p:nvPr/>
          </p:nvSpPr>
          <p:spPr>
            <a:xfrm>
              <a:off x="8317689" y="1716734"/>
              <a:ext cx="320284" cy="448582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id="{3D8C0D61-6539-6C65-617A-636306AA82B0}"/>
              </a:ext>
            </a:extLst>
          </p:cNvPr>
          <p:cNvSpPr txBox="1"/>
          <p:nvPr/>
        </p:nvSpPr>
        <p:spPr>
          <a:xfrm>
            <a:off x="8886007" y="3570001"/>
            <a:ext cx="2494606" cy="129644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b="1" dirty="0"/>
              <a:t>评估观察序列概率</a:t>
            </a:r>
            <a:endParaRPr lang="en-US" altLang="zh-CN" b="1" dirty="0"/>
          </a:p>
          <a:p>
            <a:pPr marL="285750" indent="-285750">
              <a:lnSpc>
                <a:spcPct val="150000"/>
              </a:lnSpc>
              <a:buFont typeface="Arial" panose="020B0604020202020204" pitchFamily="34" charset="0"/>
              <a:buChar char="•"/>
            </a:pPr>
            <a:r>
              <a:rPr lang="zh-CN" altLang="en-US" b="1" dirty="0"/>
              <a:t>模型参数学习</a:t>
            </a:r>
            <a:endParaRPr lang="en-US" altLang="zh-CN" b="1" dirty="0"/>
          </a:p>
          <a:p>
            <a:pPr marL="285750" indent="-285750">
              <a:lnSpc>
                <a:spcPct val="150000"/>
              </a:lnSpc>
              <a:buFont typeface="Arial" panose="020B0604020202020204" pitchFamily="34" charset="0"/>
              <a:buChar char="•"/>
            </a:pPr>
            <a:r>
              <a:rPr lang="zh-CN" altLang="en-US" b="1" dirty="0"/>
              <a:t>解码</a:t>
            </a:r>
          </a:p>
        </p:txBody>
      </p:sp>
    </p:spTree>
    <p:extLst>
      <p:ext uri="{BB962C8B-B14F-4D97-AF65-F5344CB8AC3E}">
        <p14:creationId xmlns:p14="http://schemas.microsoft.com/office/powerpoint/2010/main" val="3669260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1045029"/>
            <a:ext cx="11901715" cy="659484"/>
          </a:xfrm>
        </p:spPr>
        <p:txBody>
          <a:bodyPr>
            <a:normAutofit/>
          </a:bodyPr>
          <a:lstStyle/>
          <a:p>
            <a:r>
              <a:rPr lang="zh-CN" altLang="en-US" dirty="0">
                <a:solidFill>
                  <a:srgbClr val="FF0000"/>
                </a:solidFill>
              </a:rPr>
              <a:t>命名实体识别</a:t>
            </a:r>
            <a:endParaRPr lang="en-US" altLang="zh-CN" dirty="0">
              <a:solidFill>
                <a:srgbClr val="FF0000"/>
              </a:solidFill>
            </a:endParaRPr>
          </a:p>
          <a:p>
            <a:pPr marL="0" indent="0">
              <a:buNone/>
            </a:pPr>
            <a:endParaRPr lang="en-US" altLang="zh-CN" dirty="0">
              <a:solidFill>
                <a:srgbClr val="FF0000"/>
              </a:solidFill>
            </a:endParaRPr>
          </a:p>
        </p:txBody>
      </p:sp>
      <p:sp>
        <p:nvSpPr>
          <p:cNvPr id="4" name="文本框 3">
            <a:extLst>
              <a:ext uri="{FF2B5EF4-FFF2-40B4-BE49-F238E27FC236}">
                <a16:creationId xmlns:a16="http://schemas.microsoft.com/office/drawing/2014/main" id="{78D60B88-B229-F84A-9901-0D5D3CB1FCAD}"/>
              </a:ext>
            </a:extLst>
          </p:cNvPr>
          <p:cNvSpPr txBox="1"/>
          <p:nvPr/>
        </p:nvSpPr>
        <p:spPr>
          <a:xfrm>
            <a:off x="399619" y="1690968"/>
            <a:ext cx="11334702" cy="127669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任务目标：</a:t>
            </a:r>
            <a:r>
              <a:rPr lang="en-US" altLang="zh-CN" sz="2200" dirty="0">
                <a:solidFill>
                  <a:prstClr val="black"/>
                </a:solidFill>
                <a:latin typeface="Microsoft YaHei" panose="020B0503020204020204" pitchFamily="34" charset="-122"/>
                <a:ea typeface="Microsoft YaHei" panose="020B0503020204020204" pitchFamily="34" charset="-122"/>
              </a:rPr>
              <a:t>Name Entity Recognition</a:t>
            </a:r>
            <a:r>
              <a:rPr lang="zh-CN" altLang="en-US" sz="2200" dirty="0">
                <a:solidFill>
                  <a:prstClr val="black"/>
                </a:solidFill>
                <a:latin typeface="Microsoft YaHei" panose="020B0503020204020204" pitchFamily="34" charset="-122"/>
                <a:ea typeface="Microsoft YaHei" panose="020B0503020204020204" pitchFamily="34" charset="-122"/>
              </a:rPr>
              <a:t>（</a:t>
            </a:r>
            <a:r>
              <a:rPr lang="en-US" altLang="zh-CN" sz="2200" dirty="0">
                <a:solidFill>
                  <a:prstClr val="black"/>
                </a:solidFill>
                <a:latin typeface="Microsoft YaHei" panose="020B0503020204020204" pitchFamily="34" charset="-122"/>
                <a:ea typeface="Microsoft YaHei" panose="020B0503020204020204" pitchFamily="34" charset="-122"/>
              </a:rPr>
              <a:t>NER</a:t>
            </a:r>
            <a:r>
              <a:rPr lang="zh-CN" altLang="en-US" sz="2200" dirty="0">
                <a:solidFill>
                  <a:prstClr val="black"/>
                </a:solidFill>
                <a:latin typeface="Microsoft YaHei" panose="020B0503020204020204" pitchFamily="34" charset="-122"/>
                <a:ea typeface="Microsoft YaHei" panose="020B0503020204020204" pitchFamily="34" charset="-122"/>
              </a:rPr>
              <a:t>），对文本中具有特定意义或指代性强的实体进行标注，一般为人名、地名、机构名、日期时间、专有名词等。该任务是关系抽取、知识图谱、问答等</a:t>
            </a:r>
            <a:r>
              <a:rPr lang="en-US" altLang="zh-CN" sz="2200" dirty="0">
                <a:solidFill>
                  <a:prstClr val="black"/>
                </a:solidFill>
                <a:latin typeface="Microsoft YaHei" panose="020B0503020204020204" pitchFamily="34" charset="-122"/>
                <a:ea typeface="Microsoft YaHei" panose="020B0503020204020204" pitchFamily="34" charset="-122"/>
              </a:rPr>
              <a:t>NLP</a:t>
            </a:r>
            <a:r>
              <a:rPr lang="zh-CN" altLang="en-US" sz="2200" dirty="0">
                <a:solidFill>
                  <a:prstClr val="black"/>
                </a:solidFill>
                <a:latin typeface="Microsoft YaHei" panose="020B0503020204020204" pitchFamily="34" charset="-122"/>
                <a:ea typeface="Microsoft YaHei" panose="020B0503020204020204" pitchFamily="34" charset="-122"/>
              </a:rPr>
              <a:t>任务的基础。</a:t>
            </a:r>
            <a:endParaRPr kumimoji="0" lang="en-US" altLang="zh-CN" sz="2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grpSp>
        <p:nvGrpSpPr>
          <p:cNvPr id="9" name="组合 8">
            <a:extLst>
              <a:ext uri="{FF2B5EF4-FFF2-40B4-BE49-F238E27FC236}">
                <a16:creationId xmlns:a16="http://schemas.microsoft.com/office/drawing/2014/main" id="{048BCC3D-E48E-083C-43EB-E663817C4C3B}"/>
              </a:ext>
            </a:extLst>
          </p:cNvPr>
          <p:cNvGrpSpPr/>
          <p:nvPr/>
        </p:nvGrpSpPr>
        <p:grpSpPr>
          <a:xfrm>
            <a:off x="745726" y="3432535"/>
            <a:ext cx="3693108" cy="2103829"/>
            <a:chOff x="2502227" y="2887917"/>
            <a:chExt cx="2708859" cy="2103829"/>
          </a:xfrm>
        </p:grpSpPr>
        <p:sp>
          <p:nvSpPr>
            <p:cNvPr id="5" name="文本框 4">
              <a:extLst>
                <a:ext uri="{FF2B5EF4-FFF2-40B4-BE49-F238E27FC236}">
                  <a16:creationId xmlns:a16="http://schemas.microsoft.com/office/drawing/2014/main" id="{223CBBB3-4A77-A2CD-60D7-F320A7DA763E}"/>
                </a:ext>
              </a:extLst>
            </p:cNvPr>
            <p:cNvSpPr txBox="1"/>
            <p:nvPr/>
          </p:nvSpPr>
          <p:spPr>
            <a:xfrm>
              <a:off x="2502227" y="3672828"/>
              <a:ext cx="1208640" cy="400110"/>
            </a:xfrm>
            <a:prstGeom prst="rect">
              <a:avLst/>
            </a:prstGeom>
            <a:noFill/>
          </p:spPr>
          <p:txBody>
            <a:bodyPr wrap="square" rtlCol="0">
              <a:spAutoFit/>
            </a:bodyPr>
            <a:lstStyle/>
            <a:p>
              <a:r>
                <a:rPr lang="en-US" altLang="zh-CN" sz="2000" b="1" dirty="0"/>
                <a:t>NER</a:t>
              </a:r>
              <a:r>
                <a:rPr lang="zh-CN" altLang="en-US" sz="2000" b="1" dirty="0"/>
                <a:t>任务组成</a:t>
              </a:r>
            </a:p>
          </p:txBody>
        </p:sp>
        <p:sp>
          <p:nvSpPr>
            <p:cNvPr id="6" name="左大括号 5">
              <a:extLst>
                <a:ext uri="{FF2B5EF4-FFF2-40B4-BE49-F238E27FC236}">
                  <a16:creationId xmlns:a16="http://schemas.microsoft.com/office/drawing/2014/main" id="{A93FF4CF-4D33-E257-6108-42780622C918}"/>
                </a:ext>
              </a:extLst>
            </p:cNvPr>
            <p:cNvSpPr/>
            <p:nvPr/>
          </p:nvSpPr>
          <p:spPr>
            <a:xfrm>
              <a:off x="3710867" y="3068985"/>
              <a:ext cx="213064" cy="1786087"/>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6E88A467-A4E4-B238-96FF-12441ADCE9F5}"/>
                </a:ext>
              </a:extLst>
            </p:cNvPr>
            <p:cNvSpPr txBox="1"/>
            <p:nvPr/>
          </p:nvSpPr>
          <p:spPr>
            <a:xfrm>
              <a:off x="4036365" y="2887917"/>
              <a:ext cx="1174721" cy="369332"/>
            </a:xfrm>
            <a:prstGeom prst="rect">
              <a:avLst/>
            </a:prstGeom>
            <a:solidFill>
              <a:schemeClr val="accent1">
                <a:lumMod val="40000"/>
                <a:lumOff val="60000"/>
              </a:schemeClr>
            </a:solidFill>
          </p:spPr>
          <p:txBody>
            <a:bodyPr wrap="square" rtlCol="0">
              <a:spAutoFit/>
            </a:bodyPr>
            <a:lstStyle/>
            <a:p>
              <a:r>
                <a:rPr lang="zh-CN" altLang="en-US" b="1" dirty="0"/>
                <a:t>实体边界识别</a:t>
              </a:r>
            </a:p>
          </p:txBody>
        </p:sp>
        <p:sp>
          <p:nvSpPr>
            <p:cNvPr id="8" name="文本框 7">
              <a:extLst>
                <a:ext uri="{FF2B5EF4-FFF2-40B4-BE49-F238E27FC236}">
                  <a16:creationId xmlns:a16="http://schemas.microsoft.com/office/drawing/2014/main" id="{4E2A485B-B2B9-B244-E4AE-DB88C8C63A02}"/>
                </a:ext>
              </a:extLst>
            </p:cNvPr>
            <p:cNvSpPr txBox="1"/>
            <p:nvPr/>
          </p:nvSpPr>
          <p:spPr>
            <a:xfrm>
              <a:off x="4036365" y="4622414"/>
              <a:ext cx="1174721" cy="369332"/>
            </a:xfrm>
            <a:prstGeom prst="rect">
              <a:avLst/>
            </a:prstGeom>
            <a:solidFill>
              <a:schemeClr val="accent1">
                <a:lumMod val="40000"/>
                <a:lumOff val="60000"/>
              </a:schemeClr>
            </a:solidFill>
          </p:spPr>
          <p:txBody>
            <a:bodyPr wrap="square" rtlCol="0">
              <a:spAutoFit/>
            </a:bodyPr>
            <a:lstStyle/>
            <a:p>
              <a:r>
                <a:rPr lang="zh-CN" altLang="en-US" b="1" dirty="0"/>
                <a:t>确定实体类型</a:t>
              </a:r>
            </a:p>
          </p:txBody>
        </p:sp>
      </p:grpSp>
      <p:sp>
        <p:nvSpPr>
          <p:cNvPr id="10" name="文本框 9">
            <a:extLst>
              <a:ext uri="{FF2B5EF4-FFF2-40B4-BE49-F238E27FC236}">
                <a16:creationId xmlns:a16="http://schemas.microsoft.com/office/drawing/2014/main" id="{EB6F89CC-CC75-E5EF-F292-121ED1989810}"/>
              </a:ext>
            </a:extLst>
          </p:cNvPr>
          <p:cNvSpPr txBox="1"/>
          <p:nvPr/>
        </p:nvSpPr>
        <p:spPr>
          <a:xfrm>
            <a:off x="4532050" y="5167032"/>
            <a:ext cx="2308194" cy="369332"/>
          </a:xfrm>
          <a:prstGeom prst="rect">
            <a:avLst/>
          </a:prstGeom>
          <a:noFill/>
        </p:spPr>
        <p:txBody>
          <a:bodyPr wrap="square" rtlCol="0">
            <a:spAutoFit/>
          </a:bodyPr>
          <a:lstStyle/>
          <a:p>
            <a:r>
              <a:rPr lang="zh-CN" altLang="en-US" b="1" dirty="0"/>
              <a:t>包括三大类七小类：</a:t>
            </a:r>
          </a:p>
        </p:txBody>
      </p:sp>
      <p:sp>
        <p:nvSpPr>
          <p:cNvPr id="11" name="文本框 10">
            <a:extLst>
              <a:ext uri="{FF2B5EF4-FFF2-40B4-BE49-F238E27FC236}">
                <a16:creationId xmlns:a16="http://schemas.microsoft.com/office/drawing/2014/main" id="{53C57691-FE24-ECCB-468D-6B0F729651BA}"/>
              </a:ext>
            </a:extLst>
          </p:cNvPr>
          <p:cNvSpPr txBox="1"/>
          <p:nvPr/>
        </p:nvSpPr>
        <p:spPr>
          <a:xfrm>
            <a:off x="6915705" y="5167032"/>
            <a:ext cx="3604334" cy="369332"/>
          </a:xfrm>
          <a:prstGeom prst="rect">
            <a:avLst/>
          </a:prstGeom>
          <a:noFill/>
        </p:spPr>
        <p:txBody>
          <a:bodyPr wrap="square" rtlCol="0">
            <a:spAutoFit/>
          </a:bodyPr>
          <a:lstStyle/>
          <a:p>
            <a:r>
              <a:rPr lang="zh-CN" altLang="en-US" dirty="0">
                <a:solidFill>
                  <a:schemeClr val="accent2"/>
                </a:solidFill>
                <a:sym typeface="Wingdings" panose="05000000000000000000" pitchFamily="2" charset="2"/>
              </a:rPr>
              <a:t> </a:t>
            </a:r>
            <a:r>
              <a:rPr lang="zh-CN" altLang="en-US" dirty="0"/>
              <a:t>实体类、时间类、数字类</a:t>
            </a:r>
          </a:p>
        </p:txBody>
      </p:sp>
      <p:sp>
        <p:nvSpPr>
          <p:cNvPr id="12" name="文本框 11">
            <a:extLst>
              <a:ext uri="{FF2B5EF4-FFF2-40B4-BE49-F238E27FC236}">
                <a16:creationId xmlns:a16="http://schemas.microsoft.com/office/drawing/2014/main" id="{2DA51E03-EB13-4092-9A6B-106CA36DD6A1}"/>
              </a:ext>
            </a:extLst>
          </p:cNvPr>
          <p:cNvSpPr txBox="1"/>
          <p:nvPr/>
        </p:nvSpPr>
        <p:spPr>
          <a:xfrm>
            <a:off x="6915705" y="5812971"/>
            <a:ext cx="3604334" cy="646331"/>
          </a:xfrm>
          <a:prstGeom prst="rect">
            <a:avLst/>
          </a:prstGeom>
          <a:noFill/>
        </p:spPr>
        <p:txBody>
          <a:bodyPr wrap="square" rtlCol="0">
            <a:spAutoFit/>
          </a:bodyPr>
          <a:lstStyle/>
          <a:p>
            <a:r>
              <a:rPr lang="zh-CN" altLang="en-US" dirty="0">
                <a:solidFill>
                  <a:schemeClr val="accent2"/>
                </a:solidFill>
                <a:sym typeface="Wingdings" panose="05000000000000000000" pitchFamily="2" charset="2"/>
              </a:rPr>
              <a:t> </a:t>
            </a:r>
            <a:r>
              <a:rPr lang="zh-CN" altLang="en-US" dirty="0">
                <a:sym typeface="Wingdings" panose="05000000000000000000" pitchFamily="2" charset="2"/>
              </a:rPr>
              <a:t>人名、地名、组织机构名、时间、日期、货币、百分数</a:t>
            </a:r>
            <a:endParaRPr lang="zh-CN" altLang="en-US" dirty="0"/>
          </a:p>
        </p:txBody>
      </p:sp>
      <p:sp>
        <p:nvSpPr>
          <p:cNvPr id="13" name="文本框 12">
            <a:extLst>
              <a:ext uri="{FF2B5EF4-FFF2-40B4-BE49-F238E27FC236}">
                <a16:creationId xmlns:a16="http://schemas.microsoft.com/office/drawing/2014/main" id="{CE9B3FBC-ABD1-0071-4B06-1A587BA035B8}"/>
              </a:ext>
            </a:extLst>
          </p:cNvPr>
          <p:cNvSpPr txBox="1"/>
          <p:nvPr/>
        </p:nvSpPr>
        <p:spPr>
          <a:xfrm>
            <a:off x="4532050" y="3439590"/>
            <a:ext cx="3020498" cy="369332"/>
          </a:xfrm>
          <a:prstGeom prst="rect">
            <a:avLst/>
          </a:prstGeom>
          <a:noFill/>
        </p:spPr>
        <p:txBody>
          <a:bodyPr wrap="square" rtlCol="0">
            <a:spAutoFit/>
          </a:bodyPr>
          <a:lstStyle/>
          <a:p>
            <a:r>
              <a:rPr lang="zh-CN" altLang="en-US" b="1" dirty="0"/>
              <a:t>标注方法一般为</a:t>
            </a:r>
            <a:r>
              <a:rPr lang="en-US" altLang="zh-CN" b="1" dirty="0"/>
              <a:t>BIO</a:t>
            </a:r>
            <a:r>
              <a:rPr lang="zh-CN" altLang="en-US" b="1" dirty="0"/>
              <a:t>或</a:t>
            </a:r>
            <a:r>
              <a:rPr lang="en-US" altLang="zh-CN" b="1" dirty="0"/>
              <a:t>BIOSE</a:t>
            </a:r>
            <a:r>
              <a:rPr lang="zh-CN" altLang="en-US" b="1" dirty="0"/>
              <a:t>：</a:t>
            </a:r>
          </a:p>
        </p:txBody>
      </p:sp>
      <p:sp>
        <p:nvSpPr>
          <p:cNvPr id="14" name="文本框 13">
            <a:extLst>
              <a:ext uri="{FF2B5EF4-FFF2-40B4-BE49-F238E27FC236}">
                <a16:creationId xmlns:a16="http://schemas.microsoft.com/office/drawing/2014/main" id="{C23F9EAF-E227-766F-5FEA-FF5AF1B08BC8}"/>
              </a:ext>
            </a:extLst>
          </p:cNvPr>
          <p:cNvSpPr txBox="1"/>
          <p:nvPr/>
        </p:nvSpPr>
        <p:spPr>
          <a:xfrm>
            <a:off x="7486685" y="2841027"/>
            <a:ext cx="4324279" cy="1692771"/>
          </a:xfrm>
          <a:prstGeom prst="rect">
            <a:avLst/>
          </a:prstGeom>
          <a:noFill/>
        </p:spPr>
        <p:txBody>
          <a:bodyPr wrap="square" rtlCol="0">
            <a:spAutoFit/>
          </a:bodyPr>
          <a:lstStyle/>
          <a:p>
            <a:r>
              <a:rPr lang="en-US" altLang="zh-CN" sz="2000" dirty="0">
                <a:solidFill>
                  <a:schemeClr val="accent2"/>
                </a:solidFill>
                <a:sym typeface="Wingdings" panose="05000000000000000000" pitchFamily="2" charset="2"/>
              </a:rPr>
              <a:t> B</a:t>
            </a:r>
            <a:r>
              <a:rPr lang="en-US" altLang="zh-CN" sz="2000" dirty="0">
                <a:sym typeface="Wingdings" panose="05000000000000000000" pitchFamily="2" charset="2"/>
              </a:rPr>
              <a:t>eginning</a:t>
            </a:r>
            <a:r>
              <a:rPr lang="zh-CN" altLang="en-US" sz="2000" dirty="0">
                <a:sym typeface="Wingdings" panose="05000000000000000000" pitchFamily="2" charset="2"/>
              </a:rPr>
              <a:t>开始 </a:t>
            </a:r>
            <a:endParaRPr lang="en-US" altLang="zh-CN" sz="2000" dirty="0">
              <a:sym typeface="Wingdings" panose="05000000000000000000" pitchFamily="2" charset="2"/>
            </a:endParaRPr>
          </a:p>
          <a:p>
            <a:r>
              <a:rPr lang="en-US" altLang="zh-CN" sz="2000" dirty="0">
                <a:solidFill>
                  <a:schemeClr val="accent2"/>
                </a:solidFill>
                <a:sym typeface="Wingdings" panose="05000000000000000000" pitchFamily="2" charset="2"/>
              </a:rPr>
              <a:t> I</a:t>
            </a:r>
            <a:r>
              <a:rPr lang="en-US" altLang="zh-CN" sz="2000" dirty="0">
                <a:sym typeface="Wingdings" panose="05000000000000000000" pitchFamily="2" charset="2"/>
              </a:rPr>
              <a:t>nside</a:t>
            </a:r>
            <a:r>
              <a:rPr lang="zh-CN" altLang="en-US" sz="2000" dirty="0">
                <a:sym typeface="Wingdings" panose="05000000000000000000" pitchFamily="2" charset="2"/>
              </a:rPr>
              <a:t>内部</a:t>
            </a:r>
            <a:endParaRPr lang="en-US" altLang="zh-CN" sz="2000" dirty="0">
              <a:sym typeface="Wingdings" panose="05000000000000000000" pitchFamily="2" charset="2"/>
            </a:endParaRPr>
          </a:p>
          <a:p>
            <a:r>
              <a:rPr lang="zh-CN" altLang="en-US" sz="2000" dirty="0">
                <a:sym typeface="Wingdings" panose="05000000000000000000" pitchFamily="2" charset="2"/>
              </a:rPr>
              <a:t> </a:t>
            </a:r>
            <a:r>
              <a:rPr lang="en-US" altLang="zh-CN" sz="2000" dirty="0">
                <a:solidFill>
                  <a:schemeClr val="accent2"/>
                </a:solidFill>
                <a:sym typeface="Wingdings" panose="05000000000000000000" pitchFamily="2" charset="2"/>
              </a:rPr>
              <a:t>O</a:t>
            </a:r>
            <a:r>
              <a:rPr lang="en-US" altLang="zh-CN" sz="2000" dirty="0">
                <a:sym typeface="Wingdings" panose="05000000000000000000" pitchFamily="2" charset="2"/>
              </a:rPr>
              <a:t>utside</a:t>
            </a:r>
            <a:r>
              <a:rPr lang="zh-CN" altLang="en-US" sz="2000" dirty="0">
                <a:sym typeface="Wingdings" panose="05000000000000000000" pitchFamily="2" charset="2"/>
              </a:rPr>
              <a:t>非实体词 </a:t>
            </a:r>
            <a:endParaRPr lang="en-US" altLang="zh-CN" sz="2000" dirty="0">
              <a:sym typeface="Wingdings" panose="05000000000000000000" pitchFamily="2" charset="2"/>
            </a:endParaRPr>
          </a:p>
          <a:p>
            <a:r>
              <a:rPr lang="en-US" altLang="zh-CN" sz="2000" dirty="0">
                <a:solidFill>
                  <a:schemeClr val="accent2"/>
                </a:solidFill>
                <a:sym typeface="Wingdings" panose="05000000000000000000" pitchFamily="2" charset="2"/>
              </a:rPr>
              <a:t> E</a:t>
            </a:r>
            <a:r>
              <a:rPr lang="en-US" altLang="zh-CN" sz="2000" dirty="0">
                <a:sym typeface="Wingdings" panose="05000000000000000000" pitchFamily="2" charset="2"/>
              </a:rPr>
              <a:t>nd</a:t>
            </a:r>
            <a:r>
              <a:rPr lang="zh-CN" altLang="en-US" sz="2000" dirty="0">
                <a:sym typeface="Wingdings" panose="05000000000000000000" pitchFamily="2" charset="2"/>
              </a:rPr>
              <a:t>实体词的结尾 </a:t>
            </a:r>
            <a:endParaRPr lang="en-US" altLang="zh-CN" sz="2000" dirty="0">
              <a:sym typeface="Wingdings" panose="05000000000000000000" pitchFamily="2" charset="2"/>
            </a:endParaRPr>
          </a:p>
          <a:p>
            <a:r>
              <a:rPr lang="en-US" altLang="zh-CN" sz="2000" dirty="0">
                <a:solidFill>
                  <a:schemeClr val="accent2"/>
                </a:solidFill>
                <a:sym typeface="Wingdings" panose="05000000000000000000" pitchFamily="2" charset="2"/>
              </a:rPr>
              <a:t> S</a:t>
            </a:r>
            <a:r>
              <a:rPr lang="en-US" altLang="zh-CN" sz="2000" dirty="0">
                <a:sym typeface="Wingdings" panose="05000000000000000000" pitchFamily="2" charset="2"/>
              </a:rPr>
              <a:t>ingle</a:t>
            </a:r>
            <a:r>
              <a:rPr lang="zh-CN" altLang="en-US" sz="2000" dirty="0">
                <a:sym typeface="Wingdings" panose="05000000000000000000" pitchFamily="2" charset="2"/>
              </a:rPr>
              <a:t>实体词仅包含当前一</a:t>
            </a:r>
            <a:r>
              <a:rPr lang="zh-CN" altLang="en-US" dirty="0">
                <a:sym typeface="Wingdings" panose="05000000000000000000" pitchFamily="2" charset="2"/>
              </a:rPr>
              <a:t>个字</a:t>
            </a:r>
            <a:endParaRPr lang="zh-CN" altLang="en-US" sz="2400" dirty="0"/>
          </a:p>
        </p:txBody>
      </p:sp>
    </p:spTree>
    <p:extLst>
      <p:ext uri="{BB962C8B-B14F-4D97-AF65-F5344CB8AC3E}">
        <p14:creationId xmlns:p14="http://schemas.microsoft.com/office/powerpoint/2010/main" val="4234638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3" name="文本框 2">
            <a:extLst>
              <a:ext uri="{FF2B5EF4-FFF2-40B4-BE49-F238E27FC236}">
                <a16:creationId xmlns:a16="http://schemas.microsoft.com/office/drawing/2014/main" id="{52C8C6E1-4F79-207A-CFA6-6A72B4320461}"/>
              </a:ext>
            </a:extLst>
          </p:cNvPr>
          <p:cNvSpPr txBox="1"/>
          <p:nvPr/>
        </p:nvSpPr>
        <p:spPr>
          <a:xfrm>
            <a:off x="293087" y="1167185"/>
            <a:ext cx="11334702" cy="46416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任务实现：</a:t>
            </a:r>
            <a:r>
              <a:rPr kumimoji="0" lang="zh-CN" altLang="en-US"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传统机器学习条件随机场（</a:t>
            </a:r>
            <a:r>
              <a:rPr lang="en-US" altLang="zh-CN" sz="2200" dirty="0">
                <a:latin typeface="Microsoft YaHei" panose="020B0503020204020204" pitchFamily="34" charset="-122"/>
                <a:ea typeface="Microsoft YaHei" panose="020B0503020204020204" pitchFamily="34" charset="-122"/>
              </a:rPr>
              <a:t>CRF</a:t>
            </a:r>
            <a:r>
              <a:rPr lang="zh-CN" altLang="en-US" sz="2200" dirty="0">
                <a:latin typeface="Microsoft YaHei" panose="020B0503020204020204" pitchFamily="34" charset="-122"/>
                <a:ea typeface="Microsoft YaHei" panose="020B0503020204020204" pitchFamily="34" charset="-122"/>
              </a:rPr>
              <a:t>）方法实现</a:t>
            </a:r>
            <a:endParaRPr kumimoji="0" lang="en-US" altLang="zh-CN"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FF90F73-DA73-96EC-60F3-74A769B2D9F0}"/>
                  </a:ext>
                </a:extLst>
              </p:cNvPr>
              <p:cNvSpPr txBox="1"/>
              <p:nvPr/>
            </p:nvSpPr>
            <p:spPr>
              <a:xfrm>
                <a:off x="408497" y="1690968"/>
                <a:ext cx="11334702" cy="870431"/>
              </a:xfrm>
              <a:prstGeom prst="rect">
                <a:avLst/>
              </a:prstGeom>
              <a:noFill/>
            </p:spPr>
            <p:txBody>
              <a:bodyPr wrap="square" rtlCol="0">
                <a:spAutoFit/>
              </a:bodyPr>
              <a:lstStyle/>
              <a:p>
                <a:pPr lvl="0">
                  <a:lnSpc>
                    <a:spcPct val="120000"/>
                  </a:lnSpc>
                  <a:spcBef>
                    <a:spcPts val="1000"/>
                  </a:spcBef>
                  <a:buClr>
                    <a:srgbClr val="942093"/>
                  </a:buClr>
                  <a:buSzPct val="100000"/>
                  <a:defRPr/>
                </a:pPr>
                <a:r>
                  <a:rPr lang="zh-CN" altLang="en-US" sz="2200" dirty="0">
                    <a:solidFill>
                      <a:prstClr val="black"/>
                    </a:solidFill>
                    <a:latin typeface="Microsoft YaHei" panose="020B0503020204020204" pitchFamily="34" charset="-122"/>
                    <a:ea typeface="Microsoft YaHei" panose="020B0503020204020204" pitchFamily="34" charset="-122"/>
                  </a:rPr>
                  <a:t>设</a:t>
                </a:r>
                <a14:m>
                  <m:oMath xmlns:m="http://schemas.openxmlformats.org/officeDocument/2006/math">
                    <m:r>
                      <a:rPr lang="en-US" altLang="zh-CN" sz="2200" b="0" i="1" smtClean="0">
                        <a:solidFill>
                          <a:prstClr val="black"/>
                        </a:solidFill>
                        <a:latin typeface="Cambria Math" panose="02040503050406030204" pitchFamily="18" charset="0"/>
                        <a:ea typeface="Microsoft YaHei" panose="020B0503020204020204" pitchFamily="34" charset="-122"/>
                      </a:rPr>
                      <m:t>𝑋</m:t>
                    </m:r>
                    <m:r>
                      <a:rPr lang="en-US" altLang="zh-CN" sz="2200" b="0" i="1" smtClean="0">
                        <a:solidFill>
                          <a:prstClr val="black"/>
                        </a:solidFill>
                        <a:latin typeface="Cambria Math" panose="02040503050406030204" pitchFamily="18" charset="0"/>
                        <a:ea typeface="Microsoft YaHei" panose="020B0503020204020204" pitchFamily="34" charset="-122"/>
                      </a:rPr>
                      <m:t>=(</m:t>
                    </m:r>
                    <m:sSub>
                      <m:sSubPr>
                        <m:ctrlPr>
                          <a:rPr lang="en-US" altLang="zh-CN" sz="2200" b="0" i="1" smtClean="0">
                            <a:solidFill>
                              <a:prstClr val="black"/>
                            </a:solidFill>
                            <a:latin typeface="Cambria Math" panose="02040503050406030204" pitchFamily="18" charset="0"/>
                          </a:rPr>
                        </m:ctrlPr>
                      </m:sSubPr>
                      <m:e>
                        <m:r>
                          <a:rPr lang="en-US" altLang="zh-CN" sz="2200" b="0" i="1" smtClean="0">
                            <a:solidFill>
                              <a:prstClr val="black"/>
                            </a:solidFill>
                            <a:latin typeface="Cambria Math" panose="02040503050406030204" pitchFamily="18" charset="0"/>
                          </a:rPr>
                          <m:t>𝑥</m:t>
                        </m:r>
                      </m:e>
                      <m:sub>
                        <m:r>
                          <a:rPr lang="en-US" altLang="zh-CN" sz="2200" b="0" i="1" smtClean="0">
                            <a:solidFill>
                              <a:prstClr val="black"/>
                            </a:solidFill>
                            <a:latin typeface="Cambria Math" panose="02040503050406030204" pitchFamily="18" charset="0"/>
                          </a:rPr>
                          <m:t>1</m:t>
                        </m:r>
                      </m:sub>
                    </m:sSub>
                    <m:r>
                      <a:rPr lang="en-US" altLang="zh-CN" sz="2200" b="0" i="1" smtClean="0">
                        <a:solidFill>
                          <a:prstClr val="black"/>
                        </a:solidFill>
                        <a:latin typeface="Cambria Math" panose="02040503050406030204" pitchFamily="18" charset="0"/>
                      </a:rPr>
                      <m:t>,</m:t>
                    </m:r>
                    <m:sSub>
                      <m:sSubPr>
                        <m:ctrlPr>
                          <a:rPr lang="en-US" altLang="zh-CN" sz="2200" i="1">
                            <a:solidFill>
                              <a:prstClr val="black"/>
                            </a:solidFill>
                            <a:latin typeface="Cambria Math" panose="02040503050406030204" pitchFamily="18" charset="0"/>
                          </a:rPr>
                        </m:ctrlPr>
                      </m:sSubPr>
                      <m:e>
                        <m:r>
                          <a:rPr lang="en-US" altLang="zh-CN" sz="2200" i="1">
                            <a:solidFill>
                              <a:prstClr val="black"/>
                            </a:solidFill>
                            <a:latin typeface="Cambria Math" panose="02040503050406030204" pitchFamily="18" charset="0"/>
                          </a:rPr>
                          <m:t>𝑥</m:t>
                        </m:r>
                      </m:e>
                      <m:sub>
                        <m:r>
                          <a:rPr lang="en-US" altLang="zh-CN" sz="2200" b="0" i="1" smtClean="0">
                            <a:solidFill>
                              <a:prstClr val="black"/>
                            </a:solidFill>
                            <a:latin typeface="Cambria Math" panose="02040503050406030204" pitchFamily="18" charset="0"/>
                          </a:rPr>
                          <m:t>2</m:t>
                        </m:r>
                      </m:sub>
                    </m:sSub>
                    <m:r>
                      <a:rPr lang="en-US" altLang="zh-CN" sz="2200" b="0" i="1" smtClean="0">
                        <a:solidFill>
                          <a:prstClr val="black"/>
                        </a:solidFill>
                        <a:latin typeface="Cambria Math" panose="02040503050406030204" pitchFamily="18" charset="0"/>
                      </a:rPr>
                      <m:t>,…,</m:t>
                    </m:r>
                    <m:sSub>
                      <m:sSubPr>
                        <m:ctrlPr>
                          <a:rPr lang="en-US" altLang="zh-CN" sz="2200" i="1">
                            <a:solidFill>
                              <a:prstClr val="black"/>
                            </a:solidFill>
                            <a:latin typeface="Cambria Math" panose="02040503050406030204" pitchFamily="18" charset="0"/>
                          </a:rPr>
                        </m:ctrlPr>
                      </m:sSubPr>
                      <m:e>
                        <m:r>
                          <a:rPr lang="en-US" altLang="zh-CN" sz="2200" i="1">
                            <a:solidFill>
                              <a:prstClr val="black"/>
                            </a:solidFill>
                            <a:latin typeface="Cambria Math" panose="02040503050406030204" pitchFamily="18" charset="0"/>
                          </a:rPr>
                          <m:t>𝑥</m:t>
                        </m:r>
                      </m:e>
                      <m:sub>
                        <m:r>
                          <a:rPr lang="en-US" altLang="zh-CN" sz="2200" b="0" i="1" smtClean="0">
                            <a:solidFill>
                              <a:prstClr val="black"/>
                            </a:solidFill>
                            <a:latin typeface="Cambria Math" panose="02040503050406030204" pitchFamily="18" charset="0"/>
                          </a:rPr>
                          <m:t>𝑛</m:t>
                        </m:r>
                      </m:sub>
                    </m:sSub>
                    <m:r>
                      <a:rPr lang="en-US" altLang="zh-CN" sz="2200" b="0" i="1" smtClean="0">
                        <a:solidFill>
                          <a:prstClr val="black"/>
                        </a:solidFill>
                        <a:latin typeface="Cambria Math" panose="02040503050406030204" pitchFamily="18" charset="0"/>
                        <a:ea typeface="Microsoft YaHei" panose="020B0503020204020204" pitchFamily="34" charset="-122"/>
                      </a:rPr>
                      <m:t>)</m:t>
                    </m:r>
                  </m:oMath>
                </a14:m>
                <a:r>
                  <a:rPr kumimoji="0" lang="en-US" altLang="zh-CN" sz="2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 </a:t>
                </a:r>
                <a14:m>
                  <m:oMath xmlns:m="http://schemas.openxmlformats.org/officeDocument/2006/math">
                    <m:r>
                      <a:rPr lang="en-US" altLang="zh-CN" sz="2200" b="0" i="1" smtClean="0">
                        <a:solidFill>
                          <a:prstClr val="black"/>
                        </a:solidFill>
                        <a:latin typeface="Cambria Math" panose="02040503050406030204" pitchFamily="18" charset="0"/>
                        <a:ea typeface="Microsoft YaHei" panose="020B0503020204020204" pitchFamily="34" charset="-122"/>
                      </a:rPr>
                      <m:t>𝑌</m:t>
                    </m:r>
                    <m:r>
                      <a:rPr lang="en-US" altLang="zh-CN" sz="2200" i="1">
                        <a:solidFill>
                          <a:prstClr val="black"/>
                        </a:solidFill>
                        <a:latin typeface="Cambria Math" panose="02040503050406030204" pitchFamily="18" charset="0"/>
                        <a:ea typeface="Microsoft YaHei" panose="020B0503020204020204" pitchFamily="34" charset="-122"/>
                      </a:rPr>
                      <m:t>=</m:t>
                    </m:r>
                    <m:d>
                      <m:dPr>
                        <m:ctrlPr>
                          <a:rPr lang="en-US" altLang="zh-CN" sz="2200" i="1" smtClean="0">
                            <a:solidFill>
                              <a:prstClr val="black"/>
                            </a:solidFill>
                            <a:latin typeface="Cambria Math" panose="02040503050406030204" pitchFamily="18" charset="0"/>
                            <a:ea typeface="Microsoft YaHei" panose="020B0503020204020204" pitchFamily="34" charset="-122"/>
                          </a:rPr>
                        </m:ctrlPr>
                      </m:dPr>
                      <m:e>
                        <m:sSub>
                          <m:sSubPr>
                            <m:ctrlPr>
                              <a:rPr lang="en-US" altLang="zh-CN" sz="2200" i="1" smtClean="0">
                                <a:solidFill>
                                  <a:prstClr val="black"/>
                                </a:solidFill>
                                <a:latin typeface="Cambria Math" panose="02040503050406030204" pitchFamily="18" charset="0"/>
                              </a:rPr>
                            </m:ctrlPr>
                          </m:sSubPr>
                          <m:e>
                            <m:r>
                              <a:rPr lang="en-US" altLang="zh-CN" sz="2200" b="0" i="1" smtClean="0">
                                <a:solidFill>
                                  <a:prstClr val="black"/>
                                </a:solidFill>
                                <a:latin typeface="Cambria Math" panose="02040503050406030204" pitchFamily="18" charset="0"/>
                              </a:rPr>
                              <m:t>𝑦</m:t>
                            </m:r>
                          </m:e>
                          <m:sub>
                            <m:r>
                              <a:rPr lang="en-US" altLang="zh-CN" sz="2200" i="1">
                                <a:solidFill>
                                  <a:prstClr val="black"/>
                                </a:solidFill>
                                <a:latin typeface="Cambria Math" panose="02040503050406030204" pitchFamily="18" charset="0"/>
                              </a:rPr>
                              <m:t>1</m:t>
                            </m:r>
                          </m:sub>
                        </m:sSub>
                        <m:r>
                          <a:rPr lang="en-US" altLang="zh-CN" sz="2200" i="1">
                            <a:solidFill>
                              <a:prstClr val="black"/>
                            </a:solidFill>
                            <a:latin typeface="Cambria Math" panose="02040503050406030204" pitchFamily="18" charset="0"/>
                          </a:rPr>
                          <m:t>,</m:t>
                        </m:r>
                        <m:sSub>
                          <m:sSubPr>
                            <m:ctrlPr>
                              <a:rPr lang="en-US" altLang="zh-CN" sz="2200" i="1" smtClean="0">
                                <a:solidFill>
                                  <a:prstClr val="black"/>
                                </a:solidFill>
                                <a:latin typeface="Cambria Math" panose="02040503050406030204" pitchFamily="18" charset="0"/>
                              </a:rPr>
                            </m:ctrlPr>
                          </m:sSubPr>
                          <m:e>
                            <m:r>
                              <a:rPr lang="en-US" altLang="zh-CN" sz="2200" b="0" i="1" smtClean="0">
                                <a:solidFill>
                                  <a:prstClr val="black"/>
                                </a:solidFill>
                                <a:latin typeface="Cambria Math" panose="02040503050406030204" pitchFamily="18" charset="0"/>
                              </a:rPr>
                              <m:t>𝑦</m:t>
                            </m:r>
                          </m:e>
                          <m:sub>
                            <m:r>
                              <a:rPr lang="en-US" altLang="zh-CN" sz="2200" i="1">
                                <a:solidFill>
                                  <a:prstClr val="black"/>
                                </a:solidFill>
                                <a:latin typeface="Cambria Math" panose="02040503050406030204" pitchFamily="18" charset="0"/>
                              </a:rPr>
                              <m:t>2</m:t>
                            </m:r>
                          </m:sub>
                        </m:sSub>
                        <m:r>
                          <a:rPr lang="en-US" altLang="zh-CN" sz="2200" i="1">
                            <a:solidFill>
                              <a:prstClr val="black"/>
                            </a:solidFill>
                            <a:latin typeface="Cambria Math" panose="02040503050406030204" pitchFamily="18" charset="0"/>
                          </a:rPr>
                          <m:t>,…,</m:t>
                        </m:r>
                        <m:sSub>
                          <m:sSubPr>
                            <m:ctrlPr>
                              <a:rPr lang="en-US" altLang="zh-CN" sz="2200" i="1">
                                <a:solidFill>
                                  <a:prstClr val="black"/>
                                </a:solidFill>
                                <a:latin typeface="Cambria Math" panose="02040503050406030204" pitchFamily="18" charset="0"/>
                              </a:rPr>
                            </m:ctrlPr>
                          </m:sSubPr>
                          <m:e>
                            <m:r>
                              <a:rPr lang="en-US" altLang="zh-CN" sz="2200" b="0" i="1" smtClean="0">
                                <a:solidFill>
                                  <a:prstClr val="black"/>
                                </a:solidFill>
                                <a:latin typeface="Cambria Math" panose="02040503050406030204" pitchFamily="18" charset="0"/>
                              </a:rPr>
                              <m:t>𝑦</m:t>
                            </m:r>
                          </m:e>
                          <m:sub>
                            <m:r>
                              <a:rPr lang="en-US" altLang="zh-CN" sz="2200" i="1">
                                <a:solidFill>
                                  <a:prstClr val="black"/>
                                </a:solidFill>
                                <a:latin typeface="Cambria Math" panose="02040503050406030204" pitchFamily="18" charset="0"/>
                              </a:rPr>
                              <m:t>𝑛</m:t>
                            </m:r>
                          </m:sub>
                        </m:sSub>
                      </m:e>
                    </m:d>
                  </m:oMath>
                </a14:m>
                <a:r>
                  <a:rPr lang="zh-CN" altLang="en-US" sz="2200" dirty="0">
                    <a:solidFill>
                      <a:prstClr val="black"/>
                    </a:solidFill>
                    <a:latin typeface="Microsoft YaHei" panose="020B0503020204020204" pitchFamily="34" charset="-122"/>
                    <a:ea typeface="Microsoft YaHei" panose="020B0503020204020204" pitchFamily="34" charset="-122"/>
                  </a:rPr>
                  <a:t>为线性链表示的随机变量序列，给定</a:t>
                </a:r>
                <a14:m>
                  <m:oMath xmlns:m="http://schemas.openxmlformats.org/officeDocument/2006/math">
                    <m:r>
                      <a:rPr lang="en-US" altLang="zh-CN" sz="2200" b="0" i="1" smtClean="0">
                        <a:solidFill>
                          <a:prstClr val="black"/>
                        </a:solidFill>
                        <a:latin typeface="Cambria Math" panose="02040503050406030204" pitchFamily="18" charset="0"/>
                        <a:ea typeface="Microsoft YaHei" panose="020B0503020204020204" pitchFamily="34" charset="-122"/>
                      </a:rPr>
                      <m:t>𝑋</m:t>
                    </m:r>
                  </m:oMath>
                </a14:m>
                <a:r>
                  <a:rPr lang="zh-CN" altLang="en-US" sz="2200" dirty="0">
                    <a:solidFill>
                      <a:prstClr val="black"/>
                    </a:solidFill>
                    <a:latin typeface="Microsoft YaHei" panose="020B0503020204020204" pitchFamily="34" charset="-122"/>
                    <a:ea typeface="Microsoft YaHei" panose="020B0503020204020204" pitchFamily="34" charset="-122"/>
                  </a:rPr>
                  <a:t>的条件下，</a:t>
                </a:r>
                <a:r>
                  <a:rPr lang="en-US" altLang="zh-CN" sz="2200" dirty="0">
                    <a:solidFill>
                      <a:prstClr val="black"/>
                    </a:solidFill>
                    <a:ea typeface="Microsoft YaHei" panose="020B0503020204020204" pitchFamily="34" charset="-122"/>
                  </a:rPr>
                  <a:t> </a:t>
                </a:r>
                <a14:m>
                  <m:oMath xmlns:m="http://schemas.openxmlformats.org/officeDocument/2006/math">
                    <m:r>
                      <a:rPr lang="en-US" altLang="zh-CN" sz="2200" b="0" i="1" smtClean="0">
                        <a:solidFill>
                          <a:prstClr val="black"/>
                        </a:solidFill>
                        <a:latin typeface="Cambria Math" panose="02040503050406030204" pitchFamily="18" charset="0"/>
                        <a:ea typeface="Microsoft YaHei" panose="020B0503020204020204" pitchFamily="34" charset="-122"/>
                      </a:rPr>
                      <m:t>𝑌</m:t>
                    </m:r>
                  </m:oMath>
                </a14:m>
                <a:r>
                  <a:rPr lang="zh-CN" altLang="en-US" sz="2200" dirty="0">
                    <a:solidFill>
                      <a:prstClr val="black"/>
                    </a:solidFill>
                    <a:latin typeface="Microsoft YaHei" panose="020B0503020204020204" pitchFamily="34" charset="-122"/>
                    <a:ea typeface="Microsoft YaHei" panose="020B0503020204020204" pitchFamily="34" charset="-122"/>
                  </a:rPr>
                  <a:t>的条件概率分布构成条件随机场（即：满足马尔科夫性），称</a:t>
                </a:r>
                <a14:m>
                  <m:oMath xmlns:m="http://schemas.openxmlformats.org/officeDocument/2006/math">
                    <m:r>
                      <a:rPr lang="en-US" altLang="zh-CN" sz="2200" b="0" i="1" smtClean="0">
                        <a:solidFill>
                          <a:prstClr val="black"/>
                        </a:solidFill>
                        <a:latin typeface="Cambria Math" panose="02040503050406030204" pitchFamily="18" charset="0"/>
                        <a:ea typeface="Microsoft YaHei" panose="020B0503020204020204" pitchFamily="34" charset="-122"/>
                      </a:rPr>
                      <m:t>𝑃</m:t>
                    </m:r>
                    <m:r>
                      <a:rPr lang="en-US" altLang="zh-CN" sz="2200" b="0" i="1" smtClean="0">
                        <a:solidFill>
                          <a:prstClr val="black"/>
                        </a:solidFill>
                        <a:latin typeface="Cambria Math" panose="02040503050406030204" pitchFamily="18" charset="0"/>
                        <a:ea typeface="Microsoft YaHei" panose="020B0503020204020204" pitchFamily="34" charset="-122"/>
                      </a:rPr>
                      <m:t>(</m:t>
                    </m:r>
                    <m:r>
                      <a:rPr lang="en-US" altLang="zh-CN" sz="2200" b="0" i="1" smtClean="0">
                        <a:solidFill>
                          <a:prstClr val="black"/>
                        </a:solidFill>
                        <a:latin typeface="Cambria Math" panose="02040503050406030204" pitchFamily="18" charset="0"/>
                        <a:ea typeface="Microsoft YaHei" panose="020B0503020204020204" pitchFamily="34" charset="-122"/>
                      </a:rPr>
                      <m:t>𝑌</m:t>
                    </m:r>
                    <m:r>
                      <a:rPr lang="en-US" altLang="zh-CN" sz="2200" b="0" i="1" smtClean="0">
                        <a:solidFill>
                          <a:prstClr val="black"/>
                        </a:solidFill>
                        <a:latin typeface="Cambria Math" panose="02040503050406030204" pitchFamily="18" charset="0"/>
                        <a:ea typeface="Microsoft YaHei" panose="020B0503020204020204" pitchFamily="34" charset="-122"/>
                      </a:rPr>
                      <m:t>|</m:t>
                    </m:r>
                    <m:r>
                      <a:rPr lang="en-US" altLang="zh-CN" sz="2200" b="0" i="1" smtClean="0">
                        <a:solidFill>
                          <a:prstClr val="black"/>
                        </a:solidFill>
                        <a:latin typeface="Cambria Math" panose="02040503050406030204" pitchFamily="18" charset="0"/>
                        <a:ea typeface="Microsoft YaHei" panose="020B0503020204020204" pitchFamily="34" charset="-122"/>
                      </a:rPr>
                      <m:t>𝑋</m:t>
                    </m:r>
                    <m:r>
                      <a:rPr lang="en-US" altLang="zh-CN" sz="2200" b="0" i="1" smtClean="0">
                        <a:solidFill>
                          <a:prstClr val="black"/>
                        </a:solidFill>
                        <a:latin typeface="Cambria Math" panose="02040503050406030204" pitchFamily="18" charset="0"/>
                        <a:ea typeface="Microsoft YaHei" panose="020B0503020204020204" pitchFamily="34" charset="-122"/>
                      </a:rPr>
                      <m:t>)</m:t>
                    </m:r>
                  </m:oMath>
                </a14:m>
                <a:r>
                  <a:rPr lang="zh-CN" altLang="en-US" sz="2200" dirty="0">
                    <a:solidFill>
                      <a:prstClr val="black"/>
                    </a:solidFill>
                    <a:latin typeface="Microsoft YaHei" panose="020B0503020204020204" pitchFamily="34" charset="-122"/>
                    <a:ea typeface="Microsoft YaHei" panose="020B0503020204020204" pitchFamily="34" charset="-122"/>
                  </a:rPr>
                  <a:t>为线性链条件随机场。</a:t>
                </a:r>
                <a:r>
                  <a:rPr lang="en-US" altLang="zh-CN" sz="2200" dirty="0">
                    <a:solidFill>
                      <a:prstClr val="black"/>
                    </a:solidFill>
                    <a:latin typeface="Microsoft YaHei" panose="020B0503020204020204" pitchFamily="34" charset="-122"/>
                    <a:ea typeface="Microsoft YaHei" panose="020B0503020204020204" pitchFamily="34" charset="-122"/>
                  </a:rPr>
                  <a:t> </a:t>
                </a:r>
              </a:p>
            </p:txBody>
          </p:sp>
        </mc:Choice>
        <mc:Fallback xmlns="">
          <p:sp>
            <p:nvSpPr>
              <p:cNvPr id="4" name="文本框 3">
                <a:extLst>
                  <a:ext uri="{FF2B5EF4-FFF2-40B4-BE49-F238E27FC236}">
                    <a16:creationId xmlns:a16="http://schemas.microsoft.com/office/drawing/2014/main" id="{CFF90F73-DA73-96EC-60F3-74A769B2D9F0}"/>
                  </a:ext>
                </a:extLst>
              </p:cNvPr>
              <p:cNvSpPr txBox="1">
                <a:spLocks noRot="1" noChangeAspect="1" noMove="1" noResize="1" noEditPoints="1" noAdjustHandles="1" noChangeArrowheads="1" noChangeShapeType="1" noTextEdit="1"/>
              </p:cNvSpPr>
              <p:nvPr/>
            </p:nvSpPr>
            <p:spPr>
              <a:xfrm>
                <a:off x="408497" y="1690968"/>
                <a:ext cx="11334702" cy="870431"/>
              </a:xfrm>
              <a:prstGeom prst="rect">
                <a:avLst/>
              </a:prstGeom>
              <a:blipFill>
                <a:blip r:embed="rId2"/>
                <a:stretch>
                  <a:fillRect l="-699" r="-3174" b="-13986"/>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84F4F840-67F1-A30A-6D05-6BFC14E304D1}"/>
              </a:ext>
            </a:extLst>
          </p:cNvPr>
          <p:cNvGrpSpPr/>
          <p:nvPr/>
        </p:nvGrpSpPr>
        <p:grpSpPr>
          <a:xfrm>
            <a:off x="178569" y="3117517"/>
            <a:ext cx="5154966" cy="3043745"/>
            <a:chOff x="3235739" y="2717312"/>
            <a:chExt cx="5154966" cy="3043745"/>
          </a:xfrm>
        </p:grpSpPr>
        <p:grpSp>
          <p:nvGrpSpPr>
            <p:cNvPr id="29" name="组合 28">
              <a:extLst>
                <a:ext uri="{FF2B5EF4-FFF2-40B4-BE49-F238E27FC236}">
                  <a16:creationId xmlns:a16="http://schemas.microsoft.com/office/drawing/2014/main" id="{684ABF29-E800-6BA0-45FC-A85EB502FA2D}"/>
                </a:ext>
              </a:extLst>
            </p:cNvPr>
            <p:cNvGrpSpPr/>
            <p:nvPr/>
          </p:nvGrpSpPr>
          <p:grpSpPr>
            <a:xfrm>
              <a:off x="3235739" y="3345758"/>
              <a:ext cx="5154966" cy="1651250"/>
              <a:chOff x="3209101" y="3706770"/>
              <a:chExt cx="5154966" cy="1651250"/>
            </a:xfrm>
          </p:grpSpPr>
          <p:sp>
            <p:nvSpPr>
              <p:cNvPr id="5" name="流程图: 接点 4">
                <a:extLst>
                  <a:ext uri="{FF2B5EF4-FFF2-40B4-BE49-F238E27FC236}">
                    <a16:creationId xmlns:a16="http://schemas.microsoft.com/office/drawing/2014/main" id="{A9AF6C34-3DE8-B0E4-0DE7-1F1F53FD807F}"/>
                  </a:ext>
                </a:extLst>
              </p:cNvPr>
              <p:cNvSpPr/>
              <p:nvPr/>
            </p:nvSpPr>
            <p:spPr>
              <a:xfrm>
                <a:off x="4577744" y="3909423"/>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dirty="0"/>
                  <a:t>y</a:t>
                </a:r>
                <a:r>
                  <a:rPr lang="en-US" altLang="zh-CN" sz="500" dirty="0"/>
                  <a:t>1</a:t>
                </a:r>
                <a:endParaRPr lang="zh-CN" altLang="en-US" dirty="0"/>
              </a:p>
            </p:txBody>
          </p:sp>
          <p:sp>
            <p:nvSpPr>
              <p:cNvPr id="6" name="流程图: 接点 5">
                <a:extLst>
                  <a:ext uri="{FF2B5EF4-FFF2-40B4-BE49-F238E27FC236}">
                    <a16:creationId xmlns:a16="http://schemas.microsoft.com/office/drawing/2014/main" id="{DF4699C6-8496-7742-DC23-9C6EEDBEE97C}"/>
                  </a:ext>
                </a:extLst>
              </p:cNvPr>
              <p:cNvSpPr/>
              <p:nvPr/>
            </p:nvSpPr>
            <p:spPr>
              <a:xfrm>
                <a:off x="5688932" y="3909423"/>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dirty="0"/>
                  <a:t>y</a:t>
                </a:r>
                <a:r>
                  <a:rPr lang="en-US" altLang="zh-CN" sz="500" dirty="0"/>
                  <a:t>2</a:t>
                </a:r>
                <a:endParaRPr lang="zh-CN" altLang="en-US" sz="1600" dirty="0"/>
              </a:p>
            </p:txBody>
          </p:sp>
          <p:sp>
            <p:nvSpPr>
              <p:cNvPr id="7" name="流程图: 接点 6">
                <a:extLst>
                  <a:ext uri="{FF2B5EF4-FFF2-40B4-BE49-F238E27FC236}">
                    <a16:creationId xmlns:a16="http://schemas.microsoft.com/office/drawing/2014/main" id="{C46765C7-2D85-A82D-EDE9-97A9F2287A6C}"/>
                  </a:ext>
                </a:extLst>
              </p:cNvPr>
              <p:cNvSpPr/>
              <p:nvPr/>
            </p:nvSpPr>
            <p:spPr>
              <a:xfrm>
                <a:off x="6800120" y="3909423"/>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dirty="0"/>
                  <a:t>y</a:t>
                </a:r>
                <a:r>
                  <a:rPr lang="en-US" altLang="zh-CN" sz="500" dirty="0"/>
                  <a:t>3</a:t>
                </a:r>
                <a:endParaRPr lang="zh-CN" altLang="en-US" sz="1600" dirty="0"/>
              </a:p>
            </p:txBody>
          </p:sp>
          <p:sp>
            <p:nvSpPr>
              <p:cNvPr id="8" name="流程图: 接点 7">
                <a:extLst>
                  <a:ext uri="{FF2B5EF4-FFF2-40B4-BE49-F238E27FC236}">
                    <a16:creationId xmlns:a16="http://schemas.microsoft.com/office/drawing/2014/main" id="{7879A276-1EF6-0C08-C69F-3E91440AA952}"/>
                  </a:ext>
                </a:extLst>
              </p:cNvPr>
              <p:cNvSpPr/>
              <p:nvPr/>
            </p:nvSpPr>
            <p:spPr>
              <a:xfrm>
                <a:off x="7911308" y="3909423"/>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dirty="0"/>
                  <a:t>y</a:t>
                </a:r>
                <a:r>
                  <a:rPr lang="en-US" altLang="zh-CN" sz="500" dirty="0"/>
                  <a:t>4</a:t>
                </a:r>
                <a:endParaRPr lang="zh-CN" altLang="en-US" sz="1600" dirty="0"/>
              </a:p>
            </p:txBody>
          </p:sp>
          <p:sp>
            <p:nvSpPr>
              <p:cNvPr id="9" name="流程图: 接点 8">
                <a:extLst>
                  <a:ext uri="{FF2B5EF4-FFF2-40B4-BE49-F238E27FC236}">
                    <a16:creationId xmlns:a16="http://schemas.microsoft.com/office/drawing/2014/main" id="{CA2B38C6-B94A-0248-5162-1686F9A8D3C9}"/>
                  </a:ext>
                </a:extLst>
              </p:cNvPr>
              <p:cNvSpPr/>
              <p:nvPr/>
            </p:nvSpPr>
            <p:spPr>
              <a:xfrm>
                <a:off x="4586619" y="4772280"/>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x</a:t>
                </a:r>
                <a:r>
                  <a:rPr lang="en-US" altLang="zh-CN" sz="500" dirty="0"/>
                  <a:t>1</a:t>
                </a:r>
                <a:endParaRPr lang="zh-CN" altLang="en-US" dirty="0"/>
              </a:p>
            </p:txBody>
          </p:sp>
          <p:sp>
            <p:nvSpPr>
              <p:cNvPr id="10" name="流程图: 接点 9">
                <a:extLst>
                  <a:ext uri="{FF2B5EF4-FFF2-40B4-BE49-F238E27FC236}">
                    <a16:creationId xmlns:a16="http://schemas.microsoft.com/office/drawing/2014/main" id="{E2486703-CD2E-3AAB-3B54-0070F3FA1BBD}"/>
                  </a:ext>
                </a:extLst>
              </p:cNvPr>
              <p:cNvSpPr/>
              <p:nvPr/>
            </p:nvSpPr>
            <p:spPr>
              <a:xfrm>
                <a:off x="5697807" y="4772280"/>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x</a:t>
                </a:r>
                <a:r>
                  <a:rPr lang="en-US" altLang="zh-CN" sz="500" dirty="0"/>
                  <a:t>2</a:t>
                </a:r>
                <a:endParaRPr lang="zh-CN" altLang="en-US" dirty="0"/>
              </a:p>
            </p:txBody>
          </p:sp>
          <p:sp>
            <p:nvSpPr>
              <p:cNvPr id="11" name="流程图: 接点 10">
                <a:extLst>
                  <a:ext uri="{FF2B5EF4-FFF2-40B4-BE49-F238E27FC236}">
                    <a16:creationId xmlns:a16="http://schemas.microsoft.com/office/drawing/2014/main" id="{4ECFE1EE-C6BB-7D6B-E19F-694A875C005B}"/>
                  </a:ext>
                </a:extLst>
              </p:cNvPr>
              <p:cNvSpPr/>
              <p:nvPr/>
            </p:nvSpPr>
            <p:spPr>
              <a:xfrm>
                <a:off x="6808995" y="4772280"/>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x</a:t>
                </a:r>
                <a:r>
                  <a:rPr lang="en-US" altLang="zh-CN" sz="500" dirty="0"/>
                  <a:t>3</a:t>
                </a:r>
                <a:endParaRPr lang="zh-CN" altLang="en-US" dirty="0"/>
              </a:p>
            </p:txBody>
          </p:sp>
          <p:sp>
            <p:nvSpPr>
              <p:cNvPr id="12" name="流程图: 接点 11">
                <a:extLst>
                  <a:ext uri="{FF2B5EF4-FFF2-40B4-BE49-F238E27FC236}">
                    <a16:creationId xmlns:a16="http://schemas.microsoft.com/office/drawing/2014/main" id="{A7E542BE-FD64-140A-F1EC-04F63DE3411C}"/>
                  </a:ext>
                </a:extLst>
              </p:cNvPr>
              <p:cNvSpPr/>
              <p:nvPr/>
            </p:nvSpPr>
            <p:spPr>
              <a:xfrm>
                <a:off x="7920183" y="4772280"/>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x</a:t>
                </a:r>
                <a:r>
                  <a:rPr lang="en-US" altLang="zh-CN" sz="500" dirty="0"/>
                  <a:t>4</a:t>
                </a:r>
                <a:endParaRPr lang="zh-CN" altLang="en-US" dirty="0"/>
              </a:p>
            </p:txBody>
          </p:sp>
          <p:cxnSp>
            <p:nvCxnSpPr>
              <p:cNvPr id="13" name="直接连接符 12">
                <a:extLst>
                  <a:ext uri="{FF2B5EF4-FFF2-40B4-BE49-F238E27FC236}">
                    <a16:creationId xmlns:a16="http://schemas.microsoft.com/office/drawing/2014/main" id="{511B68B6-41E8-7EF7-C41E-FFFC9958CD9E}"/>
                  </a:ext>
                </a:extLst>
              </p:cNvPr>
              <p:cNvCxnSpPr>
                <a:endCxn id="5" idx="4"/>
              </p:cNvCxnSpPr>
              <p:nvPr/>
            </p:nvCxnSpPr>
            <p:spPr>
              <a:xfrm flipV="1">
                <a:off x="4799686" y="4373589"/>
                <a:ext cx="0" cy="397401"/>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BDD560A3-2380-A530-F069-2E0A1912BE97}"/>
                  </a:ext>
                </a:extLst>
              </p:cNvPr>
              <p:cNvCxnSpPr>
                <a:endCxn id="6" idx="4"/>
              </p:cNvCxnSpPr>
              <p:nvPr/>
            </p:nvCxnSpPr>
            <p:spPr>
              <a:xfrm flipV="1">
                <a:off x="5910874" y="4373589"/>
                <a:ext cx="0" cy="397401"/>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4AC0A99-83E1-D587-4E99-9FE06F1CA111}"/>
                  </a:ext>
                </a:extLst>
              </p:cNvPr>
              <p:cNvCxnSpPr>
                <a:endCxn id="7" idx="4"/>
              </p:cNvCxnSpPr>
              <p:nvPr/>
            </p:nvCxnSpPr>
            <p:spPr>
              <a:xfrm flipV="1">
                <a:off x="7022062" y="4373589"/>
                <a:ext cx="0" cy="397401"/>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520696D9-EE4B-DC25-7EFC-EE2A56B08A12}"/>
                  </a:ext>
                </a:extLst>
              </p:cNvPr>
              <p:cNvCxnSpPr>
                <a:endCxn id="8" idx="4"/>
              </p:cNvCxnSpPr>
              <p:nvPr/>
            </p:nvCxnSpPr>
            <p:spPr>
              <a:xfrm flipV="1">
                <a:off x="8133250" y="4373589"/>
                <a:ext cx="0" cy="397401"/>
              </a:xfrm>
              <a:prstGeom prst="line">
                <a:avLst/>
              </a:prstGeom>
            </p:spPr>
            <p:style>
              <a:lnRef idx="3">
                <a:schemeClr val="dk1"/>
              </a:lnRef>
              <a:fillRef idx="0">
                <a:schemeClr val="dk1"/>
              </a:fillRef>
              <a:effectRef idx="2">
                <a:schemeClr val="dk1"/>
              </a:effectRef>
              <a:fontRef idx="minor">
                <a:schemeClr val="tx1"/>
              </a:fontRef>
            </p:style>
          </p:cxnSp>
          <p:sp>
            <p:nvSpPr>
              <p:cNvPr id="19" name="文本框 18">
                <a:extLst>
                  <a:ext uri="{FF2B5EF4-FFF2-40B4-BE49-F238E27FC236}">
                    <a16:creationId xmlns:a16="http://schemas.microsoft.com/office/drawing/2014/main" id="{4D4042D1-6920-FA52-669A-8B454B51D65C}"/>
                  </a:ext>
                </a:extLst>
              </p:cNvPr>
              <p:cNvSpPr txBox="1"/>
              <p:nvPr/>
            </p:nvSpPr>
            <p:spPr>
              <a:xfrm>
                <a:off x="3209101" y="4867114"/>
                <a:ext cx="1123202" cy="369332"/>
              </a:xfrm>
              <a:prstGeom prst="rect">
                <a:avLst/>
              </a:prstGeom>
              <a:noFill/>
            </p:spPr>
            <p:txBody>
              <a:bodyPr wrap="square" rtlCol="0">
                <a:spAutoFit/>
              </a:bodyPr>
              <a:lstStyle/>
              <a:p>
                <a:r>
                  <a:rPr lang="zh-CN" altLang="en-US" b="1" dirty="0"/>
                  <a:t>观测序列</a:t>
                </a:r>
              </a:p>
            </p:txBody>
          </p:sp>
          <p:sp>
            <p:nvSpPr>
              <p:cNvPr id="20" name="文本框 19">
                <a:extLst>
                  <a:ext uri="{FF2B5EF4-FFF2-40B4-BE49-F238E27FC236}">
                    <a16:creationId xmlns:a16="http://schemas.microsoft.com/office/drawing/2014/main" id="{FD1F18E9-32D7-4716-9AD4-0F77274EC5F7}"/>
                  </a:ext>
                </a:extLst>
              </p:cNvPr>
              <p:cNvSpPr txBox="1"/>
              <p:nvPr/>
            </p:nvSpPr>
            <p:spPr>
              <a:xfrm>
                <a:off x="3209101" y="3970386"/>
                <a:ext cx="1123202" cy="369332"/>
              </a:xfrm>
              <a:prstGeom prst="rect">
                <a:avLst/>
              </a:prstGeom>
              <a:noFill/>
            </p:spPr>
            <p:txBody>
              <a:bodyPr wrap="square" rtlCol="0">
                <a:spAutoFit/>
              </a:bodyPr>
              <a:lstStyle/>
              <a:p>
                <a:r>
                  <a:rPr lang="zh-CN" altLang="en-US" b="1" dirty="0"/>
                  <a:t>标注序列</a:t>
                </a:r>
              </a:p>
            </p:txBody>
          </p:sp>
          <p:cxnSp>
            <p:nvCxnSpPr>
              <p:cNvPr id="22" name="直接连接符 21">
                <a:extLst>
                  <a:ext uri="{FF2B5EF4-FFF2-40B4-BE49-F238E27FC236}">
                    <a16:creationId xmlns:a16="http://schemas.microsoft.com/office/drawing/2014/main" id="{953E594E-002D-5A46-774C-D4E806E8A1E5}"/>
                  </a:ext>
                </a:extLst>
              </p:cNvPr>
              <p:cNvCxnSpPr>
                <a:stCxn id="5" idx="6"/>
                <a:endCxn id="6" idx="2"/>
              </p:cNvCxnSpPr>
              <p:nvPr/>
            </p:nvCxnSpPr>
            <p:spPr>
              <a:xfrm>
                <a:off x="5021628" y="4141506"/>
                <a:ext cx="667304" cy="0"/>
              </a:xfrm>
              <a:prstGeom prst="line">
                <a:avLst/>
              </a:prstGeom>
            </p:spPr>
            <p:style>
              <a:lnRef idx="3">
                <a:schemeClr val="dk1"/>
              </a:lnRef>
              <a:fillRef idx="0">
                <a:schemeClr val="dk1"/>
              </a:fillRef>
              <a:effectRef idx="2">
                <a:schemeClr val="dk1"/>
              </a:effectRef>
              <a:fontRef idx="minor">
                <a:schemeClr val="tx1"/>
              </a:fontRef>
            </p:style>
          </p:cxnSp>
          <p:cxnSp>
            <p:nvCxnSpPr>
              <p:cNvPr id="24" name="直接连接符 23">
                <a:extLst>
                  <a:ext uri="{FF2B5EF4-FFF2-40B4-BE49-F238E27FC236}">
                    <a16:creationId xmlns:a16="http://schemas.microsoft.com/office/drawing/2014/main" id="{43BEF850-4ADF-1348-E092-01500D16968C}"/>
                  </a:ext>
                </a:extLst>
              </p:cNvPr>
              <p:cNvCxnSpPr>
                <a:stCxn id="6" idx="6"/>
                <a:endCxn id="7" idx="2"/>
              </p:cNvCxnSpPr>
              <p:nvPr/>
            </p:nvCxnSpPr>
            <p:spPr>
              <a:xfrm>
                <a:off x="6132816" y="4141506"/>
                <a:ext cx="667304" cy="0"/>
              </a:xfrm>
              <a:prstGeom prst="line">
                <a:avLst/>
              </a:prstGeom>
            </p:spPr>
            <p:style>
              <a:lnRef idx="3">
                <a:schemeClr val="dk1"/>
              </a:lnRef>
              <a:fillRef idx="0">
                <a:schemeClr val="dk1"/>
              </a:fillRef>
              <a:effectRef idx="2">
                <a:schemeClr val="dk1"/>
              </a:effectRef>
              <a:fontRef idx="minor">
                <a:schemeClr val="tx1"/>
              </a:fontRef>
            </p:style>
          </p:cxnSp>
          <p:cxnSp>
            <p:nvCxnSpPr>
              <p:cNvPr id="26" name="直接连接符 25">
                <a:extLst>
                  <a:ext uri="{FF2B5EF4-FFF2-40B4-BE49-F238E27FC236}">
                    <a16:creationId xmlns:a16="http://schemas.microsoft.com/office/drawing/2014/main" id="{319CDD33-62A2-66F5-1A8C-9153C1778E83}"/>
                  </a:ext>
                </a:extLst>
              </p:cNvPr>
              <p:cNvCxnSpPr>
                <a:stCxn id="7" idx="6"/>
                <a:endCxn id="8" idx="2"/>
              </p:cNvCxnSpPr>
              <p:nvPr/>
            </p:nvCxnSpPr>
            <p:spPr>
              <a:xfrm>
                <a:off x="7244004" y="4141506"/>
                <a:ext cx="667304" cy="0"/>
              </a:xfrm>
              <a:prstGeom prst="line">
                <a:avLst/>
              </a:prstGeom>
            </p:spPr>
            <p:style>
              <a:lnRef idx="3">
                <a:schemeClr val="dk1"/>
              </a:lnRef>
              <a:fillRef idx="0">
                <a:schemeClr val="dk1"/>
              </a:fillRef>
              <a:effectRef idx="2">
                <a:schemeClr val="dk1"/>
              </a:effectRef>
              <a:fontRef idx="minor">
                <a:schemeClr val="tx1"/>
              </a:fontRef>
            </p:style>
          </p:cxnSp>
          <p:sp>
            <p:nvSpPr>
              <p:cNvPr id="27" name="矩形 26">
                <a:extLst>
                  <a:ext uri="{FF2B5EF4-FFF2-40B4-BE49-F238E27FC236}">
                    <a16:creationId xmlns:a16="http://schemas.microsoft.com/office/drawing/2014/main" id="{DC6629F5-14DB-F364-526A-1A082981D66A}"/>
                  </a:ext>
                </a:extLst>
              </p:cNvPr>
              <p:cNvSpPr/>
              <p:nvPr/>
            </p:nvSpPr>
            <p:spPr>
              <a:xfrm rot="5400000">
                <a:off x="5095432" y="4230554"/>
                <a:ext cx="1651250" cy="603682"/>
              </a:xfrm>
              <a:prstGeom prst="rect">
                <a:avLst/>
              </a:prstGeom>
              <a:noFill/>
              <a:ln w="28575">
                <a:solidFill>
                  <a:srgbClr val="00B050"/>
                </a:solidFill>
                <a:prstDash val="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181EBFB0-418D-6E75-4E73-AB08492BFB16}"/>
                  </a:ext>
                </a:extLst>
              </p:cNvPr>
              <p:cNvSpPr/>
              <p:nvPr/>
            </p:nvSpPr>
            <p:spPr>
              <a:xfrm>
                <a:off x="4403891" y="3842373"/>
                <a:ext cx="1902778" cy="603682"/>
              </a:xfrm>
              <a:prstGeom prst="rect">
                <a:avLst/>
              </a:prstGeom>
              <a:noFill/>
              <a:ln w="28575">
                <a:solidFill>
                  <a:srgbClr val="FF0000"/>
                </a:solidFill>
                <a:prstDash val="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0878F11E-F988-18F9-04DE-E60912C1716E}"/>
                    </a:ext>
                  </a:extLst>
                </p:cNvPr>
                <p:cNvSpPr txBox="1"/>
                <p:nvPr/>
              </p:nvSpPr>
              <p:spPr>
                <a:xfrm>
                  <a:off x="4602729" y="2717312"/>
                  <a:ext cx="1988029" cy="646331"/>
                </a:xfrm>
                <a:prstGeom prst="rect">
                  <a:avLst/>
                </a:prstGeom>
                <a:noFill/>
              </p:spPr>
              <p:txBody>
                <a:bodyPr wrap="square" rtlCol="0">
                  <a:spAutoFit/>
                </a:bodyPr>
                <a:lstStyle/>
                <a:p>
                  <a:r>
                    <a:rPr lang="zh-CN" altLang="en-US" dirty="0">
                      <a:solidFill>
                        <a:schemeClr val="tx1"/>
                      </a:solidFill>
                    </a:rPr>
                    <a:t>转移</a:t>
                  </a:r>
                  <a14:m>
                    <m:oMath xmlns:m="http://schemas.openxmlformats.org/officeDocument/2006/math">
                      <m:r>
                        <a:rPr lang="zh-CN" altLang="en-US" i="1" dirty="0" smtClean="0">
                          <a:solidFill>
                            <a:schemeClr val="tx1"/>
                          </a:solidFill>
                          <a:latin typeface="Cambria Math" panose="02040503050406030204" pitchFamily="18" charset="0"/>
                        </a:rPr>
                        <m:t>特征</m:t>
                      </m:r>
                      <m:r>
                        <a:rPr lang="zh-CN" altLang="en-US" i="1" dirty="0">
                          <a:solidFill>
                            <a:schemeClr val="tx1"/>
                          </a:solidFill>
                          <a:latin typeface="Cambria Math" panose="02040503050406030204" pitchFamily="18" charset="0"/>
                        </a:rPr>
                        <m:t>函</m:t>
                      </m:r>
                      <m:r>
                        <a:rPr lang="zh-CN" altLang="en-US" i="1" dirty="0" smtClean="0">
                          <a:solidFill>
                            <a:schemeClr val="tx1"/>
                          </a:solidFill>
                          <a:latin typeface="Cambria Math" panose="02040503050406030204" pitchFamily="18" charset="0"/>
                        </a:rPr>
                        <m:t>数</m:t>
                      </m:r>
                      <m:sSub>
                        <m:sSubPr>
                          <m:ctrlPr>
                            <a:rPr lang="zh-CN" altLang="en-US" i="1" dirty="0" smtClean="0">
                              <a:solidFill>
                                <a:srgbClr val="836967"/>
                              </a:solidFill>
                              <a:latin typeface="Cambria Math" panose="02040503050406030204" pitchFamily="18" charset="0"/>
                            </a:rPr>
                          </m:ctrlPr>
                        </m:sSubPr>
                        <m:e>
                          <m:r>
                            <a:rPr lang="zh-CN" altLang="en-US" i="1" dirty="0">
                              <a:latin typeface="Cambria Math" panose="02040503050406030204" pitchFamily="18" charset="0"/>
                            </a:rPr>
                            <m:t>𝑡</m:t>
                          </m:r>
                        </m:e>
                        <m:sub>
                          <m:r>
                            <a:rPr lang="zh-CN" altLang="en-US" i="1" dirty="0">
                              <a:latin typeface="Cambria Math" panose="02040503050406030204" pitchFamily="18" charset="0"/>
                            </a:rPr>
                            <m:t>𝑘</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i="1" dirty="0">
                              <a:latin typeface="Cambria Math" panose="02040503050406030204" pitchFamily="18" charset="0"/>
                            </a:rPr>
                            <m:t>y</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oMath>
                  </a14:m>
                  <a:endParaRPr lang="zh-CN" altLang="en-US" dirty="0"/>
                </a:p>
              </p:txBody>
            </p:sp>
          </mc:Choice>
          <mc:Fallback xmlns="">
            <p:sp>
              <p:nvSpPr>
                <p:cNvPr id="30" name="文本框 29">
                  <a:extLst>
                    <a:ext uri="{FF2B5EF4-FFF2-40B4-BE49-F238E27FC236}">
                      <a16:creationId xmlns:a16="http://schemas.microsoft.com/office/drawing/2014/main" id="{0878F11E-F988-18F9-04DE-E60912C1716E}"/>
                    </a:ext>
                  </a:extLst>
                </p:cNvPr>
                <p:cNvSpPr txBox="1">
                  <a:spLocks noRot="1" noChangeAspect="1" noMove="1" noResize="1" noEditPoints="1" noAdjustHandles="1" noChangeArrowheads="1" noChangeShapeType="1" noTextEdit="1"/>
                </p:cNvSpPr>
                <p:nvPr/>
              </p:nvSpPr>
              <p:spPr>
                <a:xfrm>
                  <a:off x="4602729" y="2717312"/>
                  <a:ext cx="1988029" cy="646331"/>
                </a:xfrm>
                <a:prstGeom prst="rect">
                  <a:avLst/>
                </a:prstGeom>
                <a:blipFill>
                  <a:blip r:embed="rId3"/>
                  <a:stretch>
                    <a:fillRect l="-2761" t="-4717" b="-75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55CF418C-4E5E-D6FA-4028-1AA96652E8D2}"/>
                    </a:ext>
                  </a:extLst>
                </p:cNvPr>
                <p:cNvSpPr txBox="1"/>
                <p:nvPr/>
              </p:nvSpPr>
              <p:spPr>
                <a:xfrm>
                  <a:off x="5282613" y="5114726"/>
                  <a:ext cx="1988029" cy="646331"/>
                </a:xfrm>
                <a:prstGeom prst="rect">
                  <a:avLst/>
                </a:prstGeom>
                <a:noFill/>
              </p:spPr>
              <p:txBody>
                <a:bodyPr wrap="square" rtlCol="0">
                  <a:spAutoFit/>
                </a:bodyPr>
                <a:lstStyle/>
                <a:p>
                  <a:r>
                    <a:rPr lang="zh-CN" altLang="en-US" dirty="0"/>
                    <a:t>状态</a:t>
                  </a:r>
                  <a14:m>
                    <m:oMath xmlns:m="http://schemas.openxmlformats.org/officeDocument/2006/math">
                      <m:r>
                        <a:rPr lang="zh-CN" altLang="en-US" i="1" dirty="0" smtClean="0">
                          <a:solidFill>
                            <a:schemeClr val="tx1"/>
                          </a:solidFill>
                          <a:latin typeface="Cambria Math" panose="02040503050406030204" pitchFamily="18" charset="0"/>
                        </a:rPr>
                        <m:t>特征</m:t>
                      </m:r>
                      <m:r>
                        <a:rPr lang="zh-CN" altLang="en-US" i="1" dirty="0">
                          <a:solidFill>
                            <a:schemeClr val="tx1"/>
                          </a:solidFill>
                          <a:latin typeface="Cambria Math" panose="02040503050406030204" pitchFamily="18" charset="0"/>
                        </a:rPr>
                        <m:t>函</m:t>
                      </m:r>
                      <m:r>
                        <a:rPr lang="zh-CN" altLang="en-US" i="1" dirty="0" smtClean="0">
                          <a:solidFill>
                            <a:schemeClr val="tx1"/>
                          </a:solidFill>
                          <a:latin typeface="Cambria Math" panose="02040503050406030204" pitchFamily="18" charset="0"/>
                        </a:rPr>
                        <m:t>数</m:t>
                      </m:r>
                      <m:sSub>
                        <m:sSubPr>
                          <m:ctrlPr>
                            <a:rPr lang="zh-CN" altLang="en-US" i="1" dirty="0" smtClean="0">
                              <a:solidFill>
                                <a:srgbClr val="836967"/>
                              </a:solidFill>
                              <a:latin typeface="Cambria Math" panose="02040503050406030204" pitchFamily="18" charset="0"/>
                            </a:rPr>
                          </m:ctrlPr>
                        </m:sSubPr>
                        <m:e>
                          <m:r>
                            <a:rPr lang="en-US" altLang="zh-CN" b="0" i="1" dirty="0" smtClean="0">
                              <a:solidFill>
                                <a:schemeClr val="tx1"/>
                              </a:solidFill>
                              <a:latin typeface="Cambria Math" panose="02040503050406030204" pitchFamily="18" charset="0"/>
                            </a:rPr>
                            <m:t>𝑠</m:t>
                          </m:r>
                        </m:e>
                        <m:sub>
                          <m:r>
                            <a:rPr lang="en-US" altLang="zh-CN" b="0" i="1" dirty="0" smtClean="0">
                              <a:latin typeface="Cambria Math" panose="02040503050406030204" pitchFamily="18" charset="0"/>
                            </a:rPr>
                            <m:t>𝑙</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oMath>
                  </a14:m>
                  <a:endParaRPr lang="zh-CN" altLang="en-US" dirty="0"/>
                </a:p>
              </p:txBody>
            </p:sp>
          </mc:Choice>
          <mc:Fallback xmlns="">
            <p:sp>
              <p:nvSpPr>
                <p:cNvPr id="31" name="文本框 30">
                  <a:extLst>
                    <a:ext uri="{FF2B5EF4-FFF2-40B4-BE49-F238E27FC236}">
                      <a16:creationId xmlns:a16="http://schemas.microsoft.com/office/drawing/2014/main" id="{55CF418C-4E5E-D6FA-4028-1AA96652E8D2}"/>
                    </a:ext>
                  </a:extLst>
                </p:cNvPr>
                <p:cNvSpPr txBox="1">
                  <a:spLocks noRot="1" noChangeAspect="1" noMove="1" noResize="1" noEditPoints="1" noAdjustHandles="1" noChangeArrowheads="1" noChangeShapeType="1" noTextEdit="1"/>
                </p:cNvSpPr>
                <p:nvPr/>
              </p:nvSpPr>
              <p:spPr>
                <a:xfrm>
                  <a:off x="5282613" y="5114726"/>
                  <a:ext cx="1988029" cy="646331"/>
                </a:xfrm>
                <a:prstGeom prst="rect">
                  <a:avLst/>
                </a:prstGeom>
                <a:blipFill>
                  <a:blip r:embed="rId4"/>
                  <a:stretch>
                    <a:fillRect l="-2454" t="-5660" b="-6604"/>
                  </a:stretch>
                </a:blipFill>
              </p:spPr>
              <p:txBody>
                <a:bodyPr/>
                <a:lstStyle/>
                <a:p>
                  <a:r>
                    <a:rPr lang="zh-CN" altLang="en-US">
                      <a:noFill/>
                    </a:rPr>
                    <a:t> </a:t>
                  </a:r>
                </a:p>
              </p:txBody>
            </p:sp>
          </mc:Fallback>
        </mc:AlternateContent>
      </p:grpSp>
      <p:sp>
        <p:nvSpPr>
          <p:cNvPr id="33" name="文本框 32">
            <a:extLst>
              <a:ext uri="{FF2B5EF4-FFF2-40B4-BE49-F238E27FC236}">
                <a16:creationId xmlns:a16="http://schemas.microsoft.com/office/drawing/2014/main" id="{A134CA76-3413-1997-9FB8-58E8A45D125A}"/>
              </a:ext>
            </a:extLst>
          </p:cNvPr>
          <p:cNvSpPr txBox="1"/>
          <p:nvPr/>
        </p:nvSpPr>
        <p:spPr>
          <a:xfrm>
            <a:off x="7040845" y="2754125"/>
            <a:ext cx="3506680" cy="369332"/>
          </a:xfrm>
          <a:prstGeom prst="rect">
            <a:avLst/>
          </a:prstGeom>
          <a:noFill/>
        </p:spPr>
        <p:txBody>
          <a:bodyPr wrap="square" rtlCol="0">
            <a:spAutoFit/>
          </a:bodyPr>
          <a:lstStyle/>
          <a:p>
            <a:r>
              <a:rPr lang="zh-CN" altLang="en-US" dirty="0"/>
              <a:t>线性链条件随机场的参数化形式</a:t>
            </a:r>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1368C0A3-03B1-888F-0684-A3C4F6F209EF}"/>
                  </a:ext>
                </a:extLst>
              </p:cNvPr>
              <p:cNvSpPr txBox="1"/>
              <p:nvPr/>
            </p:nvSpPr>
            <p:spPr>
              <a:xfrm>
                <a:off x="5845173" y="3316184"/>
                <a:ext cx="5898025" cy="693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𝑍</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den>
                      </m:f>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sub>
                        <m:sup/>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𝜆</m:t>
                              </m:r>
                            </m:e>
                            <m:sub>
                              <m:r>
                                <a:rPr lang="en-US" altLang="zh-CN" b="0" i="1" smtClean="0">
                                  <a:latin typeface="Cambria Math" panose="02040503050406030204" pitchFamily="18" charset="0"/>
                                </a:rPr>
                                <m:t>𝑘</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𝑘</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r>
                                <a:rPr lang="en-US" altLang="zh-CN" b="0" i="1" smtClean="0">
                                  <a:latin typeface="Cambria Math" panose="02040503050406030204" pitchFamily="18" charset="0"/>
                                </a:rPr>
                                <m:t>, </m:t>
                              </m:r>
                              <m:r>
                                <a:rPr lang="en-US" altLang="zh-CN" b="0" i="1" smtClean="0">
                                  <a:latin typeface="Cambria Math" panose="02040503050406030204" pitchFamily="18" charset="0"/>
                                </a:rPr>
                                <m:t>𝑙</m:t>
                              </m:r>
                            </m:sub>
                            <m:sup/>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𝑙</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e>
                      </m:nary>
                      <m:r>
                        <a:rPr lang="en-US" altLang="zh-CN" b="0" i="1" smtClean="0">
                          <a:latin typeface="Cambria Math" panose="02040503050406030204" pitchFamily="18" charset="0"/>
                        </a:rPr>
                        <m:t>)</m:t>
                      </m:r>
                    </m:oMath>
                  </m:oMathPara>
                </a14:m>
                <a:endParaRPr lang="zh-CN" altLang="en-US" dirty="0"/>
              </a:p>
            </p:txBody>
          </p:sp>
        </mc:Choice>
        <mc:Fallback xmlns="">
          <p:sp>
            <p:nvSpPr>
              <p:cNvPr id="34" name="文本框 33">
                <a:extLst>
                  <a:ext uri="{FF2B5EF4-FFF2-40B4-BE49-F238E27FC236}">
                    <a16:creationId xmlns:a16="http://schemas.microsoft.com/office/drawing/2014/main" id="{1368C0A3-03B1-888F-0684-A3C4F6F209EF}"/>
                  </a:ext>
                </a:extLst>
              </p:cNvPr>
              <p:cNvSpPr txBox="1">
                <a:spLocks noRot="1" noChangeAspect="1" noMove="1" noResize="1" noEditPoints="1" noAdjustHandles="1" noChangeArrowheads="1" noChangeShapeType="1" noTextEdit="1"/>
              </p:cNvSpPr>
              <p:nvPr/>
            </p:nvSpPr>
            <p:spPr>
              <a:xfrm>
                <a:off x="5845173" y="3316184"/>
                <a:ext cx="5898025" cy="693395"/>
              </a:xfrm>
              <a:prstGeom prst="rect">
                <a:avLst/>
              </a:prstGeom>
              <a:blipFill>
                <a:blip r:embed="rId5"/>
                <a:stretch>
                  <a:fillRect/>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BC9D3BEE-5C89-FCAA-3561-4A31FCF790D3}"/>
              </a:ext>
            </a:extLst>
          </p:cNvPr>
          <p:cNvSpPr txBox="1"/>
          <p:nvPr/>
        </p:nvSpPr>
        <p:spPr>
          <a:xfrm>
            <a:off x="8464020" y="4043450"/>
            <a:ext cx="1139296" cy="369332"/>
          </a:xfrm>
          <a:prstGeom prst="rect">
            <a:avLst/>
          </a:prstGeom>
          <a:noFill/>
        </p:spPr>
        <p:txBody>
          <a:bodyPr wrap="square" rtlCol="0">
            <a:spAutoFit/>
          </a:bodyPr>
          <a:lstStyle/>
          <a:p>
            <a:r>
              <a:rPr lang="zh-CN" altLang="en-US" dirty="0"/>
              <a:t>其中，</a:t>
            </a:r>
          </a:p>
        </p:txBody>
      </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5C89812A-9E0E-5E97-A209-9EA1E02DA85E}"/>
                  </a:ext>
                </a:extLst>
              </p:cNvPr>
              <p:cNvSpPr txBox="1"/>
              <p:nvPr/>
            </p:nvSpPr>
            <p:spPr>
              <a:xfrm>
                <a:off x="6014321" y="4474414"/>
                <a:ext cx="5559727" cy="7031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𝑍</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𝑦</m:t>
                          </m:r>
                        </m:sub>
                        <m:sup/>
                        <m:e>
                          <m:r>
                            <a:rPr lang="en-US" altLang="zh-CN" b="0" i="1" smtClean="0">
                              <a:latin typeface="Cambria Math" panose="02040503050406030204" pitchFamily="18" charset="0"/>
                            </a:rPr>
                            <m:t>𝑒𝑥𝑝</m:t>
                          </m:r>
                          <m:r>
                            <a:rPr lang="en-US" altLang="zh-CN" b="0" i="1"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𝑖</m:t>
                              </m:r>
                              <m:r>
                                <a:rPr lang="en-US" altLang="zh-CN" i="1">
                                  <a:latin typeface="Cambria Math" panose="02040503050406030204" pitchFamily="18" charset="0"/>
                                </a:rPr>
                                <m:t>, </m:t>
                              </m:r>
                              <m: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i="1">
                                      <a:latin typeface="Cambria Math" panose="02040503050406030204" pitchFamily="18" charset="0"/>
                                    </a:rPr>
                                    <m:t>𝑘</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𝑖</m:t>
                                  </m:r>
                                </m:e>
                              </m:d>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𝑖</m:t>
                                  </m:r>
                                  <m:r>
                                    <a:rPr lang="en-US" altLang="zh-CN" i="1">
                                      <a:latin typeface="Cambria Math" panose="02040503050406030204" pitchFamily="18" charset="0"/>
                                    </a:rPr>
                                    <m:t>, </m:t>
                                  </m:r>
                                  <m:r>
                                    <a:rPr lang="en-US" altLang="zh-CN" i="1">
                                      <a:latin typeface="Cambria Math" panose="02040503050406030204" pitchFamily="18" charset="0"/>
                                    </a:rPr>
                                    <m:t>𝑙</m:t>
                                  </m:r>
                                </m:sub>
                                <m:sup/>
                                <m:e>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i="1">
                                          <a:latin typeface="Cambria Math" panose="02040503050406030204" pitchFamily="18" charset="0"/>
                                        </a:rPr>
                                        <m:t>𝑙</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𝑙</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e>
                          </m:nary>
                          <m:r>
                            <a:rPr lang="en-US" altLang="zh-CN" b="0" i="1" smtClean="0">
                              <a:latin typeface="Cambria Math" panose="02040503050406030204" pitchFamily="18" charset="0"/>
                            </a:rPr>
                            <m:t>)</m:t>
                          </m:r>
                        </m:e>
                      </m:nary>
                    </m:oMath>
                  </m:oMathPara>
                </a14:m>
                <a:endParaRPr lang="zh-CN" altLang="en-US" dirty="0"/>
              </a:p>
            </p:txBody>
          </p:sp>
        </mc:Choice>
        <mc:Fallback xmlns="">
          <p:sp>
            <p:nvSpPr>
              <p:cNvPr id="36" name="文本框 35">
                <a:extLst>
                  <a:ext uri="{FF2B5EF4-FFF2-40B4-BE49-F238E27FC236}">
                    <a16:creationId xmlns:a16="http://schemas.microsoft.com/office/drawing/2014/main" id="{5C89812A-9E0E-5E97-A209-9EA1E02DA85E}"/>
                  </a:ext>
                </a:extLst>
              </p:cNvPr>
              <p:cNvSpPr txBox="1">
                <a:spLocks noRot="1" noChangeAspect="1" noMove="1" noResize="1" noEditPoints="1" noAdjustHandles="1" noChangeArrowheads="1" noChangeShapeType="1" noTextEdit="1"/>
              </p:cNvSpPr>
              <p:nvPr/>
            </p:nvSpPr>
            <p:spPr>
              <a:xfrm>
                <a:off x="6014321" y="4474414"/>
                <a:ext cx="5559727" cy="70314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652291E2-76A3-B310-1858-B2874959CB6B}"/>
                  </a:ext>
                </a:extLst>
              </p:cNvPr>
              <p:cNvSpPr txBox="1"/>
              <p:nvPr/>
            </p:nvSpPr>
            <p:spPr>
              <a:xfrm>
                <a:off x="5845173" y="5275639"/>
                <a:ext cx="6214662" cy="1295739"/>
              </a:xfrm>
              <a:prstGeom prst="rect">
                <a:avLst/>
              </a:prstGeom>
              <a:noFill/>
            </p:spPr>
            <p:txBody>
              <a:bodyPr wrap="square" rtlCol="0">
                <a:spAutoFit/>
              </a:bodyPr>
              <a:lstStyle/>
              <a:p>
                <a:pPr marL="285750" indent="-285750">
                  <a:lnSpc>
                    <a:spcPct val="150000"/>
                  </a:lnSpc>
                  <a:buFont typeface="Arial" panose="020B0604020202020204" pitchFamily="34" charset="0"/>
                  <a:buChar char="•"/>
                </a:pP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𝜆</m:t>
                        </m:r>
                      </m:e>
                      <m:sub>
                        <m:r>
                          <a:rPr lang="en-US" altLang="zh-CN" b="0" i="1" smtClean="0">
                            <a:latin typeface="Cambria Math" panose="02040503050406030204" pitchFamily="18" charset="0"/>
                          </a:rPr>
                          <m:t>𝑘</m:t>
                        </m:r>
                      </m:sub>
                    </m:sSub>
                    <m:r>
                      <a:rPr lang="zh-CN" altLang="en-US" i="1">
                        <a:latin typeface="Cambria Math" panose="02040503050406030204" pitchFamily="18" charset="0"/>
                      </a:rPr>
                      <m:t>，</m:t>
                    </m:r>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𝜇</m:t>
                        </m:r>
                      </m:e>
                      <m:sub>
                        <m:r>
                          <a:rPr lang="en-US" altLang="zh-CN" b="0" i="1" smtClean="0">
                            <a:latin typeface="Cambria Math" panose="02040503050406030204" pitchFamily="18" charset="0"/>
                          </a:rPr>
                          <m:t>𝑙</m:t>
                        </m:r>
                      </m:sub>
                    </m:sSub>
                  </m:oMath>
                </a14:m>
                <a:r>
                  <a:rPr lang="zh-CN" altLang="en-US" dirty="0"/>
                  <a:t>为对应权值</a:t>
                </a:r>
                <a:endParaRPr lang="en-US" altLang="zh-CN" i="1" dirty="0">
                  <a:latin typeface="Cambria Math" panose="02040503050406030204" pitchFamily="18" charset="0"/>
                </a:endParaRPr>
              </a:p>
              <a:p>
                <a:pPr marL="285750" indent="-285750">
                  <a:lnSpc>
                    <a:spcPct val="150000"/>
                  </a:lnSpc>
                  <a:buFont typeface="Arial" panose="020B0604020202020204" pitchFamily="34" charset="0"/>
                  <a:buChar char="•"/>
                </a:pP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𝑙</m:t>
                        </m:r>
                      </m:sub>
                    </m:sSub>
                    <m:r>
                      <a:rPr lang="zh-CN" altLang="en-US" i="1">
                        <a:latin typeface="Cambria Math" panose="02040503050406030204" pitchFamily="18" charset="0"/>
                      </a:rPr>
                      <m:t>为</m:t>
                    </m:r>
                  </m:oMath>
                </a14:m>
                <a:r>
                  <a:rPr lang="zh-CN" altLang="en-US" dirty="0"/>
                  <a:t>特征函数：通常，满足特征条件取值</a:t>
                </a:r>
                <a:r>
                  <a:rPr lang="en-US" altLang="zh-CN" dirty="0"/>
                  <a:t>1</a:t>
                </a:r>
                <a:r>
                  <a:rPr lang="zh-CN" altLang="en-US" dirty="0"/>
                  <a:t>，否则为</a:t>
                </a:r>
                <a:r>
                  <a:rPr lang="en-US" altLang="zh-CN" dirty="0"/>
                  <a:t>0</a:t>
                </a:r>
              </a:p>
              <a:p>
                <a:pPr marL="285750" indent="-285750">
                  <a:lnSpc>
                    <a:spcPct val="150000"/>
                  </a:lnSpc>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𝑍</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dirty="0"/>
                  <a:t>为规范化因子：在所有可能的输出序列上求和</a:t>
                </a:r>
              </a:p>
            </p:txBody>
          </p:sp>
        </mc:Choice>
        <mc:Fallback xmlns="">
          <p:sp>
            <p:nvSpPr>
              <p:cNvPr id="37" name="文本框 36">
                <a:extLst>
                  <a:ext uri="{FF2B5EF4-FFF2-40B4-BE49-F238E27FC236}">
                    <a16:creationId xmlns:a16="http://schemas.microsoft.com/office/drawing/2014/main" id="{652291E2-76A3-B310-1858-B2874959CB6B}"/>
                  </a:ext>
                </a:extLst>
              </p:cNvPr>
              <p:cNvSpPr txBox="1">
                <a:spLocks noRot="1" noChangeAspect="1" noMove="1" noResize="1" noEditPoints="1" noAdjustHandles="1" noChangeArrowheads="1" noChangeShapeType="1" noTextEdit="1"/>
              </p:cNvSpPr>
              <p:nvPr/>
            </p:nvSpPr>
            <p:spPr>
              <a:xfrm>
                <a:off x="5845173" y="5275639"/>
                <a:ext cx="6214662" cy="1295739"/>
              </a:xfrm>
              <a:prstGeom prst="rect">
                <a:avLst/>
              </a:prstGeom>
              <a:blipFill>
                <a:blip r:embed="rId7"/>
                <a:stretch>
                  <a:fillRect l="-687" b="-65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88564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3" name="文本框 2">
            <a:extLst>
              <a:ext uri="{FF2B5EF4-FFF2-40B4-BE49-F238E27FC236}">
                <a16:creationId xmlns:a16="http://schemas.microsoft.com/office/drawing/2014/main" id="{52C8C6E1-4F79-207A-CFA6-6A72B4320461}"/>
              </a:ext>
            </a:extLst>
          </p:cNvPr>
          <p:cNvSpPr txBox="1"/>
          <p:nvPr/>
        </p:nvSpPr>
        <p:spPr>
          <a:xfrm>
            <a:off x="293087" y="1167185"/>
            <a:ext cx="11334702" cy="46416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任务实现：</a:t>
            </a:r>
            <a:r>
              <a:rPr kumimoji="0" lang="zh-CN" altLang="en-US"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传统机器学习</a:t>
            </a:r>
            <a:r>
              <a:rPr lang="en-US" altLang="zh-CN" sz="2200" dirty="0">
                <a:latin typeface="Microsoft YaHei" panose="020B0503020204020204" pitchFamily="34" charset="-122"/>
                <a:ea typeface="Microsoft YaHei" panose="020B0503020204020204" pitchFamily="34" charset="-122"/>
              </a:rPr>
              <a:t>CRF</a:t>
            </a:r>
            <a:r>
              <a:rPr lang="zh-CN" altLang="en-US" sz="2200" dirty="0">
                <a:latin typeface="Microsoft YaHei" panose="020B0503020204020204" pitchFamily="34" charset="-122"/>
                <a:ea typeface="Microsoft YaHei" panose="020B0503020204020204" pitchFamily="34" charset="-122"/>
              </a:rPr>
              <a:t>方法实现</a:t>
            </a:r>
            <a:endParaRPr kumimoji="0" lang="en-US" altLang="zh-CN"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p:grpSp>
        <p:nvGrpSpPr>
          <p:cNvPr id="127" name="组合 126">
            <a:extLst>
              <a:ext uri="{FF2B5EF4-FFF2-40B4-BE49-F238E27FC236}">
                <a16:creationId xmlns:a16="http://schemas.microsoft.com/office/drawing/2014/main" id="{F05F0B9C-6CE1-D50D-214D-3B48026B59A0}"/>
              </a:ext>
            </a:extLst>
          </p:cNvPr>
          <p:cNvGrpSpPr/>
          <p:nvPr/>
        </p:nvGrpSpPr>
        <p:grpSpPr>
          <a:xfrm>
            <a:off x="963050" y="2090475"/>
            <a:ext cx="5092822" cy="3910434"/>
            <a:chOff x="2756340" y="2259150"/>
            <a:chExt cx="5092822" cy="3910434"/>
          </a:xfrm>
        </p:grpSpPr>
        <p:grpSp>
          <p:nvGrpSpPr>
            <p:cNvPr id="106" name="组合 105">
              <a:extLst>
                <a:ext uri="{FF2B5EF4-FFF2-40B4-BE49-F238E27FC236}">
                  <a16:creationId xmlns:a16="http://schemas.microsoft.com/office/drawing/2014/main" id="{1E843431-F329-0ABD-D97B-703C98C0808F}"/>
                </a:ext>
              </a:extLst>
            </p:cNvPr>
            <p:cNvGrpSpPr/>
            <p:nvPr/>
          </p:nvGrpSpPr>
          <p:grpSpPr>
            <a:xfrm>
              <a:off x="4071714" y="2259150"/>
              <a:ext cx="3777448" cy="3910434"/>
              <a:chOff x="4071714" y="2259150"/>
              <a:chExt cx="3777448" cy="3910434"/>
            </a:xfrm>
          </p:grpSpPr>
          <p:cxnSp>
            <p:nvCxnSpPr>
              <p:cNvPr id="52" name="直接连接符 51">
                <a:extLst>
                  <a:ext uri="{FF2B5EF4-FFF2-40B4-BE49-F238E27FC236}">
                    <a16:creationId xmlns:a16="http://schemas.microsoft.com/office/drawing/2014/main" id="{24F017F4-D968-5D6F-0D3D-99257A6B5C41}"/>
                  </a:ext>
                </a:extLst>
              </p:cNvPr>
              <p:cNvCxnSpPr>
                <a:stCxn id="24" idx="6"/>
                <a:endCxn id="24" idx="6"/>
              </p:cNvCxnSpPr>
              <p:nvPr/>
            </p:nvCxnSpPr>
            <p:spPr>
              <a:xfrm>
                <a:off x="4515598" y="2491233"/>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组合 56">
                <a:extLst>
                  <a:ext uri="{FF2B5EF4-FFF2-40B4-BE49-F238E27FC236}">
                    <a16:creationId xmlns:a16="http://schemas.microsoft.com/office/drawing/2014/main" id="{3D4D00DF-68DD-4D8F-4CD1-E5FCFC653043}"/>
                  </a:ext>
                </a:extLst>
              </p:cNvPr>
              <p:cNvGrpSpPr/>
              <p:nvPr/>
            </p:nvGrpSpPr>
            <p:grpSpPr>
              <a:xfrm>
                <a:off x="4071714" y="2259150"/>
                <a:ext cx="3777448" cy="3910434"/>
                <a:chOff x="4054875" y="2491233"/>
                <a:chExt cx="3777448" cy="3910434"/>
              </a:xfrm>
            </p:grpSpPr>
            <p:grpSp>
              <p:nvGrpSpPr>
                <p:cNvPr id="44" name="组合 43">
                  <a:extLst>
                    <a:ext uri="{FF2B5EF4-FFF2-40B4-BE49-F238E27FC236}">
                      <a16:creationId xmlns:a16="http://schemas.microsoft.com/office/drawing/2014/main" id="{224D16D3-0C06-A89E-4476-68EEA32C6004}"/>
                    </a:ext>
                  </a:extLst>
                </p:cNvPr>
                <p:cNvGrpSpPr/>
                <p:nvPr/>
              </p:nvGrpSpPr>
              <p:grpSpPr>
                <a:xfrm>
                  <a:off x="4054875" y="2491233"/>
                  <a:ext cx="3777448" cy="3048867"/>
                  <a:chOff x="2166151" y="2689934"/>
                  <a:chExt cx="3777448" cy="3048867"/>
                </a:xfrm>
              </p:grpSpPr>
              <p:grpSp>
                <p:nvGrpSpPr>
                  <p:cNvPr id="28" name="组合 27">
                    <a:extLst>
                      <a:ext uri="{FF2B5EF4-FFF2-40B4-BE49-F238E27FC236}">
                        <a16:creationId xmlns:a16="http://schemas.microsoft.com/office/drawing/2014/main" id="{3790455D-71E3-D1D9-110C-256DC1C9DFA4}"/>
                      </a:ext>
                    </a:extLst>
                  </p:cNvPr>
                  <p:cNvGrpSpPr/>
                  <p:nvPr/>
                </p:nvGrpSpPr>
                <p:grpSpPr>
                  <a:xfrm>
                    <a:off x="2166151" y="2689934"/>
                    <a:ext cx="443884" cy="3048867"/>
                    <a:chOff x="2166151" y="2689934"/>
                    <a:chExt cx="443884" cy="3048867"/>
                  </a:xfrm>
                </p:grpSpPr>
                <p:sp>
                  <p:nvSpPr>
                    <p:cNvPr id="24" name="流程图: 接点 23">
                      <a:extLst>
                        <a:ext uri="{FF2B5EF4-FFF2-40B4-BE49-F238E27FC236}">
                          <a16:creationId xmlns:a16="http://schemas.microsoft.com/office/drawing/2014/main" id="{8237DB39-0A7E-3076-14C2-39DEAD005874}"/>
                        </a:ext>
                      </a:extLst>
                    </p:cNvPr>
                    <p:cNvSpPr/>
                    <p:nvPr/>
                  </p:nvSpPr>
                  <p:spPr>
                    <a:xfrm>
                      <a:off x="2166151" y="2689934"/>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dirty="0"/>
                        <a:t>y</a:t>
                      </a:r>
                      <a:r>
                        <a:rPr lang="en-US" altLang="zh-CN" sz="500" dirty="0"/>
                        <a:t>1</a:t>
                      </a:r>
                      <a:endParaRPr lang="zh-CN" altLang="en-US" dirty="0"/>
                    </a:p>
                  </p:txBody>
                </p:sp>
                <p:sp>
                  <p:nvSpPr>
                    <p:cNvPr id="25" name="流程图: 接点 24">
                      <a:extLst>
                        <a:ext uri="{FF2B5EF4-FFF2-40B4-BE49-F238E27FC236}">
                          <a16:creationId xmlns:a16="http://schemas.microsoft.com/office/drawing/2014/main" id="{B466D3B0-9203-4596-F6A4-9516F487EC11}"/>
                        </a:ext>
                      </a:extLst>
                    </p:cNvPr>
                    <p:cNvSpPr/>
                    <p:nvPr/>
                  </p:nvSpPr>
                  <p:spPr>
                    <a:xfrm>
                      <a:off x="2166151" y="3551501"/>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O</a:t>
                      </a:r>
                      <a:endParaRPr lang="zh-CN" altLang="en-US" dirty="0"/>
                    </a:p>
                  </p:txBody>
                </p:sp>
                <p:sp>
                  <p:nvSpPr>
                    <p:cNvPr id="26" name="流程图: 接点 25">
                      <a:extLst>
                        <a:ext uri="{FF2B5EF4-FFF2-40B4-BE49-F238E27FC236}">
                          <a16:creationId xmlns:a16="http://schemas.microsoft.com/office/drawing/2014/main" id="{A4EF638E-2457-AEFE-CD10-F02046551AEF}"/>
                        </a:ext>
                      </a:extLst>
                    </p:cNvPr>
                    <p:cNvSpPr/>
                    <p:nvPr/>
                  </p:nvSpPr>
                  <p:spPr>
                    <a:xfrm>
                      <a:off x="2166151" y="4413068"/>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I</a:t>
                      </a:r>
                      <a:endParaRPr lang="zh-CN" altLang="en-US" dirty="0"/>
                    </a:p>
                  </p:txBody>
                </p:sp>
                <p:sp>
                  <p:nvSpPr>
                    <p:cNvPr id="27" name="流程图: 接点 26">
                      <a:extLst>
                        <a:ext uri="{FF2B5EF4-FFF2-40B4-BE49-F238E27FC236}">
                          <a16:creationId xmlns:a16="http://schemas.microsoft.com/office/drawing/2014/main" id="{1987AAF9-75D7-6A3A-DFA7-DB48DF99F36C}"/>
                        </a:ext>
                      </a:extLst>
                    </p:cNvPr>
                    <p:cNvSpPr/>
                    <p:nvPr/>
                  </p:nvSpPr>
                  <p:spPr>
                    <a:xfrm>
                      <a:off x="2166151" y="5274635"/>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B</a:t>
                      </a:r>
                      <a:endParaRPr lang="zh-CN" altLang="en-US" dirty="0"/>
                    </a:p>
                  </p:txBody>
                </p:sp>
              </p:grpSp>
              <p:grpSp>
                <p:nvGrpSpPr>
                  <p:cNvPr id="29" name="组合 28">
                    <a:extLst>
                      <a:ext uri="{FF2B5EF4-FFF2-40B4-BE49-F238E27FC236}">
                        <a16:creationId xmlns:a16="http://schemas.microsoft.com/office/drawing/2014/main" id="{8B127B9F-C806-6B2B-1D1C-C88B7E52DD4D}"/>
                      </a:ext>
                    </a:extLst>
                  </p:cNvPr>
                  <p:cNvGrpSpPr/>
                  <p:nvPr/>
                </p:nvGrpSpPr>
                <p:grpSpPr>
                  <a:xfrm>
                    <a:off x="3277339" y="2689934"/>
                    <a:ext cx="443884" cy="3048867"/>
                    <a:chOff x="2166151" y="2689934"/>
                    <a:chExt cx="443884" cy="3048867"/>
                  </a:xfrm>
                </p:grpSpPr>
                <p:sp>
                  <p:nvSpPr>
                    <p:cNvPr id="30" name="流程图: 接点 29">
                      <a:extLst>
                        <a:ext uri="{FF2B5EF4-FFF2-40B4-BE49-F238E27FC236}">
                          <a16:creationId xmlns:a16="http://schemas.microsoft.com/office/drawing/2014/main" id="{7DD55442-52BD-B582-ABE5-B84B38078F52}"/>
                        </a:ext>
                      </a:extLst>
                    </p:cNvPr>
                    <p:cNvSpPr/>
                    <p:nvPr/>
                  </p:nvSpPr>
                  <p:spPr>
                    <a:xfrm>
                      <a:off x="2166151" y="2689934"/>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dirty="0"/>
                        <a:t>y</a:t>
                      </a:r>
                      <a:r>
                        <a:rPr lang="en-US" altLang="zh-CN" sz="500" dirty="0"/>
                        <a:t>2</a:t>
                      </a:r>
                      <a:endParaRPr lang="zh-CN" altLang="en-US" sz="1600" dirty="0"/>
                    </a:p>
                  </p:txBody>
                </p:sp>
                <p:sp>
                  <p:nvSpPr>
                    <p:cNvPr id="31" name="流程图: 接点 30">
                      <a:extLst>
                        <a:ext uri="{FF2B5EF4-FFF2-40B4-BE49-F238E27FC236}">
                          <a16:creationId xmlns:a16="http://schemas.microsoft.com/office/drawing/2014/main" id="{972B7095-9064-44BF-0706-D4C8F7C417B5}"/>
                        </a:ext>
                      </a:extLst>
                    </p:cNvPr>
                    <p:cNvSpPr/>
                    <p:nvPr/>
                  </p:nvSpPr>
                  <p:spPr>
                    <a:xfrm>
                      <a:off x="2166151" y="3551501"/>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O</a:t>
                      </a:r>
                      <a:endParaRPr lang="zh-CN" altLang="en-US" dirty="0"/>
                    </a:p>
                  </p:txBody>
                </p:sp>
                <p:sp>
                  <p:nvSpPr>
                    <p:cNvPr id="32" name="流程图: 接点 31">
                      <a:extLst>
                        <a:ext uri="{FF2B5EF4-FFF2-40B4-BE49-F238E27FC236}">
                          <a16:creationId xmlns:a16="http://schemas.microsoft.com/office/drawing/2014/main" id="{7061849B-D581-10D2-A0CC-42A8AD30776C}"/>
                        </a:ext>
                      </a:extLst>
                    </p:cNvPr>
                    <p:cNvSpPr/>
                    <p:nvPr/>
                  </p:nvSpPr>
                  <p:spPr>
                    <a:xfrm>
                      <a:off x="2166151" y="4413068"/>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I</a:t>
                      </a:r>
                      <a:endParaRPr lang="zh-CN" altLang="en-US" dirty="0"/>
                    </a:p>
                  </p:txBody>
                </p:sp>
                <p:sp>
                  <p:nvSpPr>
                    <p:cNvPr id="33" name="流程图: 接点 32">
                      <a:extLst>
                        <a:ext uri="{FF2B5EF4-FFF2-40B4-BE49-F238E27FC236}">
                          <a16:creationId xmlns:a16="http://schemas.microsoft.com/office/drawing/2014/main" id="{C398586E-0C1D-4F67-A929-BE57515D9E68}"/>
                        </a:ext>
                      </a:extLst>
                    </p:cNvPr>
                    <p:cNvSpPr/>
                    <p:nvPr/>
                  </p:nvSpPr>
                  <p:spPr>
                    <a:xfrm>
                      <a:off x="2166151" y="5274635"/>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B</a:t>
                      </a:r>
                      <a:endParaRPr lang="zh-CN" altLang="en-US" dirty="0"/>
                    </a:p>
                  </p:txBody>
                </p:sp>
              </p:grpSp>
              <p:grpSp>
                <p:nvGrpSpPr>
                  <p:cNvPr id="34" name="组合 33">
                    <a:extLst>
                      <a:ext uri="{FF2B5EF4-FFF2-40B4-BE49-F238E27FC236}">
                        <a16:creationId xmlns:a16="http://schemas.microsoft.com/office/drawing/2014/main" id="{2096AEC7-DA48-2761-0EF0-09BCBC571A14}"/>
                      </a:ext>
                    </a:extLst>
                  </p:cNvPr>
                  <p:cNvGrpSpPr/>
                  <p:nvPr/>
                </p:nvGrpSpPr>
                <p:grpSpPr>
                  <a:xfrm>
                    <a:off x="4388527" y="2689934"/>
                    <a:ext cx="443884" cy="3048867"/>
                    <a:chOff x="2166151" y="2689934"/>
                    <a:chExt cx="443884" cy="3048867"/>
                  </a:xfrm>
                </p:grpSpPr>
                <p:sp>
                  <p:nvSpPr>
                    <p:cNvPr id="35" name="流程图: 接点 34">
                      <a:extLst>
                        <a:ext uri="{FF2B5EF4-FFF2-40B4-BE49-F238E27FC236}">
                          <a16:creationId xmlns:a16="http://schemas.microsoft.com/office/drawing/2014/main" id="{4122DBA2-BDA5-545A-F207-D217A6362CAF}"/>
                        </a:ext>
                      </a:extLst>
                    </p:cNvPr>
                    <p:cNvSpPr/>
                    <p:nvPr/>
                  </p:nvSpPr>
                  <p:spPr>
                    <a:xfrm>
                      <a:off x="2166151" y="2689934"/>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dirty="0"/>
                        <a:t>y</a:t>
                      </a:r>
                      <a:r>
                        <a:rPr lang="en-US" altLang="zh-CN" sz="500" dirty="0"/>
                        <a:t>3</a:t>
                      </a:r>
                      <a:endParaRPr lang="zh-CN" altLang="en-US" sz="1600" dirty="0"/>
                    </a:p>
                  </p:txBody>
                </p:sp>
                <p:sp>
                  <p:nvSpPr>
                    <p:cNvPr id="36" name="流程图: 接点 35">
                      <a:extLst>
                        <a:ext uri="{FF2B5EF4-FFF2-40B4-BE49-F238E27FC236}">
                          <a16:creationId xmlns:a16="http://schemas.microsoft.com/office/drawing/2014/main" id="{6BF61040-F77E-3D90-5C99-F05F3EB030BC}"/>
                        </a:ext>
                      </a:extLst>
                    </p:cNvPr>
                    <p:cNvSpPr/>
                    <p:nvPr/>
                  </p:nvSpPr>
                  <p:spPr>
                    <a:xfrm>
                      <a:off x="2166151" y="3551501"/>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O</a:t>
                      </a:r>
                      <a:endParaRPr lang="zh-CN" altLang="en-US" dirty="0"/>
                    </a:p>
                  </p:txBody>
                </p:sp>
                <p:sp>
                  <p:nvSpPr>
                    <p:cNvPr id="37" name="流程图: 接点 36">
                      <a:extLst>
                        <a:ext uri="{FF2B5EF4-FFF2-40B4-BE49-F238E27FC236}">
                          <a16:creationId xmlns:a16="http://schemas.microsoft.com/office/drawing/2014/main" id="{9FA6E314-42A2-8191-BCE7-E6E2F113C475}"/>
                        </a:ext>
                      </a:extLst>
                    </p:cNvPr>
                    <p:cNvSpPr/>
                    <p:nvPr/>
                  </p:nvSpPr>
                  <p:spPr>
                    <a:xfrm>
                      <a:off x="2166151" y="4413068"/>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I</a:t>
                      </a:r>
                      <a:endParaRPr lang="zh-CN" altLang="en-US" dirty="0"/>
                    </a:p>
                  </p:txBody>
                </p:sp>
                <p:sp>
                  <p:nvSpPr>
                    <p:cNvPr id="38" name="流程图: 接点 37">
                      <a:extLst>
                        <a:ext uri="{FF2B5EF4-FFF2-40B4-BE49-F238E27FC236}">
                          <a16:creationId xmlns:a16="http://schemas.microsoft.com/office/drawing/2014/main" id="{81FA84C0-D4C9-C9A6-6E1E-195782180783}"/>
                        </a:ext>
                      </a:extLst>
                    </p:cNvPr>
                    <p:cNvSpPr/>
                    <p:nvPr/>
                  </p:nvSpPr>
                  <p:spPr>
                    <a:xfrm>
                      <a:off x="2166151" y="5274635"/>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B</a:t>
                      </a:r>
                      <a:endParaRPr lang="zh-CN" altLang="en-US" dirty="0"/>
                    </a:p>
                  </p:txBody>
                </p:sp>
              </p:grpSp>
              <p:grpSp>
                <p:nvGrpSpPr>
                  <p:cNvPr id="39" name="组合 38">
                    <a:extLst>
                      <a:ext uri="{FF2B5EF4-FFF2-40B4-BE49-F238E27FC236}">
                        <a16:creationId xmlns:a16="http://schemas.microsoft.com/office/drawing/2014/main" id="{1071FDD1-6C9E-9043-10E1-0374AD667020}"/>
                      </a:ext>
                    </a:extLst>
                  </p:cNvPr>
                  <p:cNvGrpSpPr/>
                  <p:nvPr/>
                </p:nvGrpSpPr>
                <p:grpSpPr>
                  <a:xfrm>
                    <a:off x="5499715" y="2689934"/>
                    <a:ext cx="443884" cy="3048867"/>
                    <a:chOff x="2166151" y="2689934"/>
                    <a:chExt cx="443884" cy="3048867"/>
                  </a:xfrm>
                </p:grpSpPr>
                <p:sp>
                  <p:nvSpPr>
                    <p:cNvPr id="40" name="流程图: 接点 39">
                      <a:extLst>
                        <a:ext uri="{FF2B5EF4-FFF2-40B4-BE49-F238E27FC236}">
                          <a16:creationId xmlns:a16="http://schemas.microsoft.com/office/drawing/2014/main" id="{E3131516-6B77-FB7B-07A0-92D97B26DB42}"/>
                        </a:ext>
                      </a:extLst>
                    </p:cNvPr>
                    <p:cNvSpPr/>
                    <p:nvPr/>
                  </p:nvSpPr>
                  <p:spPr>
                    <a:xfrm>
                      <a:off x="2166151" y="2689934"/>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dirty="0"/>
                        <a:t>y</a:t>
                      </a:r>
                      <a:r>
                        <a:rPr lang="en-US" altLang="zh-CN" sz="500" dirty="0"/>
                        <a:t>4</a:t>
                      </a:r>
                      <a:endParaRPr lang="zh-CN" altLang="en-US" sz="1600" dirty="0"/>
                    </a:p>
                  </p:txBody>
                </p:sp>
                <p:sp>
                  <p:nvSpPr>
                    <p:cNvPr id="41" name="流程图: 接点 40">
                      <a:extLst>
                        <a:ext uri="{FF2B5EF4-FFF2-40B4-BE49-F238E27FC236}">
                          <a16:creationId xmlns:a16="http://schemas.microsoft.com/office/drawing/2014/main" id="{998B69CF-005D-E025-6C67-1128953B4280}"/>
                        </a:ext>
                      </a:extLst>
                    </p:cNvPr>
                    <p:cNvSpPr/>
                    <p:nvPr/>
                  </p:nvSpPr>
                  <p:spPr>
                    <a:xfrm>
                      <a:off x="2166151" y="3551501"/>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O</a:t>
                      </a:r>
                      <a:endParaRPr lang="zh-CN" altLang="en-US" dirty="0"/>
                    </a:p>
                  </p:txBody>
                </p:sp>
                <p:sp>
                  <p:nvSpPr>
                    <p:cNvPr id="42" name="流程图: 接点 41">
                      <a:extLst>
                        <a:ext uri="{FF2B5EF4-FFF2-40B4-BE49-F238E27FC236}">
                          <a16:creationId xmlns:a16="http://schemas.microsoft.com/office/drawing/2014/main" id="{347DA70A-D70B-2AE7-AECD-362077F35674}"/>
                        </a:ext>
                      </a:extLst>
                    </p:cNvPr>
                    <p:cNvSpPr/>
                    <p:nvPr/>
                  </p:nvSpPr>
                  <p:spPr>
                    <a:xfrm>
                      <a:off x="2166151" y="4413068"/>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I</a:t>
                      </a:r>
                      <a:endParaRPr lang="zh-CN" altLang="en-US" dirty="0"/>
                    </a:p>
                  </p:txBody>
                </p:sp>
                <p:sp>
                  <p:nvSpPr>
                    <p:cNvPr id="43" name="流程图: 接点 42">
                      <a:extLst>
                        <a:ext uri="{FF2B5EF4-FFF2-40B4-BE49-F238E27FC236}">
                          <a16:creationId xmlns:a16="http://schemas.microsoft.com/office/drawing/2014/main" id="{CE3A2BCD-2D1C-FBCE-EF1B-FAAA6FF9164E}"/>
                        </a:ext>
                      </a:extLst>
                    </p:cNvPr>
                    <p:cNvSpPr/>
                    <p:nvPr/>
                  </p:nvSpPr>
                  <p:spPr>
                    <a:xfrm>
                      <a:off x="2166151" y="5274635"/>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B</a:t>
                      </a:r>
                      <a:endParaRPr lang="zh-CN" altLang="en-US" dirty="0"/>
                    </a:p>
                  </p:txBody>
                </p:sp>
              </p:grpSp>
            </p:grpSp>
            <p:sp>
              <p:nvSpPr>
                <p:cNvPr id="53" name="流程图: 接点 52">
                  <a:extLst>
                    <a:ext uri="{FF2B5EF4-FFF2-40B4-BE49-F238E27FC236}">
                      <a16:creationId xmlns:a16="http://schemas.microsoft.com/office/drawing/2014/main" id="{28A87CD8-7AD8-2F2D-D542-121715ACF169}"/>
                    </a:ext>
                  </a:extLst>
                </p:cNvPr>
                <p:cNvSpPr/>
                <p:nvPr/>
              </p:nvSpPr>
              <p:spPr>
                <a:xfrm>
                  <a:off x="4054875" y="5937501"/>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x</a:t>
                  </a:r>
                  <a:r>
                    <a:rPr lang="en-US" altLang="zh-CN" sz="500" dirty="0"/>
                    <a:t>1</a:t>
                  </a:r>
                  <a:endParaRPr lang="zh-CN" altLang="en-US" dirty="0"/>
                </a:p>
              </p:txBody>
            </p:sp>
            <p:sp>
              <p:nvSpPr>
                <p:cNvPr id="54" name="流程图: 接点 53">
                  <a:extLst>
                    <a:ext uri="{FF2B5EF4-FFF2-40B4-BE49-F238E27FC236}">
                      <a16:creationId xmlns:a16="http://schemas.microsoft.com/office/drawing/2014/main" id="{072E86EA-0FE8-61B2-7DBF-6BAE7D0866B8}"/>
                    </a:ext>
                  </a:extLst>
                </p:cNvPr>
                <p:cNvSpPr/>
                <p:nvPr/>
              </p:nvSpPr>
              <p:spPr>
                <a:xfrm>
                  <a:off x="5166063" y="5937501"/>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x</a:t>
                  </a:r>
                  <a:r>
                    <a:rPr lang="en-US" altLang="zh-CN" sz="500" dirty="0"/>
                    <a:t>2</a:t>
                  </a:r>
                  <a:endParaRPr lang="zh-CN" altLang="en-US" dirty="0"/>
                </a:p>
              </p:txBody>
            </p:sp>
            <p:sp>
              <p:nvSpPr>
                <p:cNvPr id="55" name="流程图: 接点 54">
                  <a:extLst>
                    <a:ext uri="{FF2B5EF4-FFF2-40B4-BE49-F238E27FC236}">
                      <a16:creationId xmlns:a16="http://schemas.microsoft.com/office/drawing/2014/main" id="{D1E53743-F6A3-125C-5A8C-801BFEE467B5}"/>
                    </a:ext>
                  </a:extLst>
                </p:cNvPr>
                <p:cNvSpPr/>
                <p:nvPr/>
              </p:nvSpPr>
              <p:spPr>
                <a:xfrm>
                  <a:off x="6277251" y="5937501"/>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x</a:t>
                  </a:r>
                  <a:r>
                    <a:rPr lang="en-US" altLang="zh-CN" sz="500" dirty="0"/>
                    <a:t>3</a:t>
                  </a:r>
                  <a:endParaRPr lang="zh-CN" altLang="en-US" dirty="0"/>
                </a:p>
              </p:txBody>
            </p:sp>
            <p:sp>
              <p:nvSpPr>
                <p:cNvPr id="56" name="流程图: 接点 55">
                  <a:extLst>
                    <a:ext uri="{FF2B5EF4-FFF2-40B4-BE49-F238E27FC236}">
                      <a16:creationId xmlns:a16="http://schemas.microsoft.com/office/drawing/2014/main" id="{D669D93E-FAD9-A9ED-030D-DB45CD18C0AD}"/>
                    </a:ext>
                  </a:extLst>
                </p:cNvPr>
                <p:cNvSpPr/>
                <p:nvPr/>
              </p:nvSpPr>
              <p:spPr>
                <a:xfrm>
                  <a:off x="7388439" y="5937501"/>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x</a:t>
                  </a:r>
                  <a:r>
                    <a:rPr lang="en-US" altLang="zh-CN" sz="500" dirty="0"/>
                    <a:t>4</a:t>
                  </a:r>
                  <a:endParaRPr lang="zh-CN" altLang="en-US" dirty="0"/>
                </a:p>
              </p:txBody>
            </p:sp>
          </p:grpSp>
          <p:cxnSp>
            <p:nvCxnSpPr>
              <p:cNvPr id="63" name="直接连接符 62">
                <a:extLst>
                  <a:ext uri="{FF2B5EF4-FFF2-40B4-BE49-F238E27FC236}">
                    <a16:creationId xmlns:a16="http://schemas.microsoft.com/office/drawing/2014/main" id="{DDC0AC08-A54A-39D6-1E92-45D7BB0C6748}"/>
                  </a:ext>
                </a:extLst>
              </p:cNvPr>
              <p:cNvCxnSpPr>
                <a:stCxn id="25" idx="6"/>
                <a:endCxn id="32" idx="2"/>
              </p:cNvCxnSpPr>
              <p:nvPr/>
            </p:nvCxnSpPr>
            <p:spPr>
              <a:xfrm>
                <a:off x="4515598" y="3352800"/>
                <a:ext cx="667304" cy="861567"/>
              </a:xfrm>
              <a:prstGeom prst="line">
                <a:avLst/>
              </a:prstGeom>
            </p:spPr>
            <p:style>
              <a:lnRef idx="3">
                <a:schemeClr val="dk1"/>
              </a:lnRef>
              <a:fillRef idx="0">
                <a:schemeClr val="dk1"/>
              </a:fillRef>
              <a:effectRef idx="2">
                <a:schemeClr val="dk1"/>
              </a:effectRef>
              <a:fontRef idx="minor">
                <a:schemeClr val="tx1"/>
              </a:fontRef>
            </p:style>
          </p:cxnSp>
          <p:cxnSp>
            <p:nvCxnSpPr>
              <p:cNvPr id="65" name="直接连接符 64">
                <a:extLst>
                  <a:ext uri="{FF2B5EF4-FFF2-40B4-BE49-F238E27FC236}">
                    <a16:creationId xmlns:a16="http://schemas.microsoft.com/office/drawing/2014/main" id="{0C55D95F-C30F-540D-1FBD-E0D03EB2738D}"/>
                  </a:ext>
                </a:extLst>
              </p:cNvPr>
              <p:cNvCxnSpPr>
                <a:stCxn id="25" idx="6"/>
                <a:endCxn id="33" idx="2"/>
              </p:cNvCxnSpPr>
              <p:nvPr/>
            </p:nvCxnSpPr>
            <p:spPr>
              <a:xfrm>
                <a:off x="4515598" y="3352800"/>
                <a:ext cx="667304" cy="1723134"/>
              </a:xfrm>
              <a:prstGeom prst="line">
                <a:avLst/>
              </a:prstGeom>
            </p:spPr>
            <p:style>
              <a:lnRef idx="3">
                <a:schemeClr val="dk1"/>
              </a:lnRef>
              <a:fillRef idx="0">
                <a:schemeClr val="dk1"/>
              </a:fillRef>
              <a:effectRef idx="2">
                <a:schemeClr val="dk1"/>
              </a:effectRef>
              <a:fontRef idx="minor">
                <a:schemeClr val="tx1"/>
              </a:fontRef>
            </p:style>
          </p:cxnSp>
          <p:cxnSp>
            <p:nvCxnSpPr>
              <p:cNvPr id="67" name="直接连接符 66">
                <a:extLst>
                  <a:ext uri="{FF2B5EF4-FFF2-40B4-BE49-F238E27FC236}">
                    <a16:creationId xmlns:a16="http://schemas.microsoft.com/office/drawing/2014/main" id="{54A48108-09EC-B9DF-CAAA-1FBEB78D9B65}"/>
                  </a:ext>
                </a:extLst>
              </p:cNvPr>
              <p:cNvCxnSpPr>
                <a:stCxn id="26" idx="6"/>
                <a:endCxn id="31" idx="2"/>
              </p:cNvCxnSpPr>
              <p:nvPr/>
            </p:nvCxnSpPr>
            <p:spPr>
              <a:xfrm flipV="1">
                <a:off x="4515598" y="3352800"/>
                <a:ext cx="667304" cy="861567"/>
              </a:xfrm>
              <a:prstGeom prst="line">
                <a:avLst/>
              </a:prstGeom>
            </p:spPr>
            <p:style>
              <a:lnRef idx="3">
                <a:schemeClr val="dk1"/>
              </a:lnRef>
              <a:fillRef idx="0">
                <a:schemeClr val="dk1"/>
              </a:fillRef>
              <a:effectRef idx="2">
                <a:schemeClr val="dk1"/>
              </a:effectRef>
              <a:fontRef idx="minor">
                <a:schemeClr val="tx1"/>
              </a:fontRef>
            </p:style>
          </p:cxnSp>
          <p:cxnSp>
            <p:nvCxnSpPr>
              <p:cNvPr id="73" name="直接连接符 72">
                <a:extLst>
                  <a:ext uri="{FF2B5EF4-FFF2-40B4-BE49-F238E27FC236}">
                    <a16:creationId xmlns:a16="http://schemas.microsoft.com/office/drawing/2014/main" id="{E0125A48-63F5-FC6B-DDEB-D6B0AB34B6C9}"/>
                  </a:ext>
                </a:extLst>
              </p:cNvPr>
              <p:cNvCxnSpPr>
                <a:stCxn id="27" idx="6"/>
                <a:endCxn id="32" idx="2"/>
              </p:cNvCxnSpPr>
              <p:nvPr/>
            </p:nvCxnSpPr>
            <p:spPr>
              <a:xfrm flipV="1">
                <a:off x="4515598" y="4214367"/>
                <a:ext cx="667304" cy="861567"/>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grpSp>
            <p:nvGrpSpPr>
              <p:cNvPr id="77" name="组合 76">
                <a:extLst>
                  <a:ext uri="{FF2B5EF4-FFF2-40B4-BE49-F238E27FC236}">
                    <a16:creationId xmlns:a16="http://schemas.microsoft.com/office/drawing/2014/main" id="{83945A98-0B3B-3E7E-E132-2587FC0B987D}"/>
                  </a:ext>
                </a:extLst>
              </p:cNvPr>
              <p:cNvGrpSpPr/>
              <p:nvPr/>
            </p:nvGrpSpPr>
            <p:grpSpPr>
              <a:xfrm>
                <a:off x="4515598" y="3352800"/>
                <a:ext cx="667304" cy="1723134"/>
                <a:chOff x="4515598" y="3352800"/>
                <a:chExt cx="667304" cy="1723134"/>
              </a:xfrm>
            </p:grpSpPr>
            <p:cxnSp>
              <p:nvCxnSpPr>
                <p:cNvPr id="59" name="直接连接符 58">
                  <a:extLst>
                    <a:ext uri="{FF2B5EF4-FFF2-40B4-BE49-F238E27FC236}">
                      <a16:creationId xmlns:a16="http://schemas.microsoft.com/office/drawing/2014/main" id="{4B6EB12C-831E-89BF-01E8-3497A07BD6DB}"/>
                    </a:ext>
                  </a:extLst>
                </p:cNvPr>
                <p:cNvCxnSpPr>
                  <a:stCxn id="25" idx="6"/>
                  <a:endCxn id="31" idx="2"/>
                </p:cNvCxnSpPr>
                <p:nvPr/>
              </p:nvCxnSpPr>
              <p:spPr>
                <a:xfrm>
                  <a:off x="4515598" y="3352800"/>
                  <a:ext cx="667304" cy="0"/>
                </a:xfrm>
                <a:prstGeom prst="line">
                  <a:avLst/>
                </a:prstGeom>
              </p:spPr>
              <p:style>
                <a:lnRef idx="3">
                  <a:schemeClr val="dk1"/>
                </a:lnRef>
                <a:fillRef idx="0">
                  <a:schemeClr val="dk1"/>
                </a:fillRef>
                <a:effectRef idx="2">
                  <a:schemeClr val="dk1"/>
                </a:effectRef>
                <a:fontRef idx="minor">
                  <a:schemeClr val="tx1"/>
                </a:fontRef>
              </p:style>
            </p:cxnSp>
            <p:cxnSp>
              <p:nvCxnSpPr>
                <p:cNvPr id="61" name="直接连接符 60">
                  <a:extLst>
                    <a:ext uri="{FF2B5EF4-FFF2-40B4-BE49-F238E27FC236}">
                      <a16:creationId xmlns:a16="http://schemas.microsoft.com/office/drawing/2014/main" id="{5C9105FE-D8CB-BFF9-B78A-CF00A6EA0ED1}"/>
                    </a:ext>
                  </a:extLst>
                </p:cNvPr>
                <p:cNvCxnSpPr>
                  <a:stCxn id="26" idx="6"/>
                  <a:endCxn id="32" idx="2"/>
                </p:cNvCxnSpPr>
                <p:nvPr/>
              </p:nvCxnSpPr>
              <p:spPr>
                <a:xfrm>
                  <a:off x="4515598" y="4214367"/>
                  <a:ext cx="667304" cy="0"/>
                </a:xfrm>
                <a:prstGeom prst="line">
                  <a:avLst/>
                </a:prstGeom>
              </p:spPr>
              <p:style>
                <a:lnRef idx="3">
                  <a:schemeClr val="dk1"/>
                </a:lnRef>
                <a:fillRef idx="0">
                  <a:schemeClr val="dk1"/>
                </a:fillRef>
                <a:effectRef idx="2">
                  <a:schemeClr val="dk1"/>
                </a:effectRef>
                <a:fontRef idx="minor">
                  <a:schemeClr val="tx1"/>
                </a:fontRef>
              </p:style>
            </p:cxnSp>
            <p:cxnSp>
              <p:nvCxnSpPr>
                <p:cNvPr id="69" name="直接连接符 68">
                  <a:extLst>
                    <a:ext uri="{FF2B5EF4-FFF2-40B4-BE49-F238E27FC236}">
                      <a16:creationId xmlns:a16="http://schemas.microsoft.com/office/drawing/2014/main" id="{0E5C6234-CC91-EA9B-20CE-5CDABED09F1D}"/>
                    </a:ext>
                  </a:extLst>
                </p:cNvPr>
                <p:cNvCxnSpPr>
                  <a:stCxn id="26" idx="6"/>
                  <a:endCxn id="33" idx="2"/>
                </p:cNvCxnSpPr>
                <p:nvPr/>
              </p:nvCxnSpPr>
              <p:spPr>
                <a:xfrm>
                  <a:off x="4515598" y="4214367"/>
                  <a:ext cx="667304" cy="861567"/>
                </a:xfrm>
                <a:prstGeom prst="line">
                  <a:avLst/>
                </a:prstGeom>
              </p:spPr>
              <p:style>
                <a:lnRef idx="3">
                  <a:schemeClr val="dk1"/>
                </a:lnRef>
                <a:fillRef idx="0">
                  <a:schemeClr val="dk1"/>
                </a:fillRef>
                <a:effectRef idx="2">
                  <a:schemeClr val="dk1"/>
                </a:effectRef>
                <a:fontRef idx="minor">
                  <a:schemeClr val="tx1"/>
                </a:fontRef>
              </p:style>
            </p:cxnSp>
            <p:cxnSp>
              <p:nvCxnSpPr>
                <p:cNvPr id="71" name="直接连接符 70">
                  <a:extLst>
                    <a:ext uri="{FF2B5EF4-FFF2-40B4-BE49-F238E27FC236}">
                      <a16:creationId xmlns:a16="http://schemas.microsoft.com/office/drawing/2014/main" id="{040D421F-47ED-F047-8274-7EEA70603937}"/>
                    </a:ext>
                  </a:extLst>
                </p:cNvPr>
                <p:cNvCxnSpPr>
                  <a:stCxn id="27" idx="6"/>
                  <a:endCxn id="33" idx="2"/>
                </p:cNvCxnSpPr>
                <p:nvPr/>
              </p:nvCxnSpPr>
              <p:spPr>
                <a:xfrm>
                  <a:off x="4515598" y="5075934"/>
                  <a:ext cx="667304" cy="0"/>
                </a:xfrm>
                <a:prstGeom prst="line">
                  <a:avLst/>
                </a:prstGeom>
              </p:spPr>
              <p:style>
                <a:lnRef idx="3">
                  <a:schemeClr val="dk1"/>
                </a:lnRef>
                <a:fillRef idx="0">
                  <a:schemeClr val="dk1"/>
                </a:fillRef>
                <a:effectRef idx="2">
                  <a:schemeClr val="dk1"/>
                </a:effectRef>
                <a:fontRef idx="minor">
                  <a:schemeClr val="tx1"/>
                </a:fontRef>
              </p:style>
            </p:cxnSp>
            <p:cxnSp>
              <p:nvCxnSpPr>
                <p:cNvPr id="75" name="直接连接符 74">
                  <a:extLst>
                    <a:ext uri="{FF2B5EF4-FFF2-40B4-BE49-F238E27FC236}">
                      <a16:creationId xmlns:a16="http://schemas.microsoft.com/office/drawing/2014/main" id="{B44265CA-0C71-F8C1-A268-1D6698C29605}"/>
                    </a:ext>
                  </a:extLst>
                </p:cNvPr>
                <p:cNvCxnSpPr>
                  <a:stCxn id="27" idx="6"/>
                  <a:endCxn id="31" idx="2"/>
                </p:cNvCxnSpPr>
                <p:nvPr/>
              </p:nvCxnSpPr>
              <p:spPr>
                <a:xfrm flipV="1">
                  <a:off x="4515598" y="3352800"/>
                  <a:ext cx="667304" cy="1723134"/>
                </a:xfrm>
                <a:prstGeom prst="line">
                  <a:avLst/>
                </a:prstGeom>
              </p:spPr>
              <p:style>
                <a:lnRef idx="3">
                  <a:schemeClr val="dk1"/>
                </a:lnRef>
                <a:fillRef idx="0">
                  <a:schemeClr val="dk1"/>
                </a:fillRef>
                <a:effectRef idx="2">
                  <a:schemeClr val="dk1"/>
                </a:effectRef>
                <a:fontRef idx="minor">
                  <a:schemeClr val="tx1"/>
                </a:fontRef>
              </p:style>
            </p:cxnSp>
          </p:grpSp>
          <p:grpSp>
            <p:nvGrpSpPr>
              <p:cNvPr id="78" name="组合 77">
                <a:extLst>
                  <a:ext uri="{FF2B5EF4-FFF2-40B4-BE49-F238E27FC236}">
                    <a16:creationId xmlns:a16="http://schemas.microsoft.com/office/drawing/2014/main" id="{BA86C230-71B8-D8F7-10F2-B9E2293D0640}"/>
                  </a:ext>
                </a:extLst>
              </p:cNvPr>
              <p:cNvGrpSpPr/>
              <p:nvPr/>
            </p:nvGrpSpPr>
            <p:grpSpPr>
              <a:xfrm>
                <a:off x="5626786" y="3356625"/>
                <a:ext cx="667304" cy="1723134"/>
                <a:chOff x="4515598" y="3352800"/>
                <a:chExt cx="667304" cy="1723134"/>
              </a:xfrm>
            </p:grpSpPr>
            <p:cxnSp>
              <p:nvCxnSpPr>
                <p:cNvPr id="79" name="直接连接符 78">
                  <a:extLst>
                    <a:ext uri="{FF2B5EF4-FFF2-40B4-BE49-F238E27FC236}">
                      <a16:creationId xmlns:a16="http://schemas.microsoft.com/office/drawing/2014/main" id="{1AEFA181-9397-1802-CA75-74A46A724E4F}"/>
                    </a:ext>
                  </a:extLst>
                </p:cNvPr>
                <p:cNvCxnSpPr/>
                <p:nvPr/>
              </p:nvCxnSpPr>
              <p:spPr>
                <a:xfrm>
                  <a:off x="4515598" y="3352800"/>
                  <a:ext cx="667304" cy="0"/>
                </a:xfrm>
                <a:prstGeom prst="line">
                  <a:avLst/>
                </a:prstGeom>
              </p:spPr>
              <p:style>
                <a:lnRef idx="3">
                  <a:schemeClr val="dk1"/>
                </a:lnRef>
                <a:fillRef idx="0">
                  <a:schemeClr val="dk1"/>
                </a:fillRef>
                <a:effectRef idx="2">
                  <a:schemeClr val="dk1"/>
                </a:effectRef>
                <a:fontRef idx="minor">
                  <a:schemeClr val="tx1"/>
                </a:fontRef>
              </p:style>
            </p:cxnSp>
            <p:cxnSp>
              <p:nvCxnSpPr>
                <p:cNvPr id="80" name="直接连接符 79">
                  <a:extLst>
                    <a:ext uri="{FF2B5EF4-FFF2-40B4-BE49-F238E27FC236}">
                      <a16:creationId xmlns:a16="http://schemas.microsoft.com/office/drawing/2014/main" id="{76783FFE-9AF8-54A3-D34D-F6F4B5326521}"/>
                    </a:ext>
                  </a:extLst>
                </p:cNvPr>
                <p:cNvCxnSpPr/>
                <p:nvPr/>
              </p:nvCxnSpPr>
              <p:spPr>
                <a:xfrm>
                  <a:off x="4515598" y="4214367"/>
                  <a:ext cx="667304" cy="0"/>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81" name="直接连接符 80">
                  <a:extLst>
                    <a:ext uri="{FF2B5EF4-FFF2-40B4-BE49-F238E27FC236}">
                      <a16:creationId xmlns:a16="http://schemas.microsoft.com/office/drawing/2014/main" id="{1620534D-E9D2-10D2-51BC-7D7EA3A7A947}"/>
                    </a:ext>
                  </a:extLst>
                </p:cNvPr>
                <p:cNvCxnSpPr/>
                <p:nvPr/>
              </p:nvCxnSpPr>
              <p:spPr>
                <a:xfrm>
                  <a:off x="4515598" y="4214367"/>
                  <a:ext cx="667304" cy="861567"/>
                </a:xfrm>
                <a:prstGeom prst="line">
                  <a:avLst/>
                </a:prstGeom>
              </p:spPr>
              <p:style>
                <a:lnRef idx="3">
                  <a:schemeClr val="dk1"/>
                </a:lnRef>
                <a:fillRef idx="0">
                  <a:schemeClr val="dk1"/>
                </a:fillRef>
                <a:effectRef idx="2">
                  <a:schemeClr val="dk1"/>
                </a:effectRef>
                <a:fontRef idx="minor">
                  <a:schemeClr val="tx1"/>
                </a:fontRef>
              </p:style>
            </p:cxnSp>
            <p:cxnSp>
              <p:nvCxnSpPr>
                <p:cNvPr id="82" name="直接连接符 81">
                  <a:extLst>
                    <a:ext uri="{FF2B5EF4-FFF2-40B4-BE49-F238E27FC236}">
                      <a16:creationId xmlns:a16="http://schemas.microsoft.com/office/drawing/2014/main" id="{ED7049DB-D9F9-AA44-7804-F3AAB6847B59}"/>
                    </a:ext>
                  </a:extLst>
                </p:cNvPr>
                <p:cNvCxnSpPr/>
                <p:nvPr/>
              </p:nvCxnSpPr>
              <p:spPr>
                <a:xfrm>
                  <a:off x="4515598" y="5075934"/>
                  <a:ext cx="667304" cy="0"/>
                </a:xfrm>
                <a:prstGeom prst="line">
                  <a:avLst/>
                </a:prstGeom>
              </p:spPr>
              <p:style>
                <a:lnRef idx="3">
                  <a:schemeClr val="dk1"/>
                </a:lnRef>
                <a:fillRef idx="0">
                  <a:schemeClr val="dk1"/>
                </a:fillRef>
                <a:effectRef idx="2">
                  <a:schemeClr val="dk1"/>
                </a:effectRef>
                <a:fontRef idx="minor">
                  <a:schemeClr val="tx1"/>
                </a:fontRef>
              </p:style>
            </p:cxnSp>
            <p:cxnSp>
              <p:nvCxnSpPr>
                <p:cNvPr id="83" name="直接连接符 82">
                  <a:extLst>
                    <a:ext uri="{FF2B5EF4-FFF2-40B4-BE49-F238E27FC236}">
                      <a16:creationId xmlns:a16="http://schemas.microsoft.com/office/drawing/2014/main" id="{DFDB140E-7D80-2C2B-B7B2-CD15B0D19E6F}"/>
                    </a:ext>
                  </a:extLst>
                </p:cNvPr>
                <p:cNvCxnSpPr/>
                <p:nvPr/>
              </p:nvCxnSpPr>
              <p:spPr>
                <a:xfrm flipV="1">
                  <a:off x="4515598" y="3352800"/>
                  <a:ext cx="667304" cy="1723134"/>
                </a:xfrm>
                <a:prstGeom prst="line">
                  <a:avLst/>
                </a:prstGeom>
              </p:spPr>
              <p:style>
                <a:lnRef idx="3">
                  <a:schemeClr val="dk1"/>
                </a:lnRef>
                <a:fillRef idx="0">
                  <a:schemeClr val="dk1"/>
                </a:fillRef>
                <a:effectRef idx="2">
                  <a:schemeClr val="dk1"/>
                </a:effectRef>
                <a:fontRef idx="minor">
                  <a:schemeClr val="tx1"/>
                </a:fontRef>
              </p:style>
            </p:cxnSp>
          </p:grpSp>
          <p:grpSp>
            <p:nvGrpSpPr>
              <p:cNvPr id="84" name="组合 83">
                <a:extLst>
                  <a:ext uri="{FF2B5EF4-FFF2-40B4-BE49-F238E27FC236}">
                    <a16:creationId xmlns:a16="http://schemas.microsoft.com/office/drawing/2014/main" id="{1A71F240-408B-6879-8D9A-E050D60E5F93}"/>
                  </a:ext>
                </a:extLst>
              </p:cNvPr>
              <p:cNvGrpSpPr/>
              <p:nvPr/>
            </p:nvGrpSpPr>
            <p:grpSpPr>
              <a:xfrm>
                <a:off x="6754072" y="3352800"/>
                <a:ext cx="667304" cy="1723134"/>
                <a:chOff x="4515598" y="3352800"/>
                <a:chExt cx="667304" cy="1723134"/>
              </a:xfrm>
            </p:grpSpPr>
            <p:cxnSp>
              <p:nvCxnSpPr>
                <p:cNvPr id="85" name="直接连接符 84">
                  <a:extLst>
                    <a:ext uri="{FF2B5EF4-FFF2-40B4-BE49-F238E27FC236}">
                      <a16:creationId xmlns:a16="http://schemas.microsoft.com/office/drawing/2014/main" id="{DA3A1249-6ACE-9FD3-2212-653581A588BC}"/>
                    </a:ext>
                  </a:extLst>
                </p:cNvPr>
                <p:cNvCxnSpPr/>
                <p:nvPr/>
              </p:nvCxnSpPr>
              <p:spPr>
                <a:xfrm>
                  <a:off x="4515598" y="3352800"/>
                  <a:ext cx="667304" cy="0"/>
                </a:xfrm>
                <a:prstGeom prst="line">
                  <a:avLst/>
                </a:prstGeom>
              </p:spPr>
              <p:style>
                <a:lnRef idx="3">
                  <a:schemeClr val="dk1"/>
                </a:lnRef>
                <a:fillRef idx="0">
                  <a:schemeClr val="dk1"/>
                </a:fillRef>
                <a:effectRef idx="2">
                  <a:schemeClr val="dk1"/>
                </a:effectRef>
                <a:fontRef idx="minor">
                  <a:schemeClr val="tx1"/>
                </a:fontRef>
              </p:style>
            </p:cxnSp>
            <p:cxnSp>
              <p:nvCxnSpPr>
                <p:cNvPr id="86" name="直接连接符 85">
                  <a:extLst>
                    <a:ext uri="{FF2B5EF4-FFF2-40B4-BE49-F238E27FC236}">
                      <a16:creationId xmlns:a16="http://schemas.microsoft.com/office/drawing/2014/main" id="{20B72252-D730-F6B6-52BF-146D0BE5876F}"/>
                    </a:ext>
                  </a:extLst>
                </p:cNvPr>
                <p:cNvCxnSpPr/>
                <p:nvPr/>
              </p:nvCxnSpPr>
              <p:spPr>
                <a:xfrm>
                  <a:off x="4515598" y="4214367"/>
                  <a:ext cx="667304" cy="0"/>
                </a:xfrm>
                <a:prstGeom prst="line">
                  <a:avLst/>
                </a:prstGeom>
              </p:spPr>
              <p:style>
                <a:lnRef idx="3">
                  <a:schemeClr val="dk1"/>
                </a:lnRef>
                <a:fillRef idx="0">
                  <a:schemeClr val="dk1"/>
                </a:fillRef>
                <a:effectRef idx="2">
                  <a:schemeClr val="dk1"/>
                </a:effectRef>
                <a:fontRef idx="minor">
                  <a:schemeClr val="tx1"/>
                </a:fontRef>
              </p:style>
            </p:cxnSp>
            <p:cxnSp>
              <p:nvCxnSpPr>
                <p:cNvPr id="87" name="直接连接符 86">
                  <a:extLst>
                    <a:ext uri="{FF2B5EF4-FFF2-40B4-BE49-F238E27FC236}">
                      <a16:creationId xmlns:a16="http://schemas.microsoft.com/office/drawing/2014/main" id="{E2EFEEE8-BFFA-1BA8-7CD1-466D17DF59B5}"/>
                    </a:ext>
                  </a:extLst>
                </p:cNvPr>
                <p:cNvCxnSpPr/>
                <p:nvPr/>
              </p:nvCxnSpPr>
              <p:spPr>
                <a:xfrm>
                  <a:off x="4515598" y="4214367"/>
                  <a:ext cx="667304" cy="861567"/>
                </a:xfrm>
                <a:prstGeom prst="line">
                  <a:avLst/>
                </a:prstGeom>
              </p:spPr>
              <p:style>
                <a:lnRef idx="3">
                  <a:schemeClr val="dk1"/>
                </a:lnRef>
                <a:fillRef idx="0">
                  <a:schemeClr val="dk1"/>
                </a:fillRef>
                <a:effectRef idx="2">
                  <a:schemeClr val="dk1"/>
                </a:effectRef>
                <a:fontRef idx="minor">
                  <a:schemeClr val="tx1"/>
                </a:fontRef>
              </p:style>
            </p:cxnSp>
            <p:cxnSp>
              <p:nvCxnSpPr>
                <p:cNvPr id="88" name="直接连接符 87">
                  <a:extLst>
                    <a:ext uri="{FF2B5EF4-FFF2-40B4-BE49-F238E27FC236}">
                      <a16:creationId xmlns:a16="http://schemas.microsoft.com/office/drawing/2014/main" id="{6AE3584E-CBB9-7244-D514-B57CF3B9F5C0}"/>
                    </a:ext>
                  </a:extLst>
                </p:cNvPr>
                <p:cNvCxnSpPr/>
                <p:nvPr/>
              </p:nvCxnSpPr>
              <p:spPr>
                <a:xfrm>
                  <a:off x="4515598" y="5075934"/>
                  <a:ext cx="667304" cy="0"/>
                </a:xfrm>
                <a:prstGeom prst="line">
                  <a:avLst/>
                </a:prstGeom>
              </p:spPr>
              <p:style>
                <a:lnRef idx="3">
                  <a:schemeClr val="dk1"/>
                </a:lnRef>
                <a:fillRef idx="0">
                  <a:schemeClr val="dk1"/>
                </a:fillRef>
                <a:effectRef idx="2">
                  <a:schemeClr val="dk1"/>
                </a:effectRef>
                <a:fontRef idx="minor">
                  <a:schemeClr val="tx1"/>
                </a:fontRef>
              </p:style>
            </p:cxnSp>
            <p:cxnSp>
              <p:nvCxnSpPr>
                <p:cNvPr id="89" name="直接连接符 88">
                  <a:extLst>
                    <a:ext uri="{FF2B5EF4-FFF2-40B4-BE49-F238E27FC236}">
                      <a16:creationId xmlns:a16="http://schemas.microsoft.com/office/drawing/2014/main" id="{B42E528A-1460-7497-8440-310334CF47B8}"/>
                    </a:ext>
                  </a:extLst>
                </p:cNvPr>
                <p:cNvCxnSpPr/>
                <p:nvPr/>
              </p:nvCxnSpPr>
              <p:spPr>
                <a:xfrm flipV="1">
                  <a:off x="4515598" y="3352800"/>
                  <a:ext cx="667304" cy="1723134"/>
                </a:xfrm>
                <a:prstGeom prst="line">
                  <a:avLst/>
                </a:prstGeom>
              </p:spPr>
              <p:style>
                <a:lnRef idx="3">
                  <a:schemeClr val="dk1"/>
                </a:lnRef>
                <a:fillRef idx="0">
                  <a:schemeClr val="dk1"/>
                </a:fillRef>
                <a:effectRef idx="2">
                  <a:schemeClr val="dk1"/>
                </a:effectRef>
                <a:fontRef idx="minor">
                  <a:schemeClr val="tx1"/>
                </a:fontRef>
              </p:style>
            </p:cxnSp>
          </p:grpSp>
          <p:cxnSp>
            <p:nvCxnSpPr>
              <p:cNvPr id="91" name="直接连接符 90">
                <a:extLst>
                  <a:ext uri="{FF2B5EF4-FFF2-40B4-BE49-F238E27FC236}">
                    <a16:creationId xmlns:a16="http://schemas.microsoft.com/office/drawing/2014/main" id="{7613F551-5618-3F6A-997A-9A0DC4B86AB2}"/>
                  </a:ext>
                </a:extLst>
              </p:cNvPr>
              <p:cNvCxnSpPr>
                <a:stCxn id="31" idx="6"/>
                <a:endCxn id="37" idx="2"/>
              </p:cNvCxnSpPr>
              <p:nvPr/>
            </p:nvCxnSpPr>
            <p:spPr>
              <a:xfrm>
                <a:off x="5626786" y="3352800"/>
                <a:ext cx="667304" cy="861567"/>
              </a:xfrm>
              <a:prstGeom prst="line">
                <a:avLst/>
              </a:prstGeom>
            </p:spPr>
            <p:style>
              <a:lnRef idx="3">
                <a:schemeClr val="dk1"/>
              </a:lnRef>
              <a:fillRef idx="0">
                <a:schemeClr val="dk1"/>
              </a:fillRef>
              <a:effectRef idx="2">
                <a:schemeClr val="dk1"/>
              </a:effectRef>
              <a:fontRef idx="minor">
                <a:schemeClr val="tx1"/>
              </a:fontRef>
            </p:style>
          </p:cxnSp>
          <p:cxnSp>
            <p:nvCxnSpPr>
              <p:cNvPr id="93" name="直接连接符 92">
                <a:extLst>
                  <a:ext uri="{FF2B5EF4-FFF2-40B4-BE49-F238E27FC236}">
                    <a16:creationId xmlns:a16="http://schemas.microsoft.com/office/drawing/2014/main" id="{8722C7AF-224A-AA4D-F525-A64F3369BC31}"/>
                  </a:ext>
                </a:extLst>
              </p:cNvPr>
              <p:cNvCxnSpPr>
                <a:stCxn id="31" idx="6"/>
                <a:endCxn id="38" idx="2"/>
              </p:cNvCxnSpPr>
              <p:nvPr/>
            </p:nvCxnSpPr>
            <p:spPr>
              <a:xfrm>
                <a:off x="5626786" y="3352800"/>
                <a:ext cx="667304" cy="1723134"/>
              </a:xfrm>
              <a:prstGeom prst="line">
                <a:avLst/>
              </a:prstGeom>
            </p:spPr>
            <p:style>
              <a:lnRef idx="3">
                <a:schemeClr val="dk1"/>
              </a:lnRef>
              <a:fillRef idx="0">
                <a:schemeClr val="dk1"/>
              </a:fillRef>
              <a:effectRef idx="2">
                <a:schemeClr val="dk1"/>
              </a:effectRef>
              <a:fontRef idx="minor">
                <a:schemeClr val="tx1"/>
              </a:fontRef>
            </p:style>
          </p:cxnSp>
          <p:cxnSp>
            <p:nvCxnSpPr>
              <p:cNvPr id="95" name="直接连接符 94">
                <a:extLst>
                  <a:ext uri="{FF2B5EF4-FFF2-40B4-BE49-F238E27FC236}">
                    <a16:creationId xmlns:a16="http://schemas.microsoft.com/office/drawing/2014/main" id="{73F38D04-8F14-0F2E-6923-5302B297FD33}"/>
                  </a:ext>
                </a:extLst>
              </p:cNvPr>
              <p:cNvCxnSpPr>
                <a:cxnSpLocks/>
                <a:stCxn id="32" idx="6"/>
                <a:endCxn id="36" idx="2"/>
              </p:cNvCxnSpPr>
              <p:nvPr/>
            </p:nvCxnSpPr>
            <p:spPr>
              <a:xfrm flipV="1">
                <a:off x="5626786" y="3352800"/>
                <a:ext cx="667304" cy="861567"/>
              </a:xfrm>
              <a:prstGeom prst="line">
                <a:avLst/>
              </a:prstGeom>
            </p:spPr>
            <p:style>
              <a:lnRef idx="3">
                <a:schemeClr val="dk1"/>
              </a:lnRef>
              <a:fillRef idx="0">
                <a:schemeClr val="dk1"/>
              </a:fillRef>
              <a:effectRef idx="2">
                <a:schemeClr val="dk1"/>
              </a:effectRef>
              <a:fontRef idx="minor">
                <a:schemeClr val="tx1"/>
              </a:fontRef>
            </p:style>
          </p:cxnSp>
          <p:cxnSp>
            <p:nvCxnSpPr>
              <p:cNvPr id="97" name="直接连接符 96">
                <a:extLst>
                  <a:ext uri="{FF2B5EF4-FFF2-40B4-BE49-F238E27FC236}">
                    <a16:creationId xmlns:a16="http://schemas.microsoft.com/office/drawing/2014/main" id="{33F01747-906B-96EF-CBE0-17A21025FF85}"/>
                  </a:ext>
                </a:extLst>
              </p:cNvPr>
              <p:cNvCxnSpPr>
                <a:stCxn id="33" idx="6"/>
                <a:endCxn id="37" idx="2"/>
              </p:cNvCxnSpPr>
              <p:nvPr/>
            </p:nvCxnSpPr>
            <p:spPr>
              <a:xfrm flipV="1">
                <a:off x="5626786" y="4214367"/>
                <a:ext cx="667304" cy="861567"/>
              </a:xfrm>
              <a:prstGeom prst="line">
                <a:avLst/>
              </a:prstGeom>
            </p:spPr>
            <p:style>
              <a:lnRef idx="3">
                <a:schemeClr val="dk1"/>
              </a:lnRef>
              <a:fillRef idx="0">
                <a:schemeClr val="dk1"/>
              </a:fillRef>
              <a:effectRef idx="2">
                <a:schemeClr val="dk1"/>
              </a:effectRef>
              <a:fontRef idx="minor">
                <a:schemeClr val="tx1"/>
              </a:fontRef>
            </p:style>
          </p:cxnSp>
          <p:cxnSp>
            <p:nvCxnSpPr>
              <p:cNvPr id="99" name="直接连接符 98">
                <a:extLst>
                  <a:ext uri="{FF2B5EF4-FFF2-40B4-BE49-F238E27FC236}">
                    <a16:creationId xmlns:a16="http://schemas.microsoft.com/office/drawing/2014/main" id="{9BB93BD8-D356-6B7B-E7B9-3C5A190FBF45}"/>
                  </a:ext>
                </a:extLst>
              </p:cNvPr>
              <p:cNvCxnSpPr>
                <a:stCxn id="36" idx="6"/>
                <a:endCxn id="42" idx="2"/>
              </p:cNvCxnSpPr>
              <p:nvPr/>
            </p:nvCxnSpPr>
            <p:spPr>
              <a:xfrm>
                <a:off x="6737974" y="3352800"/>
                <a:ext cx="667304" cy="861567"/>
              </a:xfrm>
              <a:prstGeom prst="line">
                <a:avLst/>
              </a:prstGeom>
            </p:spPr>
            <p:style>
              <a:lnRef idx="3">
                <a:schemeClr val="dk1"/>
              </a:lnRef>
              <a:fillRef idx="0">
                <a:schemeClr val="dk1"/>
              </a:fillRef>
              <a:effectRef idx="2">
                <a:schemeClr val="dk1"/>
              </a:effectRef>
              <a:fontRef idx="minor">
                <a:schemeClr val="tx1"/>
              </a:fontRef>
            </p:style>
          </p:cxnSp>
          <p:cxnSp>
            <p:nvCxnSpPr>
              <p:cNvPr id="101" name="直接连接符 100">
                <a:extLst>
                  <a:ext uri="{FF2B5EF4-FFF2-40B4-BE49-F238E27FC236}">
                    <a16:creationId xmlns:a16="http://schemas.microsoft.com/office/drawing/2014/main" id="{84CFFF72-1072-3E28-AADD-788813C7EA89}"/>
                  </a:ext>
                </a:extLst>
              </p:cNvPr>
              <p:cNvCxnSpPr>
                <a:stCxn id="36" idx="6"/>
                <a:endCxn id="43" idx="2"/>
              </p:cNvCxnSpPr>
              <p:nvPr/>
            </p:nvCxnSpPr>
            <p:spPr>
              <a:xfrm>
                <a:off x="6737974" y="3352800"/>
                <a:ext cx="667304" cy="1723134"/>
              </a:xfrm>
              <a:prstGeom prst="line">
                <a:avLst/>
              </a:prstGeom>
            </p:spPr>
            <p:style>
              <a:lnRef idx="3">
                <a:schemeClr val="dk1"/>
              </a:lnRef>
              <a:fillRef idx="0">
                <a:schemeClr val="dk1"/>
              </a:fillRef>
              <a:effectRef idx="2">
                <a:schemeClr val="dk1"/>
              </a:effectRef>
              <a:fontRef idx="minor">
                <a:schemeClr val="tx1"/>
              </a:fontRef>
            </p:style>
          </p:cxnSp>
          <p:cxnSp>
            <p:nvCxnSpPr>
              <p:cNvPr id="103" name="直接连接符 102">
                <a:extLst>
                  <a:ext uri="{FF2B5EF4-FFF2-40B4-BE49-F238E27FC236}">
                    <a16:creationId xmlns:a16="http://schemas.microsoft.com/office/drawing/2014/main" id="{6A32B7B8-E8F2-1937-1CD1-A8D306151473}"/>
                  </a:ext>
                </a:extLst>
              </p:cNvPr>
              <p:cNvCxnSpPr>
                <a:stCxn id="37" idx="6"/>
                <a:endCxn id="41" idx="2"/>
              </p:cNvCxnSpPr>
              <p:nvPr/>
            </p:nvCxnSpPr>
            <p:spPr>
              <a:xfrm flipV="1">
                <a:off x="6737974" y="3352800"/>
                <a:ext cx="667304" cy="861567"/>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105" name="直接连接符 104">
                <a:extLst>
                  <a:ext uri="{FF2B5EF4-FFF2-40B4-BE49-F238E27FC236}">
                    <a16:creationId xmlns:a16="http://schemas.microsoft.com/office/drawing/2014/main" id="{972A6D0A-0DDB-F8D8-3D44-4A8192CB9150}"/>
                  </a:ext>
                </a:extLst>
              </p:cNvPr>
              <p:cNvCxnSpPr>
                <a:stCxn id="38" idx="6"/>
                <a:endCxn id="42" idx="2"/>
              </p:cNvCxnSpPr>
              <p:nvPr/>
            </p:nvCxnSpPr>
            <p:spPr>
              <a:xfrm flipV="1">
                <a:off x="6737974" y="4214367"/>
                <a:ext cx="667304" cy="861567"/>
              </a:xfrm>
              <a:prstGeom prst="line">
                <a:avLst/>
              </a:prstGeom>
            </p:spPr>
            <p:style>
              <a:lnRef idx="3">
                <a:schemeClr val="dk1"/>
              </a:lnRef>
              <a:fillRef idx="0">
                <a:schemeClr val="dk1"/>
              </a:fillRef>
              <a:effectRef idx="2">
                <a:schemeClr val="dk1"/>
              </a:effectRef>
              <a:fontRef idx="minor">
                <a:schemeClr val="tx1"/>
              </a:fontRef>
            </p:style>
          </p:cxnSp>
        </p:grpSp>
        <p:sp>
          <p:nvSpPr>
            <p:cNvPr id="107" name="文本框 106">
              <a:extLst>
                <a:ext uri="{FF2B5EF4-FFF2-40B4-BE49-F238E27FC236}">
                  <a16:creationId xmlns:a16="http://schemas.microsoft.com/office/drawing/2014/main" id="{35518AA7-FB77-51CF-9BD9-C6333D24EAE0}"/>
                </a:ext>
              </a:extLst>
            </p:cNvPr>
            <p:cNvSpPr txBox="1"/>
            <p:nvPr/>
          </p:nvSpPr>
          <p:spPr>
            <a:xfrm>
              <a:off x="2756340" y="5752835"/>
              <a:ext cx="1123202" cy="369332"/>
            </a:xfrm>
            <a:prstGeom prst="rect">
              <a:avLst/>
            </a:prstGeom>
            <a:noFill/>
          </p:spPr>
          <p:txBody>
            <a:bodyPr wrap="square" rtlCol="0">
              <a:spAutoFit/>
            </a:bodyPr>
            <a:lstStyle/>
            <a:p>
              <a:r>
                <a:rPr lang="zh-CN" altLang="en-US" b="1" dirty="0"/>
                <a:t>观测序列</a:t>
              </a:r>
            </a:p>
          </p:txBody>
        </p:sp>
        <p:sp>
          <p:nvSpPr>
            <p:cNvPr id="108" name="文本框 107">
              <a:extLst>
                <a:ext uri="{FF2B5EF4-FFF2-40B4-BE49-F238E27FC236}">
                  <a16:creationId xmlns:a16="http://schemas.microsoft.com/office/drawing/2014/main" id="{24592F6A-FC3B-1985-D5DA-02E291FB6DAE}"/>
                </a:ext>
              </a:extLst>
            </p:cNvPr>
            <p:cNvSpPr txBox="1"/>
            <p:nvPr/>
          </p:nvSpPr>
          <p:spPr>
            <a:xfrm>
              <a:off x="2756340" y="2310349"/>
              <a:ext cx="1123202" cy="369332"/>
            </a:xfrm>
            <a:prstGeom prst="rect">
              <a:avLst/>
            </a:prstGeom>
            <a:noFill/>
          </p:spPr>
          <p:txBody>
            <a:bodyPr wrap="square" rtlCol="0">
              <a:spAutoFit/>
            </a:bodyPr>
            <a:lstStyle/>
            <a:p>
              <a:r>
                <a:rPr lang="zh-CN" altLang="en-US" b="1" dirty="0"/>
                <a:t>标注序列</a:t>
              </a:r>
            </a:p>
          </p:txBody>
        </p:sp>
        <p:cxnSp>
          <p:nvCxnSpPr>
            <p:cNvPr id="112" name="直接连接符 111">
              <a:extLst>
                <a:ext uri="{FF2B5EF4-FFF2-40B4-BE49-F238E27FC236}">
                  <a16:creationId xmlns:a16="http://schemas.microsoft.com/office/drawing/2014/main" id="{6BC16C99-A1F9-96EE-EFBD-98548283E152}"/>
                </a:ext>
              </a:extLst>
            </p:cNvPr>
            <p:cNvCxnSpPr>
              <a:stCxn id="25" idx="0"/>
              <a:endCxn id="24" idx="4"/>
            </p:cNvCxnSpPr>
            <p:nvPr/>
          </p:nvCxnSpPr>
          <p:spPr>
            <a:xfrm flipV="1">
              <a:off x="4293656" y="2723316"/>
              <a:ext cx="0" cy="397401"/>
            </a:xfrm>
            <a:prstGeom prst="line">
              <a:avLst/>
            </a:prstGeom>
          </p:spPr>
          <p:style>
            <a:lnRef idx="3">
              <a:schemeClr val="dk1"/>
            </a:lnRef>
            <a:fillRef idx="0">
              <a:schemeClr val="dk1"/>
            </a:fillRef>
            <a:effectRef idx="2">
              <a:schemeClr val="dk1"/>
            </a:effectRef>
            <a:fontRef idx="minor">
              <a:schemeClr val="tx1"/>
            </a:fontRef>
          </p:style>
        </p:cxnSp>
        <p:cxnSp>
          <p:nvCxnSpPr>
            <p:cNvPr id="114" name="直接连接符 113">
              <a:extLst>
                <a:ext uri="{FF2B5EF4-FFF2-40B4-BE49-F238E27FC236}">
                  <a16:creationId xmlns:a16="http://schemas.microsoft.com/office/drawing/2014/main" id="{D2EF5B82-B8CC-F03E-E969-207370883ECB}"/>
                </a:ext>
              </a:extLst>
            </p:cNvPr>
            <p:cNvCxnSpPr>
              <a:stCxn id="53" idx="0"/>
              <a:endCxn id="27" idx="4"/>
            </p:cNvCxnSpPr>
            <p:nvPr/>
          </p:nvCxnSpPr>
          <p:spPr>
            <a:xfrm flipV="1">
              <a:off x="4293656" y="5308017"/>
              <a:ext cx="0" cy="397401"/>
            </a:xfrm>
            <a:prstGeom prst="line">
              <a:avLst/>
            </a:prstGeom>
          </p:spPr>
          <p:style>
            <a:lnRef idx="3">
              <a:schemeClr val="dk1"/>
            </a:lnRef>
            <a:fillRef idx="0">
              <a:schemeClr val="dk1"/>
            </a:fillRef>
            <a:effectRef idx="2">
              <a:schemeClr val="dk1"/>
            </a:effectRef>
            <a:fontRef idx="minor">
              <a:schemeClr val="tx1"/>
            </a:fontRef>
          </p:style>
        </p:cxnSp>
        <p:cxnSp>
          <p:nvCxnSpPr>
            <p:cNvPr id="116" name="直接连接符 115">
              <a:extLst>
                <a:ext uri="{FF2B5EF4-FFF2-40B4-BE49-F238E27FC236}">
                  <a16:creationId xmlns:a16="http://schemas.microsoft.com/office/drawing/2014/main" id="{CCABA47E-9937-6FF9-ABAA-194D8DBAA85C}"/>
                </a:ext>
              </a:extLst>
            </p:cNvPr>
            <p:cNvCxnSpPr>
              <a:stCxn id="31" idx="0"/>
              <a:endCxn id="30" idx="4"/>
            </p:cNvCxnSpPr>
            <p:nvPr/>
          </p:nvCxnSpPr>
          <p:spPr>
            <a:xfrm flipV="1">
              <a:off x="5404844" y="2723316"/>
              <a:ext cx="0" cy="397401"/>
            </a:xfrm>
            <a:prstGeom prst="line">
              <a:avLst/>
            </a:prstGeom>
          </p:spPr>
          <p:style>
            <a:lnRef idx="3">
              <a:schemeClr val="dk1"/>
            </a:lnRef>
            <a:fillRef idx="0">
              <a:schemeClr val="dk1"/>
            </a:fillRef>
            <a:effectRef idx="2">
              <a:schemeClr val="dk1"/>
            </a:effectRef>
            <a:fontRef idx="minor">
              <a:schemeClr val="tx1"/>
            </a:fontRef>
          </p:style>
        </p:cxnSp>
        <p:cxnSp>
          <p:nvCxnSpPr>
            <p:cNvPr id="118" name="直接连接符 117">
              <a:extLst>
                <a:ext uri="{FF2B5EF4-FFF2-40B4-BE49-F238E27FC236}">
                  <a16:creationId xmlns:a16="http://schemas.microsoft.com/office/drawing/2014/main" id="{98469E11-3104-AF80-F23D-28D4966B163C}"/>
                </a:ext>
              </a:extLst>
            </p:cNvPr>
            <p:cNvCxnSpPr>
              <a:stCxn id="36" idx="0"/>
              <a:endCxn id="35" idx="4"/>
            </p:cNvCxnSpPr>
            <p:nvPr/>
          </p:nvCxnSpPr>
          <p:spPr>
            <a:xfrm flipV="1">
              <a:off x="6516032" y="2723316"/>
              <a:ext cx="0" cy="397401"/>
            </a:xfrm>
            <a:prstGeom prst="line">
              <a:avLst/>
            </a:prstGeom>
          </p:spPr>
          <p:style>
            <a:lnRef idx="3">
              <a:schemeClr val="dk1"/>
            </a:lnRef>
            <a:fillRef idx="0">
              <a:schemeClr val="dk1"/>
            </a:fillRef>
            <a:effectRef idx="2">
              <a:schemeClr val="dk1"/>
            </a:effectRef>
            <a:fontRef idx="minor">
              <a:schemeClr val="tx1"/>
            </a:fontRef>
          </p:style>
        </p:cxnSp>
        <p:cxnSp>
          <p:nvCxnSpPr>
            <p:cNvPr id="120" name="直接连接符 119">
              <a:extLst>
                <a:ext uri="{FF2B5EF4-FFF2-40B4-BE49-F238E27FC236}">
                  <a16:creationId xmlns:a16="http://schemas.microsoft.com/office/drawing/2014/main" id="{F951E052-5C38-9F8A-B441-A48C1AB9263B}"/>
                </a:ext>
              </a:extLst>
            </p:cNvPr>
            <p:cNvCxnSpPr>
              <a:stCxn id="41" idx="0"/>
              <a:endCxn id="40" idx="4"/>
            </p:cNvCxnSpPr>
            <p:nvPr/>
          </p:nvCxnSpPr>
          <p:spPr>
            <a:xfrm flipV="1">
              <a:off x="7627220" y="2723316"/>
              <a:ext cx="0" cy="397401"/>
            </a:xfrm>
            <a:prstGeom prst="line">
              <a:avLst/>
            </a:prstGeom>
          </p:spPr>
          <p:style>
            <a:lnRef idx="3">
              <a:schemeClr val="dk1"/>
            </a:lnRef>
            <a:fillRef idx="0">
              <a:schemeClr val="dk1"/>
            </a:fillRef>
            <a:effectRef idx="2">
              <a:schemeClr val="dk1"/>
            </a:effectRef>
            <a:fontRef idx="minor">
              <a:schemeClr val="tx1"/>
            </a:fontRef>
          </p:style>
        </p:cxnSp>
        <p:cxnSp>
          <p:nvCxnSpPr>
            <p:cNvPr id="122" name="直接连接符 121">
              <a:extLst>
                <a:ext uri="{FF2B5EF4-FFF2-40B4-BE49-F238E27FC236}">
                  <a16:creationId xmlns:a16="http://schemas.microsoft.com/office/drawing/2014/main" id="{3F917DDF-C4CC-4E4F-FD26-B1B5936AB91E}"/>
                </a:ext>
              </a:extLst>
            </p:cNvPr>
            <p:cNvCxnSpPr>
              <a:stCxn id="54" idx="0"/>
              <a:endCxn id="33" idx="4"/>
            </p:cNvCxnSpPr>
            <p:nvPr/>
          </p:nvCxnSpPr>
          <p:spPr>
            <a:xfrm flipV="1">
              <a:off x="5404844" y="5308017"/>
              <a:ext cx="0" cy="397401"/>
            </a:xfrm>
            <a:prstGeom prst="line">
              <a:avLst/>
            </a:prstGeom>
          </p:spPr>
          <p:style>
            <a:lnRef idx="3">
              <a:schemeClr val="dk1"/>
            </a:lnRef>
            <a:fillRef idx="0">
              <a:schemeClr val="dk1"/>
            </a:fillRef>
            <a:effectRef idx="2">
              <a:schemeClr val="dk1"/>
            </a:effectRef>
            <a:fontRef idx="minor">
              <a:schemeClr val="tx1"/>
            </a:fontRef>
          </p:style>
        </p:cxnSp>
        <p:cxnSp>
          <p:nvCxnSpPr>
            <p:cNvPr id="124" name="直接连接符 123">
              <a:extLst>
                <a:ext uri="{FF2B5EF4-FFF2-40B4-BE49-F238E27FC236}">
                  <a16:creationId xmlns:a16="http://schemas.microsoft.com/office/drawing/2014/main" id="{AB9B8EFB-3B5D-C64C-E9C6-B7B246299C17}"/>
                </a:ext>
              </a:extLst>
            </p:cNvPr>
            <p:cNvCxnSpPr>
              <a:stCxn id="55" idx="0"/>
              <a:endCxn id="38" idx="4"/>
            </p:cNvCxnSpPr>
            <p:nvPr/>
          </p:nvCxnSpPr>
          <p:spPr>
            <a:xfrm flipV="1">
              <a:off x="6516032" y="5308017"/>
              <a:ext cx="0" cy="397401"/>
            </a:xfrm>
            <a:prstGeom prst="line">
              <a:avLst/>
            </a:prstGeom>
          </p:spPr>
          <p:style>
            <a:lnRef idx="3">
              <a:schemeClr val="dk1"/>
            </a:lnRef>
            <a:fillRef idx="0">
              <a:schemeClr val="dk1"/>
            </a:fillRef>
            <a:effectRef idx="2">
              <a:schemeClr val="dk1"/>
            </a:effectRef>
            <a:fontRef idx="minor">
              <a:schemeClr val="tx1"/>
            </a:fontRef>
          </p:style>
        </p:cxnSp>
        <p:cxnSp>
          <p:nvCxnSpPr>
            <p:cNvPr id="126" name="直接连接符 125">
              <a:extLst>
                <a:ext uri="{FF2B5EF4-FFF2-40B4-BE49-F238E27FC236}">
                  <a16:creationId xmlns:a16="http://schemas.microsoft.com/office/drawing/2014/main" id="{DFAED39C-9C17-4E8C-35F0-B7CF807D5B7A}"/>
                </a:ext>
              </a:extLst>
            </p:cNvPr>
            <p:cNvCxnSpPr>
              <a:stCxn id="56" idx="0"/>
              <a:endCxn id="43" idx="4"/>
            </p:cNvCxnSpPr>
            <p:nvPr/>
          </p:nvCxnSpPr>
          <p:spPr>
            <a:xfrm flipV="1">
              <a:off x="7627220" y="5308017"/>
              <a:ext cx="0" cy="397401"/>
            </a:xfrm>
            <a:prstGeom prst="line">
              <a:avLst/>
            </a:prstGeom>
          </p:spPr>
          <p:style>
            <a:lnRef idx="3">
              <a:schemeClr val="dk1"/>
            </a:lnRef>
            <a:fillRef idx="0">
              <a:schemeClr val="dk1"/>
            </a:fillRef>
            <a:effectRef idx="2">
              <a:schemeClr val="dk1"/>
            </a:effectRef>
            <a:fontRef idx="minor">
              <a:schemeClr val="tx1"/>
            </a:fontRef>
          </p:style>
        </p:cxnSp>
      </p:grpSp>
      <p:sp>
        <p:nvSpPr>
          <p:cNvPr id="4" name="文本框 3">
            <a:extLst>
              <a:ext uri="{FF2B5EF4-FFF2-40B4-BE49-F238E27FC236}">
                <a16:creationId xmlns:a16="http://schemas.microsoft.com/office/drawing/2014/main" id="{C3B34D54-ECE8-5DA1-2203-FD78A36C0763}"/>
              </a:ext>
            </a:extLst>
          </p:cNvPr>
          <p:cNvSpPr txBox="1"/>
          <p:nvPr/>
        </p:nvSpPr>
        <p:spPr>
          <a:xfrm>
            <a:off x="6335697" y="2952042"/>
            <a:ext cx="609421" cy="461665"/>
          </a:xfrm>
          <a:prstGeom prst="rect">
            <a:avLst/>
          </a:prstGeom>
          <a:noFill/>
        </p:spPr>
        <p:txBody>
          <a:bodyPr wrap="square" rtlCol="0">
            <a:spAutoFit/>
          </a:bodyPr>
          <a:lstStyle/>
          <a:p>
            <a:r>
              <a:rPr lang="en-US" altLang="zh-CN" sz="2400" b="1" dirty="0"/>
              <a:t>B</a:t>
            </a:r>
            <a:endParaRPr lang="zh-CN" altLang="en-US" sz="2400" b="1" dirty="0"/>
          </a:p>
        </p:txBody>
      </p:sp>
      <p:sp>
        <p:nvSpPr>
          <p:cNvPr id="5" name="文本框 4">
            <a:extLst>
              <a:ext uri="{FF2B5EF4-FFF2-40B4-BE49-F238E27FC236}">
                <a16:creationId xmlns:a16="http://schemas.microsoft.com/office/drawing/2014/main" id="{07D3AED2-3E07-FB4F-033E-E0B2FA6DDFA2}"/>
              </a:ext>
            </a:extLst>
          </p:cNvPr>
          <p:cNvSpPr txBox="1"/>
          <p:nvPr/>
        </p:nvSpPr>
        <p:spPr>
          <a:xfrm>
            <a:off x="6407345" y="3829669"/>
            <a:ext cx="609421" cy="461665"/>
          </a:xfrm>
          <a:prstGeom prst="rect">
            <a:avLst/>
          </a:prstGeom>
          <a:noFill/>
        </p:spPr>
        <p:txBody>
          <a:bodyPr wrap="square" rtlCol="0">
            <a:spAutoFit/>
          </a:bodyPr>
          <a:lstStyle/>
          <a:p>
            <a:r>
              <a:rPr lang="en-US" altLang="zh-CN" sz="2400" b="1" dirty="0"/>
              <a:t>I</a:t>
            </a:r>
            <a:endParaRPr lang="zh-CN" altLang="en-US" sz="2400" b="1" dirty="0"/>
          </a:p>
        </p:txBody>
      </p:sp>
      <p:sp>
        <p:nvSpPr>
          <p:cNvPr id="6" name="文本框 5">
            <a:extLst>
              <a:ext uri="{FF2B5EF4-FFF2-40B4-BE49-F238E27FC236}">
                <a16:creationId xmlns:a16="http://schemas.microsoft.com/office/drawing/2014/main" id="{FA6BD239-C1C8-8B47-F81B-C2B45F0FD16C}"/>
              </a:ext>
            </a:extLst>
          </p:cNvPr>
          <p:cNvSpPr txBox="1"/>
          <p:nvPr/>
        </p:nvSpPr>
        <p:spPr>
          <a:xfrm>
            <a:off x="6335697" y="4707296"/>
            <a:ext cx="609421" cy="461665"/>
          </a:xfrm>
          <a:prstGeom prst="rect">
            <a:avLst/>
          </a:prstGeom>
          <a:noFill/>
        </p:spPr>
        <p:txBody>
          <a:bodyPr wrap="square" rtlCol="0">
            <a:spAutoFit/>
          </a:bodyPr>
          <a:lstStyle/>
          <a:p>
            <a:r>
              <a:rPr lang="en-US" altLang="zh-CN" sz="2400" b="1" dirty="0"/>
              <a:t>O</a:t>
            </a:r>
            <a:endParaRPr lang="zh-CN" altLang="en-US" sz="2400" b="1"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66A7631-5ABE-04D8-26FF-35FF254E5984}"/>
                  </a:ext>
                </a:extLst>
              </p:cNvPr>
              <p:cNvSpPr txBox="1"/>
              <p:nvPr/>
            </p:nvSpPr>
            <p:spPr>
              <a:xfrm>
                <a:off x="7144365" y="2129401"/>
                <a:ext cx="4324281" cy="960904"/>
              </a:xfrm>
              <a:prstGeom prst="rect">
                <a:avLst/>
              </a:prstGeom>
              <a:noFill/>
            </p:spPr>
            <p:txBody>
              <a:bodyPr wrap="square" rtlCol="0">
                <a:spAutoFit/>
              </a:bodyPr>
              <a:lstStyle/>
              <a:p>
                <a:pPr marL="285750" indent="-285750">
                  <a:lnSpc>
                    <a:spcPct val="150000"/>
                  </a:lnSpc>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𝑍</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sz="2000" dirty="0">
                    <a:latin typeface="微软雅黑" panose="020B0503020204020204" pitchFamily="34" charset="-122"/>
                    <a:ea typeface="微软雅黑" panose="020B0503020204020204" pitchFamily="34" charset="-122"/>
                  </a:rPr>
                  <a:t>为规范化因子：序列长度为</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，标注长度为</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，因此共有</a:t>
                </a:r>
                <a14:m>
                  <m:oMath xmlns:m="http://schemas.openxmlformats.org/officeDocument/2006/math">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3</m:t>
                        </m:r>
                      </m:e>
                      <m:sup>
                        <m:r>
                          <a:rPr lang="en-US" altLang="zh-CN" sz="2000" b="0" i="1" smtClean="0">
                            <a:latin typeface="Cambria Math" panose="02040503050406030204" pitchFamily="18" charset="0"/>
                          </a:rPr>
                          <m:t>4</m:t>
                        </m:r>
                      </m:sup>
                    </m:sSup>
                  </m:oMath>
                </a14:m>
                <a:r>
                  <a:rPr lang="zh-CN" altLang="en-US" sz="2000" dirty="0">
                    <a:latin typeface="微软雅黑" panose="020B0503020204020204" pitchFamily="34" charset="-122"/>
                    <a:ea typeface="微软雅黑" panose="020B0503020204020204" pitchFamily="34" charset="-122"/>
                  </a:rPr>
                  <a:t>条路径</a:t>
                </a:r>
                <a:endParaRPr lang="zh-CN" altLang="en-US" dirty="0">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566A7631-5ABE-04D8-26FF-35FF254E5984}"/>
                  </a:ext>
                </a:extLst>
              </p:cNvPr>
              <p:cNvSpPr txBox="1">
                <a:spLocks noRot="1" noChangeAspect="1" noMove="1" noResize="1" noEditPoints="1" noAdjustHandles="1" noChangeArrowheads="1" noChangeShapeType="1" noTextEdit="1"/>
              </p:cNvSpPr>
              <p:nvPr/>
            </p:nvSpPr>
            <p:spPr>
              <a:xfrm>
                <a:off x="7144365" y="2129401"/>
                <a:ext cx="4324281" cy="960904"/>
              </a:xfrm>
              <a:prstGeom prst="rect">
                <a:avLst/>
              </a:prstGeom>
              <a:blipFill>
                <a:blip r:embed="rId2"/>
                <a:stretch>
                  <a:fillRect l="-987" r="-7193" b="-10127"/>
                </a:stretch>
              </a:blipFill>
            </p:spPr>
            <p:txBody>
              <a:bodyPr/>
              <a:lstStyle/>
              <a:p>
                <a:r>
                  <a:rPr lang="zh-CN" altLang="en-US">
                    <a:noFill/>
                  </a:rPr>
                  <a:t> </a:t>
                </a:r>
              </a:p>
            </p:txBody>
          </p:sp>
        </mc:Fallback>
      </mc:AlternateContent>
      <p:sp>
        <p:nvSpPr>
          <p:cNvPr id="8" name="思想气泡: 云 7">
            <a:extLst>
              <a:ext uri="{FF2B5EF4-FFF2-40B4-BE49-F238E27FC236}">
                <a16:creationId xmlns:a16="http://schemas.microsoft.com/office/drawing/2014/main" id="{229E68A5-B00B-4D4D-5361-9A0DBD8E93EB}"/>
              </a:ext>
            </a:extLst>
          </p:cNvPr>
          <p:cNvSpPr/>
          <p:nvPr/>
        </p:nvSpPr>
        <p:spPr>
          <a:xfrm>
            <a:off x="8431627" y="3639007"/>
            <a:ext cx="1375416" cy="686553"/>
          </a:xfrm>
          <a:prstGeom prst="cloudCallou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思考点</a:t>
            </a:r>
          </a:p>
        </p:txBody>
      </p:sp>
      <p:sp>
        <p:nvSpPr>
          <p:cNvPr id="9" name="文本框 8">
            <a:extLst>
              <a:ext uri="{FF2B5EF4-FFF2-40B4-BE49-F238E27FC236}">
                <a16:creationId xmlns:a16="http://schemas.microsoft.com/office/drawing/2014/main" id="{8B9F42EE-0D33-3D05-4E8C-7A9761765B80}"/>
              </a:ext>
            </a:extLst>
          </p:cNvPr>
          <p:cNvSpPr txBox="1"/>
          <p:nvPr/>
        </p:nvSpPr>
        <p:spPr>
          <a:xfrm>
            <a:off x="7582334" y="4984851"/>
            <a:ext cx="3568019" cy="923330"/>
          </a:xfrm>
          <a:prstGeom prst="rect">
            <a:avLst/>
          </a:prstGeom>
          <a:noFill/>
        </p:spPr>
        <p:txBody>
          <a:bodyPr wrap="square" rtlCol="0">
            <a:spAutoFit/>
          </a:bodyPr>
          <a:lstStyle/>
          <a:p>
            <a:r>
              <a:rPr lang="zh-CN" altLang="en-US" dirty="0"/>
              <a:t>列举出所有可能的路径并计算得分，效率问题？有没有更好的方法？</a:t>
            </a:r>
          </a:p>
        </p:txBody>
      </p:sp>
    </p:spTree>
    <p:extLst>
      <p:ext uri="{BB962C8B-B14F-4D97-AF65-F5344CB8AC3E}">
        <p14:creationId xmlns:p14="http://schemas.microsoft.com/office/powerpoint/2010/main" val="639440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6" name="文本框 5">
            <a:extLst>
              <a:ext uri="{FF2B5EF4-FFF2-40B4-BE49-F238E27FC236}">
                <a16:creationId xmlns:a16="http://schemas.microsoft.com/office/drawing/2014/main" id="{68BBEEA2-71F7-FC3C-57B4-EF062F1088F8}"/>
              </a:ext>
            </a:extLst>
          </p:cNvPr>
          <p:cNvSpPr txBox="1"/>
          <p:nvPr/>
        </p:nvSpPr>
        <p:spPr>
          <a:xfrm>
            <a:off x="293087" y="1167185"/>
            <a:ext cx="11334702" cy="46416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任务实现：</a:t>
            </a:r>
            <a:r>
              <a:rPr lang="en-US" altLang="zh-CN" sz="2200" dirty="0">
                <a:latin typeface="Microsoft YaHei" panose="020B0503020204020204" pitchFamily="34" charset="-122"/>
                <a:ea typeface="Microsoft YaHei" panose="020B0503020204020204" pitchFamily="34" charset="-122"/>
              </a:rPr>
              <a:t>LSTM-CRF</a:t>
            </a:r>
            <a:endParaRPr kumimoji="0" lang="en-US" altLang="zh-CN"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p:sp>
        <p:nvSpPr>
          <p:cNvPr id="4" name="文本框 3">
            <a:extLst>
              <a:ext uri="{FF2B5EF4-FFF2-40B4-BE49-F238E27FC236}">
                <a16:creationId xmlns:a16="http://schemas.microsoft.com/office/drawing/2014/main" id="{506DB922-62F2-59D6-30F4-20BA3C17EA8B}"/>
              </a:ext>
            </a:extLst>
          </p:cNvPr>
          <p:cNvSpPr txBox="1"/>
          <p:nvPr/>
        </p:nvSpPr>
        <p:spPr>
          <a:xfrm>
            <a:off x="8166643" y="2826708"/>
            <a:ext cx="3045856" cy="295189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使用</a:t>
            </a:r>
            <a:r>
              <a:rPr lang="en-US" altLang="zh-CN" dirty="0">
                <a:latin typeface="微软雅黑" panose="020B0503020204020204" pitchFamily="34" charset="-122"/>
                <a:ea typeface="微软雅黑" panose="020B0503020204020204" pitchFamily="34" charset="-122"/>
              </a:rPr>
              <a:t>LSTM</a:t>
            </a:r>
            <a:r>
              <a:rPr lang="zh-CN" altLang="en-US" dirty="0">
                <a:latin typeface="微软雅黑" panose="020B0503020204020204" pitchFamily="34" charset="-122"/>
                <a:ea typeface="微软雅黑" panose="020B0503020204020204" pitchFamily="34" charset="-122"/>
              </a:rPr>
              <a:t>做特征提取，虽然</a:t>
            </a:r>
            <a:r>
              <a:rPr lang="en-US" altLang="zh-CN" dirty="0">
                <a:latin typeface="微软雅黑" panose="020B0503020204020204" pitchFamily="34" charset="-122"/>
                <a:ea typeface="微软雅黑" panose="020B0503020204020204" pitchFamily="34" charset="-122"/>
              </a:rPr>
              <a:t>LSTM</a:t>
            </a:r>
            <a:r>
              <a:rPr lang="zh-CN" altLang="en-US" dirty="0">
                <a:latin typeface="微软雅黑" panose="020B0503020204020204" pitchFamily="34" charset="-122"/>
                <a:ea typeface="微软雅黑" panose="020B0503020204020204" pitchFamily="34" charset="-122"/>
              </a:rPr>
              <a:t>可以直接预测每个</a:t>
            </a:r>
            <a:r>
              <a:rPr lang="en-US" altLang="zh-CN" dirty="0">
                <a:latin typeface="微软雅黑" panose="020B0503020204020204" pitchFamily="34" charset="-122"/>
                <a:ea typeface="微软雅黑" panose="020B0503020204020204" pitchFamily="34" charset="-122"/>
              </a:rPr>
              <a:t>token</a:t>
            </a:r>
            <a:r>
              <a:rPr lang="zh-CN" altLang="en-US" dirty="0">
                <a:latin typeface="微软雅黑" panose="020B0503020204020204" pitchFamily="34" charset="-122"/>
                <a:ea typeface="微软雅黑" panose="020B0503020204020204" pitchFamily="34" charset="-122"/>
              </a:rPr>
              <a:t>的标注标签概率，但因每个</a:t>
            </a:r>
            <a:r>
              <a:rPr lang="en-US" altLang="zh-CN" dirty="0">
                <a:latin typeface="微软雅黑" panose="020B0503020204020204" pitchFamily="34" charset="-122"/>
                <a:ea typeface="微软雅黑" panose="020B0503020204020204" pitchFamily="34" charset="-122"/>
              </a:rPr>
              <a:t>token</a:t>
            </a:r>
            <a:r>
              <a:rPr lang="zh-CN" altLang="en-US" dirty="0">
                <a:latin typeface="微软雅黑" panose="020B0503020204020204" pitchFamily="34" charset="-122"/>
                <a:ea typeface="微软雅黑" panose="020B0503020204020204" pitchFamily="34" charset="-122"/>
              </a:rPr>
              <a:t>标签的预测是相互独立的，无法学习到标注标签间的转移依赖，因此结合</a:t>
            </a:r>
            <a:r>
              <a:rPr lang="en-US" altLang="zh-CN" dirty="0">
                <a:latin typeface="微软雅黑" panose="020B0503020204020204" pitchFamily="34" charset="-122"/>
                <a:ea typeface="微软雅黑" panose="020B0503020204020204" pitchFamily="34" charset="-122"/>
              </a:rPr>
              <a:t>CRF</a:t>
            </a:r>
            <a:r>
              <a:rPr lang="zh-CN" altLang="en-US" dirty="0">
                <a:latin typeface="微软雅黑" panose="020B0503020204020204" pitchFamily="34" charset="-122"/>
                <a:ea typeface="微软雅黑" panose="020B0503020204020204" pitchFamily="34" charset="-122"/>
              </a:rPr>
              <a:t>使用。</a:t>
            </a:r>
          </a:p>
        </p:txBody>
      </p:sp>
      <p:sp>
        <p:nvSpPr>
          <p:cNvPr id="5" name="思想气泡: 云 4">
            <a:extLst>
              <a:ext uri="{FF2B5EF4-FFF2-40B4-BE49-F238E27FC236}">
                <a16:creationId xmlns:a16="http://schemas.microsoft.com/office/drawing/2014/main" id="{17BA010F-5812-C7C3-7EE8-D2798D573542}"/>
              </a:ext>
            </a:extLst>
          </p:cNvPr>
          <p:cNvSpPr/>
          <p:nvPr/>
        </p:nvSpPr>
        <p:spPr>
          <a:xfrm>
            <a:off x="8925995" y="1199200"/>
            <a:ext cx="1375416" cy="686553"/>
          </a:xfrm>
          <a:prstGeom prst="cloudCallou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思考点</a:t>
            </a:r>
          </a:p>
        </p:txBody>
      </p:sp>
      <p:sp>
        <p:nvSpPr>
          <p:cNvPr id="7" name="文本框 6">
            <a:extLst>
              <a:ext uri="{FF2B5EF4-FFF2-40B4-BE49-F238E27FC236}">
                <a16:creationId xmlns:a16="http://schemas.microsoft.com/office/drawing/2014/main" id="{21737EFD-B5AD-301B-C397-08AAE09AD7BC}"/>
              </a:ext>
            </a:extLst>
          </p:cNvPr>
          <p:cNvSpPr txBox="1"/>
          <p:nvPr/>
        </p:nvSpPr>
        <p:spPr>
          <a:xfrm>
            <a:off x="8166642" y="2113398"/>
            <a:ext cx="2894121"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为什么结合</a:t>
            </a:r>
            <a:r>
              <a:rPr lang="en-US" altLang="zh-CN" dirty="0">
                <a:latin typeface="微软雅黑" panose="020B0503020204020204" pitchFamily="34" charset="-122"/>
                <a:ea typeface="微软雅黑" panose="020B0503020204020204" pitchFamily="34" charset="-122"/>
              </a:rPr>
              <a:t>LSTM</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CRF</a:t>
            </a:r>
            <a:r>
              <a:rPr lang="zh-CN" altLang="en-US" dirty="0">
                <a:latin typeface="微软雅黑" panose="020B0503020204020204" pitchFamily="34" charset="-122"/>
                <a:ea typeface="微软雅黑" panose="020B0503020204020204" pitchFamily="34" charset="-122"/>
              </a:rPr>
              <a:t>？</a:t>
            </a:r>
          </a:p>
        </p:txBody>
      </p:sp>
      <p:grpSp>
        <p:nvGrpSpPr>
          <p:cNvPr id="93" name="组合 92">
            <a:extLst>
              <a:ext uri="{FF2B5EF4-FFF2-40B4-BE49-F238E27FC236}">
                <a16:creationId xmlns:a16="http://schemas.microsoft.com/office/drawing/2014/main" id="{0EC83714-C5FD-1108-43B7-5EE010C93B45}"/>
              </a:ext>
            </a:extLst>
          </p:cNvPr>
          <p:cNvGrpSpPr/>
          <p:nvPr/>
        </p:nvGrpSpPr>
        <p:grpSpPr>
          <a:xfrm>
            <a:off x="1525949" y="1885753"/>
            <a:ext cx="4834202" cy="4362282"/>
            <a:chOff x="1002313" y="2067411"/>
            <a:chExt cx="4834202" cy="4362282"/>
          </a:xfrm>
        </p:grpSpPr>
        <p:sp>
          <p:nvSpPr>
            <p:cNvPr id="52" name="矩形 51">
              <a:extLst>
                <a:ext uri="{FF2B5EF4-FFF2-40B4-BE49-F238E27FC236}">
                  <a16:creationId xmlns:a16="http://schemas.microsoft.com/office/drawing/2014/main" id="{3514C75D-1501-2180-D8C7-80309FCBFD13}"/>
                </a:ext>
              </a:extLst>
            </p:cNvPr>
            <p:cNvSpPr/>
            <p:nvPr/>
          </p:nvSpPr>
          <p:spPr>
            <a:xfrm>
              <a:off x="1276350" y="4362450"/>
              <a:ext cx="4352925" cy="1524000"/>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流程图: 接点 10">
              <a:extLst>
                <a:ext uri="{FF2B5EF4-FFF2-40B4-BE49-F238E27FC236}">
                  <a16:creationId xmlns:a16="http://schemas.microsoft.com/office/drawing/2014/main" id="{4EC6E678-7D0F-3850-4927-42D88EFBD59D}"/>
                </a:ext>
              </a:extLst>
            </p:cNvPr>
            <p:cNvSpPr/>
            <p:nvPr/>
          </p:nvSpPr>
          <p:spPr>
            <a:xfrm>
              <a:off x="1525949" y="5965527"/>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x</a:t>
              </a:r>
              <a:r>
                <a:rPr lang="en-US" altLang="zh-CN" sz="500" dirty="0"/>
                <a:t>1</a:t>
              </a:r>
              <a:endParaRPr lang="zh-CN" altLang="en-US" dirty="0"/>
            </a:p>
          </p:txBody>
        </p:sp>
        <p:sp>
          <p:nvSpPr>
            <p:cNvPr id="12" name="流程图: 接点 11">
              <a:extLst>
                <a:ext uri="{FF2B5EF4-FFF2-40B4-BE49-F238E27FC236}">
                  <a16:creationId xmlns:a16="http://schemas.microsoft.com/office/drawing/2014/main" id="{5CD7FE03-F97E-E6DF-37A8-543660B0F62C}"/>
                </a:ext>
              </a:extLst>
            </p:cNvPr>
            <p:cNvSpPr/>
            <p:nvPr/>
          </p:nvSpPr>
          <p:spPr>
            <a:xfrm>
              <a:off x="2637137" y="5965527"/>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x</a:t>
              </a:r>
              <a:r>
                <a:rPr lang="en-US" altLang="zh-CN" sz="500" dirty="0"/>
                <a:t>2</a:t>
              </a:r>
              <a:endParaRPr lang="zh-CN" altLang="en-US" dirty="0"/>
            </a:p>
          </p:txBody>
        </p:sp>
        <p:sp>
          <p:nvSpPr>
            <p:cNvPr id="13" name="流程图: 接点 12">
              <a:extLst>
                <a:ext uri="{FF2B5EF4-FFF2-40B4-BE49-F238E27FC236}">
                  <a16:creationId xmlns:a16="http://schemas.microsoft.com/office/drawing/2014/main" id="{D6DE7E8C-C59B-1577-BFCC-48F7B1F23D2B}"/>
                </a:ext>
              </a:extLst>
            </p:cNvPr>
            <p:cNvSpPr/>
            <p:nvPr/>
          </p:nvSpPr>
          <p:spPr>
            <a:xfrm>
              <a:off x="3748325" y="5965527"/>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x</a:t>
              </a:r>
              <a:r>
                <a:rPr lang="en-US" altLang="zh-CN" sz="500" dirty="0"/>
                <a:t>3</a:t>
              </a:r>
              <a:endParaRPr lang="zh-CN" altLang="en-US" dirty="0"/>
            </a:p>
          </p:txBody>
        </p:sp>
        <p:sp>
          <p:nvSpPr>
            <p:cNvPr id="14" name="流程图: 接点 13">
              <a:extLst>
                <a:ext uri="{FF2B5EF4-FFF2-40B4-BE49-F238E27FC236}">
                  <a16:creationId xmlns:a16="http://schemas.microsoft.com/office/drawing/2014/main" id="{1312BDF5-83A1-B903-F6D7-0D13FE49C678}"/>
                </a:ext>
              </a:extLst>
            </p:cNvPr>
            <p:cNvSpPr/>
            <p:nvPr/>
          </p:nvSpPr>
          <p:spPr>
            <a:xfrm>
              <a:off x="4859513" y="5965527"/>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x</a:t>
              </a:r>
              <a:r>
                <a:rPr lang="en-US" altLang="zh-CN" sz="500" dirty="0"/>
                <a:t>4</a:t>
              </a:r>
              <a:endParaRPr lang="zh-CN" altLang="en-US" dirty="0"/>
            </a:p>
          </p:txBody>
        </p:sp>
        <p:grpSp>
          <p:nvGrpSpPr>
            <p:cNvPr id="21" name="组合 20">
              <a:extLst>
                <a:ext uri="{FF2B5EF4-FFF2-40B4-BE49-F238E27FC236}">
                  <a16:creationId xmlns:a16="http://schemas.microsoft.com/office/drawing/2014/main" id="{BB866AF6-069D-E6CC-B04E-1ADA24CD4091}"/>
                </a:ext>
              </a:extLst>
            </p:cNvPr>
            <p:cNvGrpSpPr/>
            <p:nvPr/>
          </p:nvGrpSpPr>
          <p:grpSpPr>
            <a:xfrm>
              <a:off x="1600253" y="4445106"/>
              <a:ext cx="295275" cy="1333500"/>
              <a:chOff x="1457325" y="3505200"/>
              <a:chExt cx="295275" cy="1333500"/>
            </a:xfrm>
          </p:grpSpPr>
          <p:sp>
            <p:nvSpPr>
              <p:cNvPr id="15" name="矩形: 圆角 14">
                <a:extLst>
                  <a:ext uri="{FF2B5EF4-FFF2-40B4-BE49-F238E27FC236}">
                    <a16:creationId xmlns:a16="http://schemas.microsoft.com/office/drawing/2014/main" id="{6954C176-209C-A9E5-4A63-03531F9E4A8C}"/>
                  </a:ext>
                </a:extLst>
              </p:cNvPr>
              <p:cNvSpPr/>
              <p:nvPr/>
            </p:nvSpPr>
            <p:spPr>
              <a:xfrm>
                <a:off x="1457325" y="3505200"/>
                <a:ext cx="295275" cy="13335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A06EEBB7-9379-6A4C-BD12-2FECAA35749B}"/>
                  </a:ext>
                </a:extLst>
              </p:cNvPr>
              <p:cNvSpPr/>
              <p:nvPr/>
            </p:nvSpPr>
            <p:spPr>
              <a:xfrm>
                <a:off x="1525949" y="4591050"/>
                <a:ext cx="159976" cy="18097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5B1F7523-5B1F-A868-FFB5-C4452C23AE68}"/>
                  </a:ext>
                </a:extLst>
              </p:cNvPr>
              <p:cNvSpPr/>
              <p:nvPr/>
            </p:nvSpPr>
            <p:spPr>
              <a:xfrm>
                <a:off x="1525949" y="4343400"/>
                <a:ext cx="159976" cy="18097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2250762-666B-F879-543D-8F9B249F786F}"/>
                  </a:ext>
                </a:extLst>
              </p:cNvPr>
              <p:cNvSpPr/>
              <p:nvPr/>
            </p:nvSpPr>
            <p:spPr>
              <a:xfrm>
                <a:off x="1525949" y="4095750"/>
                <a:ext cx="159976" cy="18097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CA9CEB1-2D38-4057-6758-31FE5E11341E}"/>
                  </a:ext>
                </a:extLst>
              </p:cNvPr>
              <p:cNvSpPr/>
              <p:nvPr/>
            </p:nvSpPr>
            <p:spPr>
              <a:xfrm>
                <a:off x="1525949" y="3846661"/>
                <a:ext cx="159976" cy="18097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F22016BB-A9AA-A119-5CA4-7700C534B292}"/>
                  </a:ext>
                </a:extLst>
              </p:cNvPr>
              <p:cNvSpPr/>
              <p:nvPr/>
            </p:nvSpPr>
            <p:spPr>
              <a:xfrm>
                <a:off x="1525949" y="3617463"/>
                <a:ext cx="159976" cy="18097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F46B08F0-F17F-B749-8B31-A731E6B2AEA7}"/>
                </a:ext>
              </a:extLst>
            </p:cNvPr>
            <p:cNvGrpSpPr/>
            <p:nvPr/>
          </p:nvGrpSpPr>
          <p:grpSpPr>
            <a:xfrm>
              <a:off x="2711441" y="4445106"/>
              <a:ext cx="295275" cy="1333500"/>
              <a:chOff x="1457325" y="3505200"/>
              <a:chExt cx="295275" cy="1333500"/>
            </a:xfrm>
          </p:grpSpPr>
          <p:sp>
            <p:nvSpPr>
              <p:cNvPr id="23" name="矩形: 圆角 22">
                <a:extLst>
                  <a:ext uri="{FF2B5EF4-FFF2-40B4-BE49-F238E27FC236}">
                    <a16:creationId xmlns:a16="http://schemas.microsoft.com/office/drawing/2014/main" id="{2B6D52C2-9876-1F83-ECC3-C3B1FC0983D3}"/>
                  </a:ext>
                </a:extLst>
              </p:cNvPr>
              <p:cNvSpPr/>
              <p:nvPr/>
            </p:nvSpPr>
            <p:spPr>
              <a:xfrm>
                <a:off x="1457325" y="3505200"/>
                <a:ext cx="295275" cy="13335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02F0D24C-4873-6E62-4C12-1101F34C768A}"/>
                  </a:ext>
                </a:extLst>
              </p:cNvPr>
              <p:cNvSpPr/>
              <p:nvPr/>
            </p:nvSpPr>
            <p:spPr>
              <a:xfrm>
                <a:off x="1525949" y="4591050"/>
                <a:ext cx="159976" cy="18097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8DEF8A6-0052-0557-C41D-FB7E6820570C}"/>
                  </a:ext>
                </a:extLst>
              </p:cNvPr>
              <p:cNvSpPr/>
              <p:nvPr/>
            </p:nvSpPr>
            <p:spPr>
              <a:xfrm>
                <a:off x="1525949" y="4343400"/>
                <a:ext cx="159976" cy="18097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8359AF9-5E36-66E9-23A1-FBCEA20A6B10}"/>
                  </a:ext>
                </a:extLst>
              </p:cNvPr>
              <p:cNvSpPr/>
              <p:nvPr/>
            </p:nvSpPr>
            <p:spPr>
              <a:xfrm>
                <a:off x="1525949" y="4095750"/>
                <a:ext cx="159976" cy="18097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C0C18E07-13F2-8005-4E9E-C22086FD4B65}"/>
                  </a:ext>
                </a:extLst>
              </p:cNvPr>
              <p:cNvSpPr/>
              <p:nvPr/>
            </p:nvSpPr>
            <p:spPr>
              <a:xfrm>
                <a:off x="1525949" y="3846661"/>
                <a:ext cx="159976" cy="18097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76EAF5ED-FA2F-AFA7-F232-EDCF65BEDEA4}"/>
                  </a:ext>
                </a:extLst>
              </p:cNvPr>
              <p:cNvSpPr/>
              <p:nvPr/>
            </p:nvSpPr>
            <p:spPr>
              <a:xfrm>
                <a:off x="1525949" y="3617463"/>
                <a:ext cx="159976" cy="18097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id="{F93439A7-DFE3-033E-EC9F-D6046DD168B1}"/>
                </a:ext>
              </a:extLst>
            </p:cNvPr>
            <p:cNvGrpSpPr/>
            <p:nvPr/>
          </p:nvGrpSpPr>
          <p:grpSpPr>
            <a:xfrm>
              <a:off x="3822629" y="4453192"/>
              <a:ext cx="295275" cy="1333500"/>
              <a:chOff x="1457325" y="3505200"/>
              <a:chExt cx="295275" cy="1333500"/>
            </a:xfrm>
          </p:grpSpPr>
          <p:sp>
            <p:nvSpPr>
              <p:cNvPr id="30" name="矩形: 圆角 29">
                <a:extLst>
                  <a:ext uri="{FF2B5EF4-FFF2-40B4-BE49-F238E27FC236}">
                    <a16:creationId xmlns:a16="http://schemas.microsoft.com/office/drawing/2014/main" id="{FD9AC5F9-AE67-7021-BE65-248C07A476DB}"/>
                  </a:ext>
                </a:extLst>
              </p:cNvPr>
              <p:cNvSpPr/>
              <p:nvPr/>
            </p:nvSpPr>
            <p:spPr>
              <a:xfrm>
                <a:off x="1457325" y="3505200"/>
                <a:ext cx="295275" cy="13335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3867FD15-64A3-ABD2-75C8-84D54C3F27AF}"/>
                  </a:ext>
                </a:extLst>
              </p:cNvPr>
              <p:cNvSpPr/>
              <p:nvPr/>
            </p:nvSpPr>
            <p:spPr>
              <a:xfrm>
                <a:off x="1525949" y="4591050"/>
                <a:ext cx="159976" cy="18097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B0248A19-C521-22DE-7207-4E9A1F745CC4}"/>
                  </a:ext>
                </a:extLst>
              </p:cNvPr>
              <p:cNvSpPr/>
              <p:nvPr/>
            </p:nvSpPr>
            <p:spPr>
              <a:xfrm>
                <a:off x="1525949" y="4343400"/>
                <a:ext cx="159976" cy="18097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6B7ED94B-F91D-A0D8-377C-900A0A04140F}"/>
                  </a:ext>
                </a:extLst>
              </p:cNvPr>
              <p:cNvSpPr/>
              <p:nvPr/>
            </p:nvSpPr>
            <p:spPr>
              <a:xfrm>
                <a:off x="1525949" y="4095750"/>
                <a:ext cx="159976" cy="18097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0CA2A32D-B171-476A-1211-FF0BCD3BF531}"/>
                  </a:ext>
                </a:extLst>
              </p:cNvPr>
              <p:cNvSpPr/>
              <p:nvPr/>
            </p:nvSpPr>
            <p:spPr>
              <a:xfrm>
                <a:off x="1525949" y="3846661"/>
                <a:ext cx="159976" cy="18097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6D5E4185-4F78-4DA1-784C-40F24A8604BA}"/>
                  </a:ext>
                </a:extLst>
              </p:cNvPr>
              <p:cNvSpPr/>
              <p:nvPr/>
            </p:nvSpPr>
            <p:spPr>
              <a:xfrm>
                <a:off x="1525949" y="3617463"/>
                <a:ext cx="159976" cy="18097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2F8597BF-C28F-7BC6-A388-91C368736253}"/>
                </a:ext>
              </a:extLst>
            </p:cNvPr>
            <p:cNvGrpSpPr/>
            <p:nvPr/>
          </p:nvGrpSpPr>
          <p:grpSpPr>
            <a:xfrm>
              <a:off x="4933817" y="4440598"/>
              <a:ext cx="295275" cy="1333500"/>
              <a:chOff x="1457325" y="3505200"/>
              <a:chExt cx="295275" cy="1333500"/>
            </a:xfrm>
          </p:grpSpPr>
          <p:sp>
            <p:nvSpPr>
              <p:cNvPr id="37" name="矩形: 圆角 36">
                <a:extLst>
                  <a:ext uri="{FF2B5EF4-FFF2-40B4-BE49-F238E27FC236}">
                    <a16:creationId xmlns:a16="http://schemas.microsoft.com/office/drawing/2014/main" id="{EAA89DD7-784C-74E4-1B67-3948D03EA233}"/>
                  </a:ext>
                </a:extLst>
              </p:cNvPr>
              <p:cNvSpPr/>
              <p:nvPr/>
            </p:nvSpPr>
            <p:spPr>
              <a:xfrm>
                <a:off x="1457325" y="3505200"/>
                <a:ext cx="295275" cy="13335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74C041A3-821E-5A40-53A3-341AF42C96A6}"/>
                  </a:ext>
                </a:extLst>
              </p:cNvPr>
              <p:cNvSpPr/>
              <p:nvPr/>
            </p:nvSpPr>
            <p:spPr>
              <a:xfrm>
                <a:off x="1525949" y="4591050"/>
                <a:ext cx="159976" cy="18097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C11BDBE7-577D-6D3A-AE61-492C96DC1924}"/>
                  </a:ext>
                </a:extLst>
              </p:cNvPr>
              <p:cNvSpPr/>
              <p:nvPr/>
            </p:nvSpPr>
            <p:spPr>
              <a:xfrm>
                <a:off x="1525949" y="4343400"/>
                <a:ext cx="159976" cy="18097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A6625513-8256-8BF9-3583-DAC28A9C90CA}"/>
                  </a:ext>
                </a:extLst>
              </p:cNvPr>
              <p:cNvSpPr/>
              <p:nvPr/>
            </p:nvSpPr>
            <p:spPr>
              <a:xfrm>
                <a:off x="1525949" y="4095750"/>
                <a:ext cx="159976" cy="18097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B144B0A-7D50-4A35-89DA-9E848DC9CD0A}"/>
                  </a:ext>
                </a:extLst>
              </p:cNvPr>
              <p:cNvSpPr/>
              <p:nvPr/>
            </p:nvSpPr>
            <p:spPr>
              <a:xfrm>
                <a:off x="1525949" y="3846661"/>
                <a:ext cx="159976" cy="18097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50B74ADA-467C-1370-DF68-3B5FA695CA6D}"/>
                  </a:ext>
                </a:extLst>
              </p:cNvPr>
              <p:cNvSpPr/>
              <p:nvPr/>
            </p:nvSpPr>
            <p:spPr>
              <a:xfrm>
                <a:off x="1525949" y="3617463"/>
                <a:ext cx="159976" cy="18097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sp>
          <p:nvSpPr>
            <p:cNvPr id="43" name="矩形 42">
              <a:extLst>
                <a:ext uri="{FF2B5EF4-FFF2-40B4-BE49-F238E27FC236}">
                  <a16:creationId xmlns:a16="http://schemas.microsoft.com/office/drawing/2014/main" id="{BED775FB-2076-BB7C-6B25-8699EE935F16}"/>
                </a:ext>
              </a:extLst>
            </p:cNvPr>
            <p:cNvSpPr/>
            <p:nvPr/>
          </p:nvSpPr>
          <p:spPr>
            <a:xfrm>
              <a:off x="1410673" y="3780146"/>
              <a:ext cx="674433" cy="381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LSTM</a:t>
              </a:r>
              <a:endParaRPr lang="zh-CN" altLang="en-US" sz="1600" dirty="0"/>
            </a:p>
          </p:txBody>
        </p:sp>
        <p:sp>
          <p:nvSpPr>
            <p:cNvPr id="44" name="矩形 43">
              <a:extLst>
                <a:ext uri="{FF2B5EF4-FFF2-40B4-BE49-F238E27FC236}">
                  <a16:creationId xmlns:a16="http://schemas.microsoft.com/office/drawing/2014/main" id="{2F542F3C-5F4B-2375-D302-A67CE484078F}"/>
                </a:ext>
              </a:extLst>
            </p:cNvPr>
            <p:cNvSpPr/>
            <p:nvPr/>
          </p:nvSpPr>
          <p:spPr>
            <a:xfrm>
              <a:off x="2521861" y="3780146"/>
              <a:ext cx="674433" cy="381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LSTM</a:t>
              </a:r>
              <a:endParaRPr lang="zh-CN" altLang="en-US" sz="1600" dirty="0"/>
            </a:p>
          </p:txBody>
        </p:sp>
        <p:sp>
          <p:nvSpPr>
            <p:cNvPr id="45" name="矩形 44">
              <a:extLst>
                <a:ext uri="{FF2B5EF4-FFF2-40B4-BE49-F238E27FC236}">
                  <a16:creationId xmlns:a16="http://schemas.microsoft.com/office/drawing/2014/main" id="{C20A6B63-A6F7-669B-E763-87F3BCF8053B}"/>
                </a:ext>
              </a:extLst>
            </p:cNvPr>
            <p:cNvSpPr/>
            <p:nvPr/>
          </p:nvSpPr>
          <p:spPr>
            <a:xfrm>
              <a:off x="3633049" y="3784075"/>
              <a:ext cx="674433" cy="381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LSTM</a:t>
              </a:r>
              <a:endParaRPr lang="zh-CN" altLang="en-US" sz="1600" dirty="0"/>
            </a:p>
          </p:txBody>
        </p:sp>
        <p:sp>
          <p:nvSpPr>
            <p:cNvPr id="46" name="矩形 45">
              <a:extLst>
                <a:ext uri="{FF2B5EF4-FFF2-40B4-BE49-F238E27FC236}">
                  <a16:creationId xmlns:a16="http://schemas.microsoft.com/office/drawing/2014/main" id="{6B72FCD8-9808-66DB-A8AA-93B9952E7B92}"/>
                </a:ext>
              </a:extLst>
            </p:cNvPr>
            <p:cNvSpPr/>
            <p:nvPr/>
          </p:nvSpPr>
          <p:spPr>
            <a:xfrm>
              <a:off x="4744237" y="3780146"/>
              <a:ext cx="674433" cy="381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LSTM</a:t>
              </a:r>
              <a:endParaRPr lang="zh-CN" altLang="en-US" sz="1600" dirty="0"/>
            </a:p>
          </p:txBody>
        </p:sp>
        <p:sp>
          <p:nvSpPr>
            <p:cNvPr id="47" name="矩形 46">
              <a:extLst>
                <a:ext uri="{FF2B5EF4-FFF2-40B4-BE49-F238E27FC236}">
                  <a16:creationId xmlns:a16="http://schemas.microsoft.com/office/drawing/2014/main" id="{2759C509-2299-AAEB-50D0-C671B0E72491}"/>
                </a:ext>
              </a:extLst>
            </p:cNvPr>
            <p:cNvSpPr/>
            <p:nvPr/>
          </p:nvSpPr>
          <p:spPr>
            <a:xfrm>
              <a:off x="1410672" y="2892943"/>
              <a:ext cx="4007998" cy="46416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600" b="1" dirty="0"/>
                <a:t>CRF</a:t>
              </a:r>
              <a:endParaRPr lang="zh-CN" altLang="en-US" sz="1600" b="1" dirty="0"/>
            </a:p>
          </p:txBody>
        </p:sp>
        <p:sp>
          <p:nvSpPr>
            <p:cNvPr id="48" name="流程图: 接点 47">
              <a:extLst>
                <a:ext uri="{FF2B5EF4-FFF2-40B4-BE49-F238E27FC236}">
                  <a16:creationId xmlns:a16="http://schemas.microsoft.com/office/drawing/2014/main" id="{49872294-4BC7-DCD0-6D49-D0301BC515AD}"/>
                </a:ext>
              </a:extLst>
            </p:cNvPr>
            <p:cNvSpPr/>
            <p:nvPr/>
          </p:nvSpPr>
          <p:spPr>
            <a:xfrm>
              <a:off x="1525949" y="2067411"/>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B</a:t>
              </a:r>
              <a:endParaRPr lang="zh-CN" altLang="en-US" dirty="0"/>
            </a:p>
          </p:txBody>
        </p:sp>
        <p:sp>
          <p:nvSpPr>
            <p:cNvPr id="49" name="流程图: 接点 48">
              <a:extLst>
                <a:ext uri="{FF2B5EF4-FFF2-40B4-BE49-F238E27FC236}">
                  <a16:creationId xmlns:a16="http://schemas.microsoft.com/office/drawing/2014/main" id="{3F7EF4A9-72B6-5BB5-FA1C-32425EE83D63}"/>
                </a:ext>
              </a:extLst>
            </p:cNvPr>
            <p:cNvSpPr/>
            <p:nvPr/>
          </p:nvSpPr>
          <p:spPr>
            <a:xfrm>
              <a:off x="2637137" y="2067411"/>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I</a:t>
              </a:r>
              <a:endParaRPr lang="zh-CN" altLang="en-US" dirty="0"/>
            </a:p>
          </p:txBody>
        </p:sp>
        <p:sp>
          <p:nvSpPr>
            <p:cNvPr id="50" name="流程图: 接点 49">
              <a:extLst>
                <a:ext uri="{FF2B5EF4-FFF2-40B4-BE49-F238E27FC236}">
                  <a16:creationId xmlns:a16="http://schemas.microsoft.com/office/drawing/2014/main" id="{43091048-A9E5-E40C-B23C-B19B2588D47C}"/>
                </a:ext>
              </a:extLst>
            </p:cNvPr>
            <p:cNvSpPr/>
            <p:nvPr/>
          </p:nvSpPr>
          <p:spPr>
            <a:xfrm>
              <a:off x="3748325" y="2067411"/>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O</a:t>
              </a:r>
              <a:endParaRPr lang="zh-CN" altLang="en-US" dirty="0"/>
            </a:p>
          </p:txBody>
        </p:sp>
        <p:sp>
          <p:nvSpPr>
            <p:cNvPr id="51" name="流程图: 接点 50">
              <a:extLst>
                <a:ext uri="{FF2B5EF4-FFF2-40B4-BE49-F238E27FC236}">
                  <a16:creationId xmlns:a16="http://schemas.microsoft.com/office/drawing/2014/main" id="{52BDA98E-A453-458A-E84B-7B089BA0790D}"/>
                </a:ext>
              </a:extLst>
            </p:cNvPr>
            <p:cNvSpPr/>
            <p:nvPr/>
          </p:nvSpPr>
          <p:spPr>
            <a:xfrm>
              <a:off x="4859513" y="2067411"/>
              <a:ext cx="443884" cy="4641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B</a:t>
              </a:r>
              <a:endParaRPr lang="zh-CN" altLang="en-US" dirty="0"/>
            </a:p>
          </p:txBody>
        </p:sp>
        <p:cxnSp>
          <p:nvCxnSpPr>
            <p:cNvPr id="54" name="直接箭头连接符 53">
              <a:extLst>
                <a:ext uri="{FF2B5EF4-FFF2-40B4-BE49-F238E27FC236}">
                  <a16:creationId xmlns:a16="http://schemas.microsoft.com/office/drawing/2014/main" id="{86767B4D-2378-6495-C417-BA73F1000DCE}"/>
                </a:ext>
              </a:extLst>
            </p:cNvPr>
            <p:cNvCxnSpPr>
              <a:stCxn id="11" idx="0"/>
              <a:endCxn id="15" idx="2"/>
            </p:cNvCxnSpPr>
            <p:nvPr/>
          </p:nvCxnSpPr>
          <p:spPr>
            <a:xfrm flipV="1">
              <a:off x="1747891" y="5778606"/>
              <a:ext cx="0" cy="1869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直接箭头连接符 54">
              <a:extLst>
                <a:ext uri="{FF2B5EF4-FFF2-40B4-BE49-F238E27FC236}">
                  <a16:creationId xmlns:a16="http://schemas.microsoft.com/office/drawing/2014/main" id="{E9B5C7CB-C9C4-3A60-AFB0-3FD97EC40744}"/>
                </a:ext>
              </a:extLst>
            </p:cNvPr>
            <p:cNvCxnSpPr/>
            <p:nvPr/>
          </p:nvCxnSpPr>
          <p:spPr>
            <a:xfrm flipV="1">
              <a:off x="2862316" y="5778606"/>
              <a:ext cx="0" cy="1869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直接箭头连接符 55">
              <a:extLst>
                <a:ext uri="{FF2B5EF4-FFF2-40B4-BE49-F238E27FC236}">
                  <a16:creationId xmlns:a16="http://schemas.microsoft.com/office/drawing/2014/main" id="{F24BEB6A-AB2D-7320-F2BE-3B3BA0CEBEA5}"/>
                </a:ext>
              </a:extLst>
            </p:cNvPr>
            <p:cNvCxnSpPr/>
            <p:nvPr/>
          </p:nvCxnSpPr>
          <p:spPr>
            <a:xfrm flipV="1">
              <a:off x="3967216" y="5788131"/>
              <a:ext cx="0" cy="1869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直接箭头连接符 56">
              <a:extLst>
                <a:ext uri="{FF2B5EF4-FFF2-40B4-BE49-F238E27FC236}">
                  <a16:creationId xmlns:a16="http://schemas.microsoft.com/office/drawing/2014/main" id="{B4D623FE-6904-A95C-0FBE-9C25D3F745F6}"/>
                </a:ext>
              </a:extLst>
            </p:cNvPr>
            <p:cNvCxnSpPr/>
            <p:nvPr/>
          </p:nvCxnSpPr>
          <p:spPr>
            <a:xfrm flipV="1">
              <a:off x="5072116" y="5769081"/>
              <a:ext cx="0" cy="1869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直接箭头连接符 58">
              <a:extLst>
                <a:ext uri="{FF2B5EF4-FFF2-40B4-BE49-F238E27FC236}">
                  <a16:creationId xmlns:a16="http://schemas.microsoft.com/office/drawing/2014/main" id="{D1FF2D3E-CF96-AFE4-A39D-F9A123510DC5}"/>
                </a:ext>
              </a:extLst>
            </p:cNvPr>
            <p:cNvCxnSpPr>
              <a:stCxn id="15" idx="0"/>
              <a:endCxn id="43" idx="2"/>
            </p:cNvCxnSpPr>
            <p:nvPr/>
          </p:nvCxnSpPr>
          <p:spPr>
            <a:xfrm flipH="1" flipV="1">
              <a:off x="1747890" y="4161146"/>
              <a:ext cx="1" cy="2839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0" name="直接箭头连接符 59">
              <a:extLst>
                <a:ext uri="{FF2B5EF4-FFF2-40B4-BE49-F238E27FC236}">
                  <a16:creationId xmlns:a16="http://schemas.microsoft.com/office/drawing/2014/main" id="{9F58F01A-607E-0493-CF94-EB613CB2D291}"/>
                </a:ext>
              </a:extLst>
            </p:cNvPr>
            <p:cNvCxnSpPr/>
            <p:nvPr/>
          </p:nvCxnSpPr>
          <p:spPr>
            <a:xfrm flipH="1" flipV="1">
              <a:off x="2859076" y="4170774"/>
              <a:ext cx="1" cy="2839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 name="直接箭头连接符 60">
              <a:extLst>
                <a:ext uri="{FF2B5EF4-FFF2-40B4-BE49-F238E27FC236}">
                  <a16:creationId xmlns:a16="http://schemas.microsoft.com/office/drawing/2014/main" id="{EC216C78-AC20-A3E6-1B0F-EE136757310A}"/>
                </a:ext>
              </a:extLst>
            </p:cNvPr>
            <p:cNvCxnSpPr/>
            <p:nvPr/>
          </p:nvCxnSpPr>
          <p:spPr>
            <a:xfrm flipH="1" flipV="1">
              <a:off x="3968005" y="4171566"/>
              <a:ext cx="1" cy="2839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直接箭头连接符 61">
              <a:extLst>
                <a:ext uri="{FF2B5EF4-FFF2-40B4-BE49-F238E27FC236}">
                  <a16:creationId xmlns:a16="http://schemas.microsoft.com/office/drawing/2014/main" id="{CC745A4A-BD5E-2063-ACF1-12D45C629342}"/>
                </a:ext>
              </a:extLst>
            </p:cNvPr>
            <p:cNvCxnSpPr/>
            <p:nvPr/>
          </p:nvCxnSpPr>
          <p:spPr>
            <a:xfrm flipH="1" flipV="1">
              <a:off x="5072115" y="4131429"/>
              <a:ext cx="1" cy="2839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3" name="直接箭头连接符 62">
              <a:extLst>
                <a:ext uri="{FF2B5EF4-FFF2-40B4-BE49-F238E27FC236}">
                  <a16:creationId xmlns:a16="http://schemas.microsoft.com/office/drawing/2014/main" id="{1452BA13-98F2-BB8F-893E-DE147DBA32DA}"/>
                </a:ext>
              </a:extLst>
            </p:cNvPr>
            <p:cNvCxnSpPr>
              <a:cxnSpLocks/>
            </p:cNvCxnSpPr>
            <p:nvPr/>
          </p:nvCxnSpPr>
          <p:spPr>
            <a:xfrm flipH="1" flipV="1">
              <a:off x="1747888" y="3365591"/>
              <a:ext cx="1" cy="4160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8" name="直接箭头连接符 67">
              <a:extLst>
                <a:ext uri="{FF2B5EF4-FFF2-40B4-BE49-F238E27FC236}">
                  <a16:creationId xmlns:a16="http://schemas.microsoft.com/office/drawing/2014/main" id="{7D1A5CC9-0D83-5E59-7A8A-F508FB3BD292}"/>
                </a:ext>
              </a:extLst>
            </p:cNvPr>
            <p:cNvCxnSpPr>
              <a:cxnSpLocks/>
            </p:cNvCxnSpPr>
            <p:nvPr/>
          </p:nvCxnSpPr>
          <p:spPr>
            <a:xfrm flipH="1" flipV="1">
              <a:off x="2862316" y="3365499"/>
              <a:ext cx="1" cy="4160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9" name="直接箭头连接符 68">
              <a:extLst>
                <a:ext uri="{FF2B5EF4-FFF2-40B4-BE49-F238E27FC236}">
                  <a16:creationId xmlns:a16="http://schemas.microsoft.com/office/drawing/2014/main" id="{6BFB9FFD-5C28-072E-9E95-118FD83177CA}"/>
                </a:ext>
              </a:extLst>
            </p:cNvPr>
            <p:cNvCxnSpPr>
              <a:cxnSpLocks/>
            </p:cNvCxnSpPr>
            <p:nvPr/>
          </p:nvCxnSpPr>
          <p:spPr>
            <a:xfrm flipH="1" flipV="1">
              <a:off x="3967215" y="3366634"/>
              <a:ext cx="1" cy="4160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0" name="直接箭头连接符 69">
              <a:extLst>
                <a:ext uri="{FF2B5EF4-FFF2-40B4-BE49-F238E27FC236}">
                  <a16:creationId xmlns:a16="http://schemas.microsoft.com/office/drawing/2014/main" id="{DBF32AE0-1592-BC3A-2B6F-1287A62EDCB6}"/>
                </a:ext>
              </a:extLst>
            </p:cNvPr>
            <p:cNvCxnSpPr>
              <a:cxnSpLocks/>
            </p:cNvCxnSpPr>
            <p:nvPr/>
          </p:nvCxnSpPr>
          <p:spPr>
            <a:xfrm flipH="1" flipV="1">
              <a:off x="5081506" y="3346449"/>
              <a:ext cx="1" cy="4160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1" name="直接箭头连接符 70">
              <a:extLst>
                <a:ext uri="{FF2B5EF4-FFF2-40B4-BE49-F238E27FC236}">
                  <a16:creationId xmlns:a16="http://schemas.microsoft.com/office/drawing/2014/main" id="{EFCA8CCB-9821-5972-AA8E-1F127404ACCA}"/>
                </a:ext>
              </a:extLst>
            </p:cNvPr>
            <p:cNvCxnSpPr>
              <a:cxnSpLocks/>
            </p:cNvCxnSpPr>
            <p:nvPr/>
          </p:nvCxnSpPr>
          <p:spPr>
            <a:xfrm flipH="1" flipV="1">
              <a:off x="1740277" y="2507577"/>
              <a:ext cx="1" cy="4160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2" name="直接箭头连接符 71">
              <a:extLst>
                <a:ext uri="{FF2B5EF4-FFF2-40B4-BE49-F238E27FC236}">
                  <a16:creationId xmlns:a16="http://schemas.microsoft.com/office/drawing/2014/main" id="{AB626FAE-5963-E880-6CC1-E52DD86E1B6B}"/>
                </a:ext>
              </a:extLst>
            </p:cNvPr>
            <p:cNvCxnSpPr>
              <a:cxnSpLocks/>
            </p:cNvCxnSpPr>
            <p:nvPr/>
          </p:nvCxnSpPr>
          <p:spPr>
            <a:xfrm flipH="1" flipV="1">
              <a:off x="2854705" y="2507485"/>
              <a:ext cx="1" cy="4160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3" name="直接箭头连接符 72">
              <a:extLst>
                <a:ext uri="{FF2B5EF4-FFF2-40B4-BE49-F238E27FC236}">
                  <a16:creationId xmlns:a16="http://schemas.microsoft.com/office/drawing/2014/main" id="{B111CE92-8AED-AE15-52F6-47B555DD0EB0}"/>
                </a:ext>
              </a:extLst>
            </p:cNvPr>
            <p:cNvCxnSpPr>
              <a:cxnSpLocks/>
            </p:cNvCxnSpPr>
            <p:nvPr/>
          </p:nvCxnSpPr>
          <p:spPr>
            <a:xfrm flipV="1">
              <a:off x="3959604" y="2508620"/>
              <a:ext cx="0" cy="3958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4" name="直接箭头连接符 73">
              <a:extLst>
                <a:ext uri="{FF2B5EF4-FFF2-40B4-BE49-F238E27FC236}">
                  <a16:creationId xmlns:a16="http://schemas.microsoft.com/office/drawing/2014/main" id="{C4779333-7A4F-5553-EA99-EAA663EB8E03}"/>
                </a:ext>
              </a:extLst>
            </p:cNvPr>
            <p:cNvCxnSpPr>
              <a:cxnSpLocks/>
            </p:cNvCxnSpPr>
            <p:nvPr/>
          </p:nvCxnSpPr>
          <p:spPr>
            <a:xfrm flipH="1" flipV="1">
              <a:off x="5073895" y="2488435"/>
              <a:ext cx="1" cy="4160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2" name="直接箭头连接符 81">
              <a:extLst>
                <a:ext uri="{FF2B5EF4-FFF2-40B4-BE49-F238E27FC236}">
                  <a16:creationId xmlns:a16="http://schemas.microsoft.com/office/drawing/2014/main" id="{7B401C46-90A7-B7A2-1E7F-786DB927E1EB}"/>
                </a:ext>
              </a:extLst>
            </p:cNvPr>
            <p:cNvCxnSpPr/>
            <p:nvPr/>
          </p:nvCxnSpPr>
          <p:spPr>
            <a:xfrm>
              <a:off x="1008434" y="3889374"/>
              <a:ext cx="4022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3" name="直接箭头连接符 82">
              <a:extLst>
                <a:ext uri="{FF2B5EF4-FFF2-40B4-BE49-F238E27FC236}">
                  <a16:creationId xmlns:a16="http://schemas.microsoft.com/office/drawing/2014/main" id="{2A8D2303-DBEC-B2D1-24A1-790AB3317468}"/>
                </a:ext>
              </a:extLst>
            </p:cNvPr>
            <p:cNvCxnSpPr/>
            <p:nvPr/>
          </p:nvCxnSpPr>
          <p:spPr>
            <a:xfrm>
              <a:off x="2119623" y="3889374"/>
              <a:ext cx="4022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4" name="直接箭头连接符 83">
              <a:extLst>
                <a:ext uri="{FF2B5EF4-FFF2-40B4-BE49-F238E27FC236}">
                  <a16:creationId xmlns:a16="http://schemas.microsoft.com/office/drawing/2014/main" id="{AB3F6CA2-83C9-916E-522C-D589CD4F8826}"/>
                </a:ext>
              </a:extLst>
            </p:cNvPr>
            <p:cNvCxnSpPr/>
            <p:nvPr/>
          </p:nvCxnSpPr>
          <p:spPr>
            <a:xfrm>
              <a:off x="3230811" y="3889374"/>
              <a:ext cx="4022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5" name="直接箭头连接符 84">
              <a:extLst>
                <a:ext uri="{FF2B5EF4-FFF2-40B4-BE49-F238E27FC236}">
                  <a16:creationId xmlns:a16="http://schemas.microsoft.com/office/drawing/2014/main" id="{EF30C13A-0E55-A352-D044-7F9255927B21}"/>
                </a:ext>
              </a:extLst>
            </p:cNvPr>
            <p:cNvCxnSpPr/>
            <p:nvPr/>
          </p:nvCxnSpPr>
          <p:spPr>
            <a:xfrm>
              <a:off x="4307482" y="3889374"/>
              <a:ext cx="4022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6" name="直接箭头连接符 85">
              <a:extLst>
                <a:ext uri="{FF2B5EF4-FFF2-40B4-BE49-F238E27FC236}">
                  <a16:creationId xmlns:a16="http://schemas.microsoft.com/office/drawing/2014/main" id="{8997D09E-86A7-AC6C-67DE-9C799BC76480}"/>
                </a:ext>
              </a:extLst>
            </p:cNvPr>
            <p:cNvCxnSpPr/>
            <p:nvPr/>
          </p:nvCxnSpPr>
          <p:spPr>
            <a:xfrm>
              <a:off x="5428156" y="3892548"/>
              <a:ext cx="4022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7" name="直接箭头连接符 86">
              <a:extLst>
                <a:ext uri="{FF2B5EF4-FFF2-40B4-BE49-F238E27FC236}">
                  <a16:creationId xmlns:a16="http://schemas.microsoft.com/office/drawing/2014/main" id="{1F32822B-3635-5264-C6FF-416C01454EA4}"/>
                </a:ext>
              </a:extLst>
            </p:cNvPr>
            <p:cNvCxnSpPr>
              <a:cxnSpLocks/>
            </p:cNvCxnSpPr>
            <p:nvPr/>
          </p:nvCxnSpPr>
          <p:spPr>
            <a:xfrm flipH="1">
              <a:off x="1002313" y="4063998"/>
              <a:ext cx="40835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9" name="直接箭头连接符 88">
              <a:extLst>
                <a:ext uri="{FF2B5EF4-FFF2-40B4-BE49-F238E27FC236}">
                  <a16:creationId xmlns:a16="http://schemas.microsoft.com/office/drawing/2014/main" id="{BCC8E74D-8437-93FA-DF2B-9516FCACC89A}"/>
                </a:ext>
              </a:extLst>
            </p:cNvPr>
            <p:cNvCxnSpPr>
              <a:cxnSpLocks/>
            </p:cNvCxnSpPr>
            <p:nvPr/>
          </p:nvCxnSpPr>
          <p:spPr>
            <a:xfrm flipH="1">
              <a:off x="2113502" y="4063998"/>
              <a:ext cx="40835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0" name="直接箭头连接符 89">
              <a:extLst>
                <a:ext uri="{FF2B5EF4-FFF2-40B4-BE49-F238E27FC236}">
                  <a16:creationId xmlns:a16="http://schemas.microsoft.com/office/drawing/2014/main" id="{D16CF6DA-8365-A636-BD2D-F3AD671D2583}"/>
                </a:ext>
              </a:extLst>
            </p:cNvPr>
            <p:cNvCxnSpPr>
              <a:cxnSpLocks/>
            </p:cNvCxnSpPr>
            <p:nvPr/>
          </p:nvCxnSpPr>
          <p:spPr>
            <a:xfrm flipH="1">
              <a:off x="3196294" y="4063998"/>
              <a:ext cx="40835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1" name="直接箭头连接符 90">
              <a:extLst>
                <a:ext uri="{FF2B5EF4-FFF2-40B4-BE49-F238E27FC236}">
                  <a16:creationId xmlns:a16="http://schemas.microsoft.com/office/drawing/2014/main" id="{CA69BCE6-4921-2A10-7C3C-3F4C53EE8EB7}"/>
                </a:ext>
              </a:extLst>
            </p:cNvPr>
            <p:cNvCxnSpPr>
              <a:cxnSpLocks/>
            </p:cNvCxnSpPr>
            <p:nvPr/>
          </p:nvCxnSpPr>
          <p:spPr>
            <a:xfrm flipH="1">
              <a:off x="4301361" y="4063998"/>
              <a:ext cx="40835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2" name="直接箭头连接符 91">
              <a:extLst>
                <a:ext uri="{FF2B5EF4-FFF2-40B4-BE49-F238E27FC236}">
                  <a16:creationId xmlns:a16="http://schemas.microsoft.com/office/drawing/2014/main" id="{46408F66-E82F-C52B-157C-B64611A6AE90}"/>
                </a:ext>
              </a:extLst>
            </p:cNvPr>
            <p:cNvCxnSpPr>
              <a:cxnSpLocks/>
            </p:cNvCxnSpPr>
            <p:nvPr/>
          </p:nvCxnSpPr>
          <p:spPr>
            <a:xfrm flipH="1">
              <a:off x="5428156" y="4063998"/>
              <a:ext cx="40835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94" name="文本框 93">
            <a:extLst>
              <a:ext uri="{FF2B5EF4-FFF2-40B4-BE49-F238E27FC236}">
                <a16:creationId xmlns:a16="http://schemas.microsoft.com/office/drawing/2014/main" id="{9B901CBD-6C3D-C2D3-6AA7-CE4917A9C7FA}"/>
              </a:ext>
            </a:extLst>
          </p:cNvPr>
          <p:cNvSpPr txBox="1"/>
          <p:nvPr/>
        </p:nvSpPr>
        <p:spPr>
          <a:xfrm>
            <a:off x="428626" y="4800990"/>
            <a:ext cx="1295080" cy="646331"/>
          </a:xfrm>
          <a:prstGeom prst="rect">
            <a:avLst/>
          </a:prstGeom>
          <a:noFill/>
        </p:spPr>
        <p:txBody>
          <a:bodyPr wrap="square" rtlCol="0">
            <a:spAutoFit/>
          </a:bodyPr>
          <a:lstStyle/>
          <a:p>
            <a:r>
              <a:rPr lang="en-US" altLang="zh-CN" dirty="0"/>
              <a:t>embedding layer</a:t>
            </a:r>
            <a:endParaRPr lang="zh-CN" altLang="en-US" dirty="0"/>
          </a:p>
        </p:txBody>
      </p:sp>
    </p:spTree>
    <p:extLst>
      <p:ext uri="{BB962C8B-B14F-4D97-AF65-F5344CB8AC3E}">
        <p14:creationId xmlns:p14="http://schemas.microsoft.com/office/powerpoint/2010/main" val="2014655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1045028"/>
            <a:ext cx="11901715" cy="2405791"/>
          </a:xfrm>
        </p:spPr>
        <p:txBody>
          <a:bodyPr>
            <a:normAutofit fontScale="92500"/>
          </a:bodyPr>
          <a:lstStyle/>
          <a:p>
            <a:r>
              <a:rPr lang="zh-CN" altLang="en-US" dirty="0">
                <a:solidFill>
                  <a:srgbClr val="FF0000"/>
                </a:solidFill>
              </a:rPr>
              <a:t>句法分析介绍</a:t>
            </a:r>
            <a:endParaRPr lang="en-US" altLang="zh-CN" dirty="0">
              <a:solidFill>
                <a:srgbClr val="FF0000"/>
              </a:solidFill>
            </a:endParaRPr>
          </a:p>
          <a:p>
            <a:pPr marL="0" indent="457200">
              <a:lnSpc>
                <a:spcPct val="160000"/>
              </a:lnSpc>
              <a:buNone/>
            </a:pPr>
            <a:r>
              <a:rPr lang="en-US" altLang="zh-CN" sz="2200" dirty="0"/>
              <a:t>Syntactic Analysis Parsing </a:t>
            </a:r>
            <a:r>
              <a:rPr lang="zh-CN" altLang="en-US" sz="2200" dirty="0"/>
              <a:t>研究句子的内部结构，即单词是如何构成句子的。短语结构树（</a:t>
            </a:r>
            <a:r>
              <a:rPr lang="en-US" altLang="zh-CN" sz="2200" dirty="0"/>
              <a:t>Phrase-Structure Tree</a:t>
            </a:r>
            <a:r>
              <a:rPr lang="zh-CN" altLang="en-US" sz="2200" dirty="0"/>
              <a:t>）和依存树（</a:t>
            </a:r>
            <a:r>
              <a:rPr lang="en-US" altLang="zh-CN" sz="2200" dirty="0"/>
              <a:t>Dependency Tree</a:t>
            </a:r>
            <a:r>
              <a:rPr lang="zh-CN" altLang="en-US" sz="2200" dirty="0"/>
              <a:t>）是两种常用于刻画句子内部结构的 句法树。将进行句法分析的程序称为句法分析器（</a:t>
            </a:r>
            <a:r>
              <a:rPr lang="en-US" altLang="zh-CN" sz="2200" dirty="0"/>
              <a:t>Parser</a:t>
            </a:r>
            <a:r>
              <a:rPr lang="zh-CN" altLang="en-US" sz="2200" dirty="0"/>
              <a:t>），得到的结果称为句法分析树（</a:t>
            </a:r>
            <a:r>
              <a:rPr lang="en-US" altLang="zh-CN" sz="2200" dirty="0"/>
              <a:t>Parse Tree</a:t>
            </a:r>
            <a:r>
              <a:rPr lang="zh-CN" altLang="en-US" sz="2200" dirty="0"/>
              <a:t>）。</a:t>
            </a:r>
            <a:endParaRPr lang="en-US" altLang="zh-CN" sz="2200" dirty="0"/>
          </a:p>
          <a:p>
            <a:pPr marL="0" indent="0">
              <a:buNone/>
            </a:pPr>
            <a:endParaRPr lang="en-US" altLang="zh-CN" dirty="0">
              <a:solidFill>
                <a:srgbClr val="FF0000"/>
              </a:solidFill>
            </a:endParaRPr>
          </a:p>
          <a:p>
            <a:pPr marL="0" indent="0">
              <a:buNone/>
            </a:pPr>
            <a:endParaRPr lang="en-US" altLang="zh-CN" dirty="0">
              <a:solidFill>
                <a:srgbClr val="FF0000"/>
              </a:solidFill>
            </a:endParaRPr>
          </a:p>
          <a:p>
            <a:pPr marL="0" indent="0">
              <a:buNone/>
            </a:pPr>
            <a:endParaRPr lang="en-US" altLang="zh-CN" dirty="0">
              <a:solidFill>
                <a:srgbClr val="FF0000"/>
              </a:solidFill>
            </a:endParaRPr>
          </a:p>
          <a:p>
            <a:pPr marL="0" indent="0">
              <a:buNone/>
            </a:pPr>
            <a:endParaRPr lang="en-US" altLang="zh-CN" dirty="0">
              <a:solidFill>
                <a:srgbClr val="FF0000"/>
              </a:solidFill>
            </a:endParaRPr>
          </a:p>
        </p:txBody>
      </p:sp>
      <p:grpSp>
        <p:nvGrpSpPr>
          <p:cNvPr id="69" name="组合 68">
            <a:extLst>
              <a:ext uri="{FF2B5EF4-FFF2-40B4-BE49-F238E27FC236}">
                <a16:creationId xmlns:a16="http://schemas.microsoft.com/office/drawing/2014/main" id="{A664BFE4-CD36-DBE1-448C-BD396B216130}"/>
              </a:ext>
            </a:extLst>
          </p:cNvPr>
          <p:cNvGrpSpPr/>
          <p:nvPr/>
        </p:nvGrpSpPr>
        <p:grpSpPr>
          <a:xfrm>
            <a:off x="1614854" y="3438825"/>
            <a:ext cx="3688265" cy="2809782"/>
            <a:chOff x="1364939" y="4048218"/>
            <a:chExt cx="3688265" cy="2809782"/>
          </a:xfrm>
        </p:grpSpPr>
        <p:sp>
          <p:nvSpPr>
            <p:cNvPr id="16" name="矩形 15">
              <a:extLst>
                <a:ext uri="{FF2B5EF4-FFF2-40B4-BE49-F238E27FC236}">
                  <a16:creationId xmlns:a16="http://schemas.microsoft.com/office/drawing/2014/main" id="{7F6EC4C1-289E-4E90-A4FD-C0D13F23880A}"/>
                </a:ext>
              </a:extLst>
            </p:cNvPr>
            <p:cNvSpPr/>
            <p:nvPr/>
          </p:nvSpPr>
          <p:spPr>
            <a:xfrm>
              <a:off x="2570085" y="4048218"/>
              <a:ext cx="488271" cy="38173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S</a:t>
              </a:r>
              <a:endParaRPr lang="zh-CN" altLang="en-US" dirty="0"/>
            </a:p>
          </p:txBody>
        </p:sp>
        <p:sp>
          <p:nvSpPr>
            <p:cNvPr id="17" name="矩形 16">
              <a:extLst>
                <a:ext uri="{FF2B5EF4-FFF2-40B4-BE49-F238E27FC236}">
                  <a16:creationId xmlns:a16="http://schemas.microsoft.com/office/drawing/2014/main" id="{57C635DE-6778-4FF6-B300-1D54956A2904}"/>
                </a:ext>
              </a:extLst>
            </p:cNvPr>
            <p:cNvSpPr/>
            <p:nvPr/>
          </p:nvSpPr>
          <p:spPr>
            <a:xfrm>
              <a:off x="1892422" y="4611799"/>
              <a:ext cx="488271" cy="38173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NP</a:t>
              </a:r>
              <a:endParaRPr lang="zh-CN" altLang="en-US" dirty="0"/>
            </a:p>
          </p:txBody>
        </p:sp>
        <p:sp>
          <p:nvSpPr>
            <p:cNvPr id="18" name="矩形 17">
              <a:extLst>
                <a:ext uri="{FF2B5EF4-FFF2-40B4-BE49-F238E27FC236}">
                  <a16:creationId xmlns:a16="http://schemas.microsoft.com/office/drawing/2014/main" id="{E976F32C-918C-2978-57C4-D9707D0B262F}"/>
                </a:ext>
              </a:extLst>
            </p:cNvPr>
            <p:cNvSpPr/>
            <p:nvPr/>
          </p:nvSpPr>
          <p:spPr>
            <a:xfrm>
              <a:off x="3193070" y="4611799"/>
              <a:ext cx="488271" cy="38173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VP</a:t>
              </a:r>
              <a:endParaRPr lang="zh-CN" altLang="en-US" dirty="0"/>
            </a:p>
          </p:txBody>
        </p:sp>
        <p:sp>
          <p:nvSpPr>
            <p:cNvPr id="19" name="矩形 18">
              <a:extLst>
                <a:ext uri="{FF2B5EF4-FFF2-40B4-BE49-F238E27FC236}">
                  <a16:creationId xmlns:a16="http://schemas.microsoft.com/office/drawing/2014/main" id="{909A714C-82A1-B28C-7AFD-767743231045}"/>
                </a:ext>
              </a:extLst>
            </p:cNvPr>
            <p:cNvSpPr/>
            <p:nvPr/>
          </p:nvSpPr>
          <p:spPr>
            <a:xfrm>
              <a:off x="1441140" y="5245070"/>
              <a:ext cx="488271" cy="38173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N</a:t>
              </a:r>
              <a:endParaRPr lang="zh-CN" altLang="en-US" dirty="0"/>
            </a:p>
          </p:txBody>
        </p:sp>
        <p:sp>
          <p:nvSpPr>
            <p:cNvPr id="20" name="矩形 19">
              <a:extLst>
                <a:ext uri="{FF2B5EF4-FFF2-40B4-BE49-F238E27FC236}">
                  <a16:creationId xmlns:a16="http://schemas.microsoft.com/office/drawing/2014/main" id="{7CF34925-02CF-7F55-621D-9123F294FF87}"/>
                </a:ext>
              </a:extLst>
            </p:cNvPr>
            <p:cNvSpPr/>
            <p:nvPr/>
          </p:nvSpPr>
          <p:spPr>
            <a:xfrm>
              <a:off x="2216390" y="5245069"/>
              <a:ext cx="488271" cy="38173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N</a:t>
              </a:r>
              <a:endParaRPr lang="zh-CN" altLang="en-US" dirty="0"/>
            </a:p>
          </p:txBody>
        </p:sp>
        <p:sp>
          <p:nvSpPr>
            <p:cNvPr id="21" name="矩形 20">
              <a:extLst>
                <a:ext uri="{FF2B5EF4-FFF2-40B4-BE49-F238E27FC236}">
                  <a16:creationId xmlns:a16="http://schemas.microsoft.com/office/drawing/2014/main" id="{660429C8-3764-3B09-1310-E1F73CBACB46}"/>
                </a:ext>
              </a:extLst>
            </p:cNvPr>
            <p:cNvSpPr/>
            <p:nvPr/>
          </p:nvSpPr>
          <p:spPr>
            <a:xfrm>
              <a:off x="2945267" y="5245070"/>
              <a:ext cx="488271" cy="38173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V</a:t>
              </a:r>
              <a:endParaRPr lang="zh-CN" altLang="en-US" dirty="0"/>
            </a:p>
          </p:txBody>
        </p:sp>
        <p:sp>
          <p:nvSpPr>
            <p:cNvPr id="22" name="矩形 21">
              <a:extLst>
                <a:ext uri="{FF2B5EF4-FFF2-40B4-BE49-F238E27FC236}">
                  <a16:creationId xmlns:a16="http://schemas.microsoft.com/office/drawing/2014/main" id="{9DF83130-9A17-2BBD-11C1-CBDECF3ED001}"/>
                </a:ext>
              </a:extLst>
            </p:cNvPr>
            <p:cNvSpPr/>
            <p:nvPr/>
          </p:nvSpPr>
          <p:spPr>
            <a:xfrm>
              <a:off x="3720517" y="5239412"/>
              <a:ext cx="488271" cy="38173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NP</a:t>
              </a:r>
              <a:endParaRPr lang="zh-CN" altLang="en-US" dirty="0"/>
            </a:p>
          </p:txBody>
        </p:sp>
        <p:sp>
          <p:nvSpPr>
            <p:cNvPr id="26" name="矩形 25">
              <a:extLst>
                <a:ext uri="{FF2B5EF4-FFF2-40B4-BE49-F238E27FC236}">
                  <a16:creationId xmlns:a16="http://schemas.microsoft.com/office/drawing/2014/main" id="{DB433083-76F9-521D-4309-E7EE6EDC0A38}"/>
                </a:ext>
              </a:extLst>
            </p:cNvPr>
            <p:cNvSpPr/>
            <p:nvPr/>
          </p:nvSpPr>
          <p:spPr>
            <a:xfrm>
              <a:off x="3723712" y="5866867"/>
              <a:ext cx="488271" cy="38173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N</a:t>
              </a:r>
              <a:endParaRPr lang="zh-CN" altLang="en-US" dirty="0"/>
            </a:p>
          </p:txBody>
        </p:sp>
        <p:sp>
          <p:nvSpPr>
            <p:cNvPr id="27" name="矩形 26">
              <a:extLst>
                <a:ext uri="{FF2B5EF4-FFF2-40B4-BE49-F238E27FC236}">
                  <a16:creationId xmlns:a16="http://schemas.microsoft.com/office/drawing/2014/main" id="{1CEC2069-FA12-9A36-9918-721423B26F79}"/>
                </a:ext>
              </a:extLst>
            </p:cNvPr>
            <p:cNvSpPr/>
            <p:nvPr/>
          </p:nvSpPr>
          <p:spPr>
            <a:xfrm>
              <a:off x="4452923" y="5866868"/>
              <a:ext cx="488271" cy="38173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N</a:t>
              </a:r>
              <a:endParaRPr lang="zh-CN" altLang="en-US" dirty="0"/>
            </a:p>
          </p:txBody>
        </p:sp>
        <p:grpSp>
          <p:nvGrpSpPr>
            <p:cNvPr id="33" name="组合 32">
              <a:extLst>
                <a:ext uri="{FF2B5EF4-FFF2-40B4-BE49-F238E27FC236}">
                  <a16:creationId xmlns:a16="http://schemas.microsoft.com/office/drawing/2014/main" id="{D84B6891-D54B-3501-648C-6F7F11F2D2D7}"/>
                </a:ext>
              </a:extLst>
            </p:cNvPr>
            <p:cNvGrpSpPr/>
            <p:nvPr/>
          </p:nvGrpSpPr>
          <p:grpSpPr>
            <a:xfrm>
              <a:off x="1364939" y="5626809"/>
              <a:ext cx="640671" cy="1231191"/>
              <a:chOff x="1364939" y="5626809"/>
              <a:chExt cx="640671" cy="1231191"/>
            </a:xfrm>
          </p:grpSpPr>
          <p:sp>
            <p:nvSpPr>
              <p:cNvPr id="25" name="文本框 24">
                <a:extLst>
                  <a:ext uri="{FF2B5EF4-FFF2-40B4-BE49-F238E27FC236}">
                    <a16:creationId xmlns:a16="http://schemas.microsoft.com/office/drawing/2014/main" id="{67F10B1E-7BF0-86E4-903C-27FA1A0BC3D0}"/>
                  </a:ext>
                </a:extLst>
              </p:cNvPr>
              <p:cNvSpPr txBox="1"/>
              <p:nvPr/>
            </p:nvSpPr>
            <p:spPr>
              <a:xfrm>
                <a:off x="1364939" y="6488668"/>
                <a:ext cx="640671" cy="369332"/>
              </a:xfrm>
              <a:prstGeom prst="rect">
                <a:avLst/>
              </a:prstGeom>
              <a:noFill/>
            </p:spPr>
            <p:txBody>
              <a:bodyPr wrap="square" rtlCol="0">
                <a:spAutoFit/>
              </a:bodyPr>
              <a:lstStyle/>
              <a:p>
                <a:r>
                  <a:rPr lang="zh-CN" altLang="en-US" dirty="0"/>
                  <a:t>英语</a:t>
                </a:r>
              </a:p>
            </p:txBody>
          </p:sp>
          <p:cxnSp>
            <p:nvCxnSpPr>
              <p:cNvPr id="32" name="直接连接符 31">
                <a:extLst>
                  <a:ext uri="{FF2B5EF4-FFF2-40B4-BE49-F238E27FC236}">
                    <a16:creationId xmlns:a16="http://schemas.microsoft.com/office/drawing/2014/main" id="{9C52ABD9-FF98-D1DA-E484-27C906400919}"/>
                  </a:ext>
                </a:extLst>
              </p:cNvPr>
              <p:cNvCxnSpPr>
                <a:stCxn id="19" idx="2"/>
                <a:endCxn id="25" idx="0"/>
              </p:cNvCxnSpPr>
              <p:nvPr/>
            </p:nvCxnSpPr>
            <p:spPr>
              <a:xfrm flipH="1">
                <a:off x="1685275" y="5626809"/>
                <a:ext cx="1" cy="861859"/>
              </a:xfrm>
              <a:prstGeom prst="line">
                <a:avLst/>
              </a:prstGeom>
            </p:spPr>
            <p:style>
              <a:lnRef idx="3">
                <a:schemeClr val="dk1"/>
              </a:lnRef>
              <a:fillRef idx="0">
                <a:schemeClr val="dk1"/>
              </a:fillRef>
              <a:effectRef idx="2">
                <a:schemeClr val="dk1"/>
              </a:effectRef>
              <a:fontRef idx="minor">
                <a:schemeClr val="tx1"/>
              </a:fontRef>
            </p:style>
          </p:cxnSp>
        </p:grpSp>
        <p:grpSp>
          <p:nvGrpSpPr>
            <p:cNvPr id="34" name="组合 33">
              <a:extLst>
                <a:ext uri="{FF2B5EF4-FFF2-40B4-BE49-F238E27FC236}">
                  <a16:creationId xmlns:a16="http://schemas.microsoft.com/office/drawing/2014/main" id="{E773A300-8B39-BD39-3BB3-5694B69B7CB9}"/>
                </a:ext>
              </a:extLst>
            </p:cNvPr>
            <p:cNvGrpSpPr/>
            <p:nvPr/>
          </p:nvGrpSpPr>
          <p:grpSpPr>
            <a:xfrm>
              <a:off x="2161644" y="5626809"/>
              <a:ext cx="640671" cy="1231191"/>
              <a:chOff x="1364939" y="5626809"/>
              <a:chExt cx="640671" cy="1231191"/>
            </a:xfrm>
          </p:grpSpPr>
          <p:sp>
            <p:nvSpPr>
              <p:cNvPr id="35" name="文本框 34">
                <a:extLst>
                  <a:ext uri="{FF2B5EF4-FFF2-40B4-BE49-F238E27FC236}">
                    <a16:creationId xmlns:a16="http://schemas.microsoft.com/office/drawing/2014/main" id="{A799C283-AA95-0F25-A378-0DDBCD733C7E}"/>
                  </a:ext>
                </a:extLst>
              </p:cNvPr>
              <p:cNvSpPr txBox="1"/>
              <p:nvPr/>
            </p:nvSpPr>
            <p:spPr>
              <a:xfrm>
                <a:off x="1364939" y="6488668"/>
                <a:ext cx="640671" cy="369332"/>
              </a:xfrm>
              <a:prstGeom prst="rect">
                <a:avLst/>
              </a:prstGeom>
              <a:noFill/>
            </p:spPr>
            <p:txBody>
              <a:bodyPr wrap="square" rtlCol="0">
                <a:spAutoFit/>
              </a:bodyPr>
              <a:lstStyle/>
              <a:p>
                <a:r>
                  <a:rPr lang="zh-CN" altLang="en-US" dirty="0"/>
                  <a:t>老师</a:t>
                </a:r>
              </a:p>
            </p:txBody>
          </p:sp>
          <p:cxnSp>
            <p:nvCxnSpPr>
              <p:cNvPr id="36" name="直接连接符 35">
                <a:extLst>
                  <a:ext uri="{FF2B5EF4-FFF2-40B4-BE49-F238E27FC236}">
                    <a16:creationId xmlns:a16="http://schemas.microsoft.com/office/drawing/2014/main" id="{87296212-4B82-F4ED-6C01-39E622F78B85}"/>
                  </a:ext>
                </a:extLst>
              </p:cNvPr>
              <p:cNvCxnSpPr>
                <a:endCxn id="35" idx="0"/>
              </p:cNvCxnSpPr>
              <p:nvPr/>
            </p:nvCxnSpPr>
            <p:spPr>
              <a:xfrm flipH="1">
                <a:off x="1685275" y="5626809"/>
                <a:ext cx="1" cy="861859"/>
              </a:xfrm>
              <a:prstGeom prst="line">
                <a:avLst/>
              </a:prstGeom>
            </p:spPr>
            <p:style>
              <a:lnRef idx="3">
                <a:schemeClr val="dk1"/>
              </a:lnRef>
              <a:fillRef idx="0">
                <a:schemeClr val="dk1"/>
              </a:fillRef>
              <a:effectRef idx="2">
                <a:schemeClr val="dk1"/>
              </a:effectRef>
              <a:fontRef idx="minor">
                <a:schemeClr val="tx1"/>
              </a:fontRef>
            </p:style>
          </p:cxnSp>
        </p:grpSp>
        <p:grpSp>
          <p:nvGrpSpPr>
            <p:cNvPr id="37" name="组合 36">
              <a:extLst>
                <a:ext uri="{FF2B5EF4-FFF2-40B4-BE49-F238E27FC236}">
                  <a16:creationId xmlns:a16="http://schemas.microsoft.com/office/drawing/2014/main" id="{CAD261E2-4C97-5EDE-E012-09B78361E94E}"/>
                </a:ext>
              </a:extLst>
            </p:cNvPr>
            <p:cNvGrpSpPr/>
            <p:nvPr/>
          </p:nvGrpSpPr>
          <p:grpSpPr>
            <a:xfrm>
              <a:off x="2869066" y="5626809"/>
              <a:ext cx="640671" cy="1231191"/>
              <a:chOff x="1364939" y="5626809"/>
              <a:chExt cx="640671" cy="1231191"/>
            </a:xfrm>
          </p:grpSpPr>
          <p:sp>
            <p:nvSpPr>
              <p:cNvPr id="38" name="文本框 37">
                <a:extLst>
                  <a:ext uri="{FF2B5EF4-FFF2-40B4-BE49-F238E27FC236}">
                    <a16:creationId xmlns:a16="http://schemas.microsoft.com/office/drawing/2014/main" id="{2A45E36A-12A5-7EF4-A16F-87A07E21305D}"/>
                  </a:ext>
                </a:extLst>
              </p:cNvPr>
              <p:cNvSpPr txBox="1"/>
              <p:nvPr/>
            </p:nvSpPr>
            <p:spPr>
              <a:xfrm>
                <a:off x="1364939" y="6488668"/>
                <a:ext cx="640671" cy="369332"/>
              </a:xfrm>
              <a:prstGeom prst="rect">
                <a:avLst/>
              </a:prstGeom>
              <a:noFill/>
            </p:spPr>
            <p:txBody>
              <a:bodyPr wrap="square" rtlCol="0">
                <a:spAutoFit/>
              </a:bodyPr>
              <a:lstStyle/>
              <a:p>
                <a:r>
                  <a:rPr lang="zh-CN" altLang="en-US" dirty="0"/>
                  <a:t>教授</a:t>
                </a:r>
              </a:p>
            </p:txBody>
          </p:sp>
          <p:cxnSp>
            <p:nvCxnSpPr>
              <p:cNvPr id="39" name="直接连接符 38">
                <a:extLst>
                  <a:ext uri="{FF2B5EF4-FFF2-40B4-BE49-F238E27FC236}">
                    <a16:creationId xmlns:a16="http://schemas.microsoft.com/office/drawing/2014/main" id="{9CE24816-FF51-C33C-205A-F398EFEDBB2C}"/>
                  </a:ext>
                </a:extLst>
              </p:cNvPr>
              <p:cNvCxnSpPr>
                <a:endCxn id="38" idx="0"/>
              </p:cNvCxnSpPr>
              <p:nvPr/>
            </p:nvCxnSpPr>
            <p:spPr>
              <a:xfrm flipH="1">
                <a:off x="1685275" y="5626809"/>
                <a:ext cx="1" cy="861859"/>
              </a:xfrm>
              <a:prstGeom prst="line">
                <a:avLst/>
              </a:prstGeom>
            </p:spPr>
            <p:style>
              <a:lnRef idx="3">
                <a:schemeClr val="dk1"/>
              </a:lnRef>
              <a:fillRef idx="0">
                <a:schemeClr val="dk1"/>
              </a:fillRef>
              <a:effectRef idx="2">
                <a:schemeClr val="dk1"/>
              </a:effectRef>
              <a:fontRef idx="minor">
                <a:schemeClr val="tx1"/>
              </a:fontRef>
            </p:style>
          </p:cxnSp>
        </p:grpSp>
        <p:grpSp>
          <p:nvGrpSpPr>
            <p:cNvPr id="40" name="组合 39">
              <a:extLst>
                <a:ext uri="{FF2B5EF4-FFF2-40B4-BE49-F238E27FC236}">
                  <a16:creationId xmlns:a16="http://schemas.microsoft.com/office/drawing/2014/main" id="{80E47D58-6B5C-784C-DD00-4CA6771688BB}"/>
                </a:ext>
              </a:extLst>
            </p:cNvPr>
            <p:cNvGrpSpPr/>
            <p:nvPr/>
          </p:nvGrpSpPr>
          <p:grpSpPr>
            <a:xfrm>
              <a:off x="3589838" y="6248607"/>
              <a:ext cx="640671" cy="609393"/>
              <a:chOff x="1355758" y="5633013"/>
              <a:chExt cx="640671" cy="609393"/>
            </a:xfrm>
          </p:grpSpPr>
          <p:sp>
            <p:nvSpPr>
              <p:cNvPr id="41" name="文本框 40">
                <a:extLst>
                  <a:ext uri="{FF2B5EF4-FFF2-40B4-BE49-F238E27FC236}">
                    <a16:creationId xmlns:a16="http://schemas.microsoft.com/office/drawing/2014/main" id="{B393FFF1-9A8F-1BE2-F4D5-5AEF05BEF8D5}"/>
                  </a:ext>
                </a:extLst>
              </p:cNvPr>
              <p:cNvSpPr txBox="1"/>
              <p:nvPr/>
            </p:nvSpPr>
            <p:spPr>
              <a:xfrm>
                <a:off x="1355758" y="5873074"/>
                <a:ext cx="640671" cy="369332"/>
              </a:xfrm>
              <a:prstGeom prst="rect">
                <a:avLst/>
              </a:prstGeom>
              <a:noFill/>
            </p:spPr>
            <p:txBody>
              <a:bodyPr wrap="square" rtlCol="0">
                <a:spAutoFit/>
              </a:bodyPr>
              <a:lstStyle/>
              <a:p>
                <a:r>
                  <a:rPr lang="zh-CN" altLang="en-US" dirty="0"/>
                  <a:t>英语</a:t>
                </a:r>
              </a:p>
            </p:txBody>
          </p:sp>
          <p:cxnSp>
            <p:nvCxnSpPr>
              <p:cNvPr id="42" name="直接连接符 41">
                <a:extLst>
                  <a:ext uri="{FF2B5EF4-FFF2-40B4-BE49-F238E27FC236}">
                    <a16:creationId xmlns:a16="http://schemas.microsoft.com/office/drawing/2014/main" id="{8C6E216B-1044-8EBC-B117-3FEF59053B1D}"/>
                  </a:ext>
                </a:extLst>
              </p:cNvPr>
              <p:cNvCxnSpPr>
                <a:cxnSpLocks/>
              </p:cNvCxnSpPr>
              <p:nvPr/>
            </p:nvCxnSpPr>
            <p:spPr>
              <a:xfrm>
                <a:off x="1747118" y="5633013"/>
                <a:ext cx="0" cy="240061"/>
              </a:xfrm>
              <a:prstGeom prst="line">
                <a:avLst/>
              </a:prstGeom>
            </p:spPr>
            <p:style>
              <a:lnRef idx="3">
                <a:schemeClr val="dk1"/>
              </a:lnRef>
              <a:fillRef idx="0">
                <a:schemeClr val="dk1"/>
              </a:fillRef>
              <a:effectRef idx="2">
                <a:schemeClr val="dk1"/>
              </a:effectRef>
              <a:fontRef idx="minor">
                <a:schemeClr val="tx1"/>
              </a:fontRef>
            </p:style>
          </p:cxnSp>
        </p:grpSp>
        <p:grpSp>
          <p:nvGrpSpPr>
            <p:cNvPr id="46" name="组合 45">
              <a:extLst>
                <a:ext uri="{FF2B5EF4-FFF2-40B4-BE49-F238E27FC236}">
                  <a16:creationId xmlns:a16="http://schemas.microsoft.com/office/drawing/2014/main" id="{B45096F3-E394-68E0-1789-2104B79D0CB1}"/>
                </a:ext>
              </a:extLst>
            </p:cNvPr>
            <p:cNvGrpSpPr/>
            <p:nvPr/>
          </p:nvGrpSpPr>
          <p:grpSpPr>
            <a:xfrm>
              <a:off x="4412533" y="6248607"/>
              <a:ext cx="640671" cy="609393"/>
              <a:chOff x="1355758" y="5633013"/>
              <a:chExt cx="640671" cy="609393"/>
            </a:xfrm>
          </p:grpSpPr>
          <p:sp>
            <p:nvSpPr>
              <p:cNvPr id="47" name="文本框 46">
                <a:extLst>
                  <a:ext uri="{FF2B5EF4-FFF2-40B4-BE49-F238E27FC236}">
                    <a16:creationId xmlns:a16="http://schemas.microsoft.com/office/drawing/2014/main" id="{48B233DE-1DB1-68FC-6ADB-7A50D09C2A32}"/>
                  </a:ext>
                </a:extLst>
              </p:cNvPr>
              <p:cNvSpPr txBox="1"/>
              <p:nvPr/>
            </p:nvSpPr>
            <p:spPr>
              <a:xfrm>
                <a:off x="1355758" y="5873074"/>
                <a:ext cx="640671" cy="369332"/>
              </a:xfrm>
              <a:prstGeom prst="rect">
                <a:avLst/>
              </a:prstGeom>
              <a:noFill/>
            </p:spPr>
            <p:txBody>
              <a:bodyPr wrap="square" rtlCol="0">
                <a:spAutoFit/>
              </a:bodyPr>
              <a:lstStyle/>
              <a:p>
                <a:r>
                  <a:rPr lang="zh-CN" altLang="en-US" dirty="0"/>
                  <a:t>语法</a:t>
                </a:r>
              </a:p>
            </p:txBody>
          </p:sp>
          <p:cxnSp>
            <p:nvCxnSpPr>
              <p:cNvPr id="48" name="直接连接符 47">
                <a:extLst>
                  <a:ext uri="{FF2B5EF4-FFF2-40B4-BE49-F238E27FC236}">
                    <a16:creationId xmlns:a16="http://schemas.microsoft.com/office/drawing/2014/main" id="{F34A9A9C-F0EE-F9F9-F862-2CF58025E17B}"/>
                  </a:ext>
                </a:extLst>
              </p:cNvPr>
              <p:cNvCxnSpPr>
                <a:cxnSpLocks/>
                <a:endCxn id="47" idx="0"/>
              </p:cNvCxnSpPr>
              <p:nvPr/>
            </p:nvCxnSpPr>
            <p:spPr>
              <a:xfrm>
                <a:off x="1676094" y="5633013"/>
                <a:ext cx="0" cy="240061"/>
              </a:xfrm>
              <a:prstGeom prst="line">
                <a:avLst/>
              </a:prstGeom>
            </p:spPr>
            <p:style>
              <a:lnRef idx="3">
                <a:schemeClr val="dk1"/>
              </a:lnRef>
              <a:fillRef idx="0">
                <a:schemeClr val="dk1"/>
              </a:fillRef>
              <a:effectRef idx="2">
                <a:schemeClr val="dk1"/>
              </a:effectRef>
              <a:fontRef idx="minor">
                <a:schemeClr val="tx1"/>
              </a:fontRef>
            </p:style>
          </p:cxnSp>
        </p:grpSp>
        <p:cxnSp>
          <p:nvCxnSpPr>
            <p:cNvPr id="50" name="直接连接符 49">
              <a:extLst>
                <a:ext uri="{FF2B5EF4-FFF2-40B4-BE49-F238E27FC236}">
                  <a16:creationId xmlns:a16="http://schemas.microsoft.com/office/drawing/2014/main" id="{5E654235-29F7-A1EC-9F98-1C4C92D5B07F}"/>
                </a:ext>
              </a:extLst>
            </p:cNvPr>
            <p:cNvCxnSpPr>
              <a:stCxn id="16" idx="2"/>
              <a:endCxn id="17" idx="0"/>
            </p:cNvCxnSpPr>
            <p:nvPr/>
          </p:nvCxnSpPr>
          <p:spPr>
            <a:xfrm flipH="1">
              <a:off x="2136558" y="4429957"/>
              <a:ext cx="677663" cy="181842"/>
            </a:xfrm>
            <a:prstGeom prst="line">
              <a:avLst/>
            </a:prstGeom>
          </p:spPr>
          <p:style>
            <a:lnRef idx="3">
              <a:schemeClr val="dk1"/>
            </a:lnRef>
            <a:fillRef idx="0">
              <a:schemeClr val="dk1"/>
            </a:fillRef>
            <a:effectRef idx="2">
              <a:schemeClr val="dk1"/>
            </a:effectRef>
            <a:fontRef idx="minor">
              <a:schemeClr val="tx1"/>
            </a:fontRef>
          </p:style>
        </p:cxnSp>
        <p:cxnSp>
          <p:nvCxnSpPr>
            <p:cNvPr id="52" name="直接连接符 51">
              <a:extLst>
                <a:ext uri="{FF2B5EF4-FFF2-40B4-BE49-F238E27FC236}">
                  <a16:creationId xmlns:a16="http://schemas.microsoft.com/office/drawing/2014/main" id="{07B454F1-3AB4-7A4F-057F-ECCD0CE8630D}"/>
                </a:ext>
              </a:extLst>
            </p:cNvPr>
            <p:cNvCxnSpPr>
              <a:cxnSpLocks/>
              <a:endCxn id="18" idx="0"/>
            </p:cNvCxnSpPr>
            <p:nvPr/>
          </p:nvCxnSpPr>
          <p:spPr>
            <a:xfrm>
              <a:off x="2802315" y="4429957"/>
              <a:ext cx="634891" cy="181842"/>
            </a:xfrm>
            <a:prstGeom prst="line">
              <a:avLst/>
            </a:prstGeom>
          </p:spPr>
          <p:style>
            <a:lnRef idx="3">
              <a:schemeClr val="dk1"/>
            </a:lnRef>
            <a:fillRef idx="0">
              <a:schemeClr val="dk1"/>
            </a:fillRef>
            <a:effectRef idx="2">
              <a:schemeClr val="dk1"/>
            </a:effectRef>
            <a:fontRef idx="minor">
              <a:schemeClr val="tx1"/>
            </a:fontRef>
          </p:style>
        </p:cxnSp>
        <p:cxnSp>
          <p:nvCxnSpPr>
            <p:cNvPr id="54" name="直接连接符 53">
              <a:extLst>
                <a:ext uri="{FF2B5EF4-FFF2-40B4-BE49-F238E27FC236}">
                  <a16:creationId xmlns:a16="http://schemas.microsoft.com/office/drawing/2014/main" id="{E9A49540-7AD7-0EE8-E4DF-DEBD1980D227}"/>
                </a:ext>
              </a:extLst>
            </p:cNvPr>
            <p:cNvCxnSpPr>
              <a:stCxn id="17" idx="2"/>
              <a:endCxn id="19" idx="0"/>
            </p:cNvCxnSpPr>
            <p:nvPr/>
          </p:nvCxnSpPr>
          <p:spPr>
            <a:xfrm flipH="1">
              <a:off x="1685276" y="4993538"/>
              <a:ext cx="451282" cy="251532"/>
            </a:xfrm>
            <a:prstGeom prst="line">
              <a:avLst/>
            </a:prstGeom>
          </p:spPr>
          <p:style>
            <a:lnRef idx="3">
              <a:schemeClr val="dk1"/>
            </a:lnRef>
            <a:fillRef idx="0">
              <a:schemeClr val="dk1"/>
            </a:fillRef>
            <a:effectRef idx="2">
              <a:schemeClr val="dk1"/>
            </a:effectRef>
            <a:fontRef idx="minor">
              <a:schemeClr val="tx1"/>
            </a:fontRef>
          </p:style>
        </p:cxnSp>
        <p:cxnSp>
          <p:nvCxnSpPr>
            <p:cNvPr id="58" name="直接连接符 57">
              <a:extLst>
                <a:ext uri="{FF2B5EF4-FFF2-40B4-BE49-F238E27FC236}">
                  <a16:creationId xmlns:a16="http://schemas.microsoft.com/office/drawing/2014/main" id="{06158286-025C-7C28-CE77-4149032395A6}"/>
                </a:ext>
              </a:extLst>
            </p:cNvPr>
            <p:cNvCxnSpPr>
              <a:cxnSpLocks/>
              <a:endCxn id="20" idx="0"/>
            </p:cNvCxnSpPr>
            <p:nvPr/>
          </p:nvCxnSpPr>
          <p:spPr>
            <a:xfrm>
              <a:off x="2136558" y="4993538"/>
              <a:ext cx="323968" cy="251531"/>
            </a:xfrm>
            <a:prstGeom prst="line">
              <a:avLst/>
            </a:prstGeom>
          </p:spPr>
          <p:style>
            <a:lnRef idx="3">
              <a:schemeClr val="dk1"/>
            </a:lnRef>
            <a:fillRef idx="0">
              <a:schemeClr val="dk1"/>
            </a:fillRef>
            <a:effectRef idx="2">
              <a:schemeClr val="dk1"/>
            </a:effectRef>
            <a:fontRef idx="minor">
              <a:schemeClr val="tx1"/>
            </a:fontRef>
          </p:style>
        </p:cxnSp>
        <p:cxnSp>
          <p:nvCxnSpPr>
            <p:cNvPr id="61" name="直接连接符 60">
              <a:extLst>
                <a:ext uri="{FF2B5EF4-FFF2-40B4-BE49-F238E27FC236}">
                  <a16:creationId xmlns:a16="http://schemas.microsoft.com/office/drawing/2014/main" id="{66902371-4570-5C3D-DABF-85E3090355BE}"/>
                </a:ext>
              </a:extLst>
            </p:cNvPr>
            <p:cNvCxnSpPr>
              <a:endCxn id="21" idx="0"/>
            </p:cNvCxnSpPr>
            <p:nvPr/>
          </p:nvCxnSpPr>
          <p:spPr>
            <a:xfrm flipH="1">
              <a:off x="3189403" y="4993538"/>
              <a:ext cx="244135" cy="251532"/>
            </a:xfrm>
            <a:prstGeom prst="line">
              <a:avLst/>
            </a:prstGeom>
          </p:spPr>
          <p:style>
            <a:lnRef idx="3">
              <a:schemeClr val="dk1"/>
            </a:lnRef>
            <a:fillRef idx="0">
              <a:schemeClr val="dk1"/>
            </a:fillRef>
            <a:effectRef idx="2">
              <a:schemeClr val="dk1"/>
            </a:effectRef>
            <a:fontRef idx="minor">
              <a:schemeClr val="tx1"/>
            </a:fontRef>
          </p:style>
        </p:cxnSp>
        <p:cxnSp>
          <p:nvCxnSpPr>
            <p:cNvPr id="63" name="直接连接符 62">
              <a:extLst>
                <a:ext uri="{FF2B5EF4-FFF2-40B4-BE49-F238E27FC236}">
                  <a16:creationId xmlns:a16="http://schemas.microsoft.com/office/drawing/2014/main" id="{94DC9305-728E-BB4A-C254-CF37776D31A2}"/>
                </a:ext>
              </a:extLst>
            </p:cNvPr>
            <p:cNvCxnSpPr>
              <a:endCxn id="22" idx="0"/>
            </p:cNvCxnSpPr>
            <p:nvPr/>
          </p:nvCxnSpPr>
          <p:spPr>
            <a:xfrm>
              <a:off x="3476382" y="4993538"/>
              <a:ext cx="488271" cy="245874"/>
            </a:xfrm>
            <a:prstGeom prst="line">
              <a:avLst/>
            </a:prstGeom>
          </p:spPr>
          <p:style>
            <a:lnRef idx="3">
              <a:schemeClr val="dk1"/>
            </a:lnRef>
            <a:fillRef idx="0">
              <a:schemeClr val="dk1"/>
            </a:fillRef>
            <a:effectRef idx="2">
              <a:schemeClr val="dk1"/>
            </a:effectRef>
            <a:fontRef idx="minor">
              <a:schemeClr val="tx1"/>
            </a:fontRef>
          </p:style>
        </p:cxnSp>
        <p:cxnSp>
          <p:nvCxnSpPr>
            <p:cNvPr id="65" name="直接连接符 64">
              <a:extLst>
                <a:ext uri="{FF2B5EF4-FFF2-40B4-BE49-F238E27FC236}">
                  <a16:creationId xmlns:a16="http://schemas.microsoft.com/office/drawing/2014/main" id="{D8204122-4FB7-E420-3E85-33A55305582D}"/>
                </a:ext>
              </a:extLst>
            </p:cNvPr>
            <p:cNvCxnSpPr>
              <a:cxnSpLocks/>
              <a:stCxn id="22" idx="2"/>
              <a:endCxn id="26" idx="0"/>
            </p:cNvCxnSpPr>
            <p:nvPr/>
          </p:nvCxnSpPr>
          <p:spPr>
            <a:xfrm>
              <a:off x="3964653" y="5621151"/>
              <a:ext cx="3195" cy="245716"/>
            </a:xfrm>
            <a:prstGeom prst="line">
              <a:avLst/>
            </a:prstGeom>
          </p:spPr>
          <p:style>
            <a:lnRef idx="3">
              <a:schemeClr val="dk1"/>
            </a:lnRef>
            <a:fillRef idx="0">
              <a:schemeClr val="dk1"/>
            </a:fillRef>
            <a:effectRef idx="2">
              <a:schemeClr val="dk1"/>
            </a:effectRef>
            <a:fontRef idx="minor">
              <a:schemeClr val="tx1"/>
            </a:fontRef>
          </p:style>
        </p:cxnSp>
        <p:cxnSp>
          <p:nvCxnSpPr>
            <p:cNvPr id="68" name="直接连接符 67">
              <a:extLst>
                <a:ext uri="{FF2B5EF4-FFF2-40B4-BE49-F238E27FC236}">
                  <a16:creationId xmlns:a16="http://schemas.microsoft.com/office/drawing/2014/main" id="{96170DAA-7EC2-25AF-719E-37F5B39C5FCF}"/>
                </a:ext>
              </a:extLst>
            </p:cNvPr>
            <p:cNvCxnSpPr>
              <a:stCxn id="22" idx="2"/>
              <a:endCxn id="27" idx="0"/>
            </p:cNvCxnSpPr>
            <p:nvPr/>
          </p:nvCxnSpPr>
          <p:spPr>
            <a:xfrm>
              <a:off x="3964653" y="5621151"/>
              <a:ext cx="732406" cy="245717"/>
            </a:xfrm>
            <a:prstGeom prst="line">
              <a:avLst/>
            </a:prstGeom>
          </p:spPr>
          <p:style>
            <a:lnRef idx="3">
              <a:schemeClr val="dk1"/>
            </a:lnRef>
            <a:fillRef idx="0">
              <a:schemeClr val="dk1"/>
            </a:fillRef>
            <a:effectRef idx="2">
              <a:schemeClr val="dk1"/>
            </a:effectRef>
            <a:fontRef idx="minor">
              <a:schemeClr val="tx1"/>
            </a:fontRef>
          </p:style>
        </p:cxnSp>
      </p:grpSp>
      <p:sp>
        <p:nvSpPr>
          <p:cNvPr id="76" name="文本框 75">
            <a:extLst>
              <a:ext uri="{FF2B5EF4-FFF2-40B4-BE49-F238E27FC236}">
                <a16:creationId xmlns:a16="http://schemas.microsoft.com/office/drawing/2014/main" id="{832F3849-AD5E-CB89-E782-425BE2468389}"/>
              </a:ext>
            </a:extLst>
          </p:cNvPr>
          <p:cNvSpPr txBox="1"/>
          <p:nvPr/>
        </p:nvSpPr>
        <p:spPr>
          <a:xfrm>
            <a:off x="2630608" y="6388031"/>
            <a:ext cx="1975588" cy="369332"/>
          </a:xfrm>
          <a:prstGeom prst="rect">
            <a:avLst/>
          </a:prstGeom>
          <a:noFill/>
        </p:spPr>
        <p:txBody>
          <a:bodyPr wrap="square" rtlCol="0">
            <a:spAutoFit/>
          </a:bodyPr>
          <a:lstStyle/>
          <a:p>
            <a:r>
              <a:rPr lang="zh-CN" altLang="en-US" dirty="0">
                <a:solidFill>
                  <a:schemeClr val="accent1"/>
                </a:solidFill>
                <a:latin typeface="微软雅黑" panose="020B0503020204020204" pitchFamily="34" charset="-122"/>
                <a:ea typeface="微软雅黑" panose="020B0503020204020204" pitchFamily="34" charset="-122"/>
              </a:rPr>
              <a:t>短语结构树</a:t>
            </a:r>
          </a:p>
        </p:txBody>
      </p:sp>
      <p:sp>
        <p:nvSpPr>
          <p:cNvPr id="77" name="文本框 76">
            <a:extLst>
              <a:ext uri="{FF2B5EF4-FFF2-40B4-BE49-F238E27FC236}">
                <a16:creationId xmlns:a16="http://schemas.microsoft.com/office/drawing/2014/main" id="{7E0133AD-8B3C-FED7-D9DB-7D02709838D4}"/>
              </a:ext>
            </a:extLst>
          </p:cNvPr>
          <p:cNvSpPr txBox="1"/>
          <p:nvPr/>
        </p:nvSpPr>
        <p:spPr>
          <a:xfrm>
            <a:off x="6914910" y="4658863"/>
            <a:ext cx="640671" cy="369332"/>
          </a:xfrm>
          <a:prstGeom prst="rect">
            <a:avLst/>
          </a:prstGeom>
          <a:noFill/>
        </p:spPr>
        <p:txBody>
          <a:bodyPr wrap="square" rtlCol="0">
            <a:spAutoFit/>
          </a:bodyPr>
          <a:lstStyle/>
          <a:p>
            <a:r>
              <a:rPr lang="zh-CN" altLang="en-US" dirty="0"/>
              <a:t>英语</a:t>
            </a:r>
          </a:p>
        </p:txBody>
      </p:sp>
      <p:sp>
        <p:nvSpPr>
          <p:cNvPr id="78" name="文本框 77">
            <a:extLst>
              <a:ext uri="{FF2B5EF4-FFF2-40B4-BE49-F238E27FC236}">
                <a16:creationId xmlns:a16="http://schemas.microsoft.com/office/drawing/2014/main" id="{76AAE8E4-F8DB-592A-C2BF-26F88E20B1C3}"/>
              </a:ext>
            </a:extLst>
          </p:cNvPr>
          <p:cNvSpPr txBox="1"/>
          <p:nvPr/>
        </p:nvSpPr>
        <p:spPr>
          <a:xfrm>
            <a:off x="7794274" y="4658863"/>
            <a:ext cx="640671" cy="369332"/>
          </a:xfrm>
          <a:prstGeom prst="rect">
            <a:avLst/>
          </a:prstGeom>
          <a:noFill/>
        </p:spPr>
        <p:txBody>
          <a:bodyPr wrap="square" rtlCol="0">
            <a:spAutoFit/>
          </a:bodyPr>
          <a:lstStyle/>
          <a:p>
            <a:r>
              <a:rPr lang="zh-CN" altLang="en-US" dirty="0"/>
              <a:t>老师</a:t>
            </a:r>
          </a:p>
        </p:txBody>
      </p:sp>
      <p:sp>
        <p:nvSpPr>
          <p:cNvPr id="79" name="文本框 78">
            <a:extLst>
              <a:ext uri="{FF2B5EF4-FFF2-40B4-BE49-F238E27FC236}">
                <a16:creationId xmlns:a16="http://schemas.microsoft.com/office/drawing/2014/main" id="{52D79083-CC69-5244-DB8C-31A24C21C652}"/>
              </a:ext>
            </a:extLst>
          </p:cNvPr>
          <p:cNvSpPr txBox="1"/>
          <p:nvPr/>
        </p:nvSpPr>
        <p:spPr>
          <a:xfrm>
            <a:off x="8556034" y="4658863"/>
            <a:ext cx="640671" cy="369332"/>
          </a:xfrm>
          <a:prstGeom prst="rect">
            <a:avLst/>
          </a:prstGeom>
          <a:noFill/>
        </p:spPr>
        <p:txBody>
          <a:bodyPr wrap="square" rtlCol="0">
            <a:spAutoFit/>
          </a:bodyPr>
          <a:lstStyle/>
          <a:p>
            <a:r>
              <a:rPr lang="zh-CN" altLang="en-US" dirty="0"/>
              <a:t>教授</a:t>
            </a:r>
          </a:p>
        </p:txBody>
      </p:sp>
      <p:sp>
        <p:nvSpPr>
          <p:cNvPr id="80" name="文本框 79">
            <a:extLst>
              <a:ext uri="{FF2B5EF4-FFF2-40B4-BE49-F238E27FC236}">
                <a16:creationId xmlns:a16="http://schemas.microsoft.com/office/drawing/2014/main" id="{CB783F36-6B23-E30B-B9B6-6CE02805FA26}"/>
              </a:ext>
            </a:extLst>
          </p:cNvPr>
          <p:cNvSpPr txBox="1"/>
          <p:nvPr/>
        </p:nvSpPr>
        <p:spPr>
          <a:xfrm>
            <a:off x="9349644" y="4653308"/>
            <a:ext cx="640671" cy="369332"/>
          </a:xfrm>
          <a:prstGeom prst="rect">
            <a:avLst/>
          </a:prstGeom>
          <a:noFill/>
        </p:spPr>
        <p:txBody>
          <a:bodyPr wrap="square" rtlCol="0">
            <a:spAutoFit/>
          </a:bodyPr>
          <a:lstStyle/>
          <a:p>
            <a:r>
              <a:rPr lang="zh-CN" altLang="en-US" dirty="0"/>
              <a:t>英语</a:t>
            </a:r>
          </a:p>
        </p:txBody>
      </p:sp>
      <p:sp>
        <p:nvSpPr>
          <p:cNvPr id="81" name="文本框 80">
            <a:extLst>
              <a:ext uri="{FF2B5EF4-FFF2-40B4-BE49-F238E27FC236}">
                <a16:creationId xmlns:a16="http://schemas.microsoft.com/office/drawing/2014/main" id="{609342F0-C49E-2C37-4EA0-DA8D137DB8C2}"/>
              </a:ext>
            </a:extLst>
          </p:cNvPr>
          <p:cNvSpPr txBox="1"/>
          <p:nvPr/>
        </p:nvSpPr>
        <p:spPr>
          <a:xfrm>
            <a:off x="10229675" y="4647001"/>
            <a:ext cx="640671" cy="369332"/>
          </a:xfrm>
          <a:prstGeom prst="rect">
            <a:avLst/>
          </a:prstGeom>
          <a:noFill/>
        </p:spPr>
        <p:txBody>
          <a:bodyPr wrap="square" rtlCol="0">
            <a:spAutoFit/>
          </a:bodyPr>
          <a:lstStyle/>
          <a:p>
            <a:r>
              <a:rPr lang="zh-CN" altLang="en-US" dirty="0"/>
              <a:t>语法</a:t>
            </a:r>
          </a:p>
        </p:txBody>
      </p:sp>
      <p:sp>
        <p:nvSpPr>
          <p:cNvPr id="82" name="弧形 81">
            <a:extLst>
              <a:ext uri="{FF2B5EF4-FFF2-40B4-BE49-F238E27FC236}">
                <a16:creationId xmlns:a16="http://schemas.microsoft.com/office/drawing/2014/main" id="{FE5E7C34-FC71-0019-4A3D-B40B9A254F9E}"/>
              </a:ext>
            </a:extLst>
          </p:cNvPr>
          <p:cNvSpPr/>
          <p:nvPr/>
        </p:nvSpPr>
        <p:spPr>
          <a:xfrm rot="16200000" flipV="1">
            <a:off x="7394112" y="4291401"/>
            <a:ext cx="554541" cy="895322"/>
          </a:xfrm>
          <a:prstGeom prst="arc">
            <a:avLst>
              <a:gd name="adj1" fmla="val 16200000"/>
              <a:gd name="adj2" fmla="val 5326106"/>
            </a:avLst>
          </a:prstGeom>
          <a:ln>
            <a:headEnd type="triangl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83" name="弧形 82">
            <a:extLst>
              <a:ext uri="{FF2B5EF4-FFF2-40B4-BE49-F238E27FC236}">
                <a16:creationId xmlns:a16="http://schemas.microsoft.com/office/drawing/2014/main" id="{3CA7B1FB-862A-75E8-BFC8-BE2C411DC607}"/>
              </a:ext>
            </a:extLst>
          </p:cNvPr>
          <p:cNvSpPr/>
          <p:nvPr/>
        </p:nvSpPr>
        <p:spPr>
          <a:xfrm rot="16200000" flipV="1">
            <a:off x="8300967" y="4367053"/>
            <a:ext cx="545743" cy="723901"/>
          </a:xfrm>
          <a:prstGeom prst="arc">
            <a:avLst>
              <a:gd name="adj1" fmla="val 16200000"/>
              <a:gd name="adj2" fmla="val 5326106"/>
            </a:avLst>
          </a:prstGeom>
          <a:ln>
            <a:headEnd type="triangl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84" name="弧形 83">
            <a:extLst>
              <a:ext uri="{FF2B5EF4-FFF2-40B4-BE49-F238E27FC236}">
                <a16:creationId xmlns:a16="http://schemas.microsoft.com/office/drawing/2014/main" id="{C67DC7BA-82BE-D1C9-3B89-D7EC1E0F652E}"/>
              </a:ext>
            </a:extLst>
          </p:cNvPr>
          <p:cNvSpPr/>
          <p:nvPr/>
        </p:nvSpPr>
        <p:spPr>
          <a:xfrm rot="16200000" flipV="1">
            <a:off x="9830619" y="4271857"/>
            <a:ext cx="532427" cy="895323"/>
          </a:xfrm>
          <a:prstGeom prst="arc">
            <a:avLst>
              <a:gd name="adj1" fmla="val 16200000"/>
              <a:gd name="adj2" fmla="val 5326106"/>
            </a:avLst>
          </a:prstGeom>
          <a:ln>
            <a:headEnd type="triangl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85" name="弧形 84">
            <a:extLst>
              <a:ext uri="{FF2B5EF4-FFF2-40B4-BE49-F238E27FC236}">
                <a16:creationId xmlns:a16="http://schemas.microsoft.com/office/drawing/2014/main" id="{7A2F5F0B-D070-7358-C04C-CF0CB893E2D1}"/>
              </a:ext>
            </a:extLst>
          </p:cNvPr>
          <p:cNvSpPr/>
          <p:nvPr/>
        </p:nvSpPr>
        <p:spPr>
          <a:xfrm rot="16200000">
            <a:off x="9344298" y="3955737"/>
            <a:ext cx="828163" cy="1527560"/>
          </a:xfrm>
          <a:prstGeom prst="arc">
            <a:avLst>
              <a:gd name="adj1" fmla="val 16200000"/>
              <a:gd name="adj2" fmla="val 5326106"/>
            </a:avLst>
          </a:prstGeom>
          <a:ln>
            <a:headEnd type="triangl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86" name="文本框 85">
            <a:extLst>
              <a:ext uri="{FF2B5EF4-FFF2-40B4-BE49-F238E27FC236}">
                <a16:creationId xmlns:a16="http://schemas.microsoft.com/office/drawing/2014/main" id="{6442628E-0C25-A920-EE18-CCB25852EFA8}"/>
              </a:ext>
            </a:extLst>
          </p:cNvPr>
          <p:cNvSpPr txBox="1"/>
          <p:nvPr/>
        </p:nvSpPr>
        <p:spPr>
          <a:xfrm>
            <a:off x="8556034" y="5389912"/>
            <a:ext cx="1975588" cy="369332"/>
          </a:xfrm>
          <a:prstGeom prst="rect">
            <a:avLst/>
          </a:prstGeom>
          <a:noFill/>
        </p:spPr>
        <p:txBody>
          <a:bodyPr wrap="square" rtlCol="0">
            <a:spAutoFit/>
          </a:bodyPr>
          <a:lstStyle/>
          <a:p>
            <a:r>
              <a:rPr lang="zh-CN" altLang="en-US" dirty="0">
                <a:solidFill>
                  <a:schemeClr val="accent1"/>
                </a:solidFill>
                <a:latin typeface="微软雅黑" panose="020B0503020204020204" pitchFamily="34" charset="-122"/>
                <a:ea typeface="微软雅黑" panose="020B0503020204020204" pitchFamily="34" charset="-122"/>
              </a:rPr>
              <a:t>依存树</a:t>
            </a:r>
          </a:p>
        </p:txBody>
      </p:sp>
    </p:spTree>
    <p:extLst>
      <p:ext uri="{BB962C8B-B14F-4D97-AF65-F5344CB8AC3E}">
        <p14:creationId xmlns:p14="http://schemas.microsoft.com/office/powerpoint/2010/main" val="2329241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1045029"/>
            <a:ext cx="11901715" cy="632852"/>
          </a:xfrm>
        </p:spPr>
        <p:txBody>
          <a:bodyPr>
            <a:normAutofit/>
          </a:bodyPr>
          <a:lstStyle/>
          <a:p>
            <a:r>
              <a:rPr lang="zh-CN" altLang="en-US" dirty="0">
                <a:solidFill>
                  <a:srgbClr val="FF0000"/>
                </a:solidFill>
              </a:rPr>
              <a:t>句法结构分析</a:t>
            </a:r>
            <a:endParaRPr lang="en-US" altLang="zh-CN" dirty="0">
              <a:solidFill>
                <a:srgbClr val="FF0000"/>
              </a:solidFill>
            </a:endParaRPr>
          </a:p>
          <a:p>
            <a:pPr marL="0" indent="0">
              <a:buNone/>
            </a:pPr>
            <a:endParaRPr lang="en-US" altLang="zh-CN" dirty="0">
              <a:solidFill>
                <a:srgbClr val="FF0000"/>
              </a:solidFill>
            </a:endParaRPr>
          </a:p>
          <a:p>
            <a:pPr marL="0" indent="0">
              <a:buNone/>
            </a:pPr>
            <a:endParaRPr lang="en-US" altLang="zh-CN" dirty="0">
              <a:solidFill>
                <a:srgbClr val="FF0000"/>
              </a:solidFill>
            </a:endParaRPr>
          </a:p>
          <a:p>
            <a:pPr marL="0" indent="0">
              <a:buNone/>
            </a:pPr>
            <a:endParaRPr lang="en-US" altLang="zh-CN" dirty="0">
              <a:solidFill>
                <a:srgbClr val="FF0000"/>
              </a:solidFill>
            </a:endParaRPr>
          </a:p>
          <a:p>
            <a:pPr marL="0" indent="0">
              <a:buNone/>
            </a:pPr>
            <a:endParaRPr lang="en-US" altLang="zh-CN" dirty="0">
              <a:solidFill>
                <a:srgbClr val="FF0000"/>
              </a:solidFill>
            </a:endParaRPr>
          </a:p>
        </p:txBody>
      </p:sp>
      <p:sp>
        <p:nvSpPr>
          <p:cNvPr id="7" name="文本框 6">
            <a:extLst>
              <a:ext uri="{FF2B5EF4-FFF2-40B4-BE49-F238E27FC236}">
                <a16:creationId xmlns:a16="http://schemas.microsoft.com/office/drawing/2014/main" id="{5A8203E7-89B1-C7FA-B3E2-DAF7479B210A}"/>
              </a:ext>
            </a:extLst>
          </p:cNvPr>
          <p:cNvSpPr txBox="1"/>
          <p:nvPr/>
        </p:nvSpPr>
        <p:spPr>
          <a:xfrm>
            <a:off x="428649" y="1663513"/>
            <a:ext cx="11334702" cy="46416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任务目标：</a:t>
            </a:r>
            <a:r>
              <a:rPr kumimoji="0" lang="zh-CN" altLang="en-US"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识别句子的主谓宾、定状补，并分析各成分之间的关系。</a:t>
            </a:r>
            <a:endParaRPr kumimoji="0" lang="en-US" altLang="zh-CN"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p:graphicFrame>
        <p:nvGraphicFramePr>
          <p:cNvPr id="8" name="表格 8">
            <a:extLst>
              <a:ext uri="{FF2B5EF4-FFF2-40B4-BE49-F238E27FC236}">
                <a16:creationId xmlns:a16="http://schemas.microsoft.com/office/drawing/2014/main" id="{538BC8EE-A7AB-703B-B1E0-81AE70F5070C}"/>
              </a:ext>
            </a:extLst>
          </p:cNvPr>
          <p:cNvGraphicFramePr>
            <a:graphicFrameLocks noGrp="1"/>
          </p:cNvGraphicFramePr>
          <p:nvPr>
            <p:extLst>
              <p:ext uri="{D42A27DB-BD31-4B8C-83A1-F6EECF244321}">
                <p14:modId xmlns:p14="http://schemas.microsoft.com/office/powerpoint/2010/main" val="1960990862"/>
              </p:ext>
            </p:extLst>
          </p:nvPr>
        </p:nvGraphicFramePr>
        <p:xfrm>
          <a:off x="7190789" y="3570192"/>
          <a:ext cx="4527612" cy="2763520"/>
        </p:xfrm>
        <a:graphic>
          <a:graphicData uri="http://schemas.openxmlformats.org/drawingml/2006/table">
            <a:tbl>
              <a:tblPr firstRow="1" bandRow="1">
                <a:tableStyleId>{5FD0F851-EC5A-4D38-B0AD-8093EC10F338}</a:tableStyleId>
              </a:tblPr>
              <a:tblGrid>
                <a:gridCol w="1509204">
                  <a:extLst>
                    <a:ext uri="{9D8B030D-6E8A-4147-A177-3AD203B41FA5}">
                      <a16:colId xmlns:a16="http://schemas.microsoft.com/office/drawing/2014/main" val="1470193706"/>
                    </a:ext>
                  </a:extLst>
                </a:gridCol>
                <a:gridCol w="1509204">
                  <a:extLst>
                    <a:ext uri="{9D8B030D-6E8A-4147-A177-3AD203B41FA5}">
                      <a16:colId xmlns:a16="http://schemas.microsoft.com/office/drawing/2014/main" val="1704507164"/>
                    </a:ext>
                  </a:extLst>
                </a:gridCol>
                <a:gridCol w="1509204">
                  <a:extLst>
                    <a:ext uri="{9D8B030D-6E8A-4147-A177-3AD203B41FA5}">
                      <a16:colId xmlns:a16="http://schemas.microsoft.com/office/drawing/2014/main" val="2296424743"/>
                    </a:ext>
                  </a:extLst>
                </a:gridCol>
              </a:tblGrid>
              <a:tr h="370840">
                <a:tc>
                  <a:txBody>
                    <a:bodyPr/>
                    <a:lstStyle/>
                    <a:p>
                      <a:r>
                        <a:rPr lang="zh-CN" altLang="en-US" dirty="0"/>
                        <a:t>关系类型</a:t>
                      </a:r>
                    </a:p>
                  </a:txBody>
                  <a:tcPr/>
                </a:tc>
                <a:tc>
                  <a:txBody>
                    <a:bodyPr/>
                    <a:lstStyle/>
                    <a:p>
                      <a:r>
                        <a:rPr lang="en-US" altLang="zh-CN" dirty="0"/>
                        <a:t>Tag</a:t>
                      </a:r>
                      <a:endParaRPr lang="zh-CN" altLang="en-US" dirty="0"/>
                    </a:p>
                  </a:txBody>
                  <a:tcPr/>
                </a:tc>
                <a:tc>
                  <a:txBody>
                    <a:bodyPr/>
                    <a:lstStyle/>
                    <a:p>
                      <a:r>
                        <a:rPr lang="en-US" altLang="zh-CN" dirty="0"/>
                        <a:t>Description</a:t>
                      </a:r>
                      <a:endParaRPr lang="zh-CN" altLang="en-US" dirty="0"/>
                    </a:p>
                  </a:txBody>
                  <a:tcPr/>
                </a:tc>
                <a:extLst>
                  <a:ext uri="{0D108BD9-81ED-4DB2-BD59-A6C34878D82A}">
                    <a16:rowId xmlns:a16="http://schemas.microsoft.com/office/drawing/2014/main" val="3182827945"/>
                  </a:ext>
                </a:extLst>
              </a:tr>
              <a:tr h="370840">
                <a:tc>
                  <a:txBody>
                    <a:bodyPr/>
                    <a:lstStyle/>
                    <a:p>
                      <a:r>
                        <a:rPr lang="zh-CN" altLang="en-US" dirty="0"/>
                        <a:t>主谓关系</a:t>
                      </a:r>
                    </a:p>
                  </a:txBody>
                  <a:tcPr/>
                </a:tc>
                <a:tc>
                  <a:txBody>
                    <a:bodyPr/>
                    <a:lstStyle/>
                    <a:p>
                      <a:r>
                        <a:rPr lang="en-US" altLang="zh-CN" dirty="0"/>
                        <a:t>SBV</a:t>
                      </a:r>
                      <a:endParaRPr lang="zh-CN" altLang="en-US" dirty="0"/>
                    </a:p>
                  </a:txBody>
                  <a:tcPr/>
                </a:tc>
                <a:tc>
                  <a:txBody>
                    <a:bodyPr/>
                    <a:lstStyle/>
                    <a:p>
                      <a:r>
                        <a:rPr lang="en-US" altLang="zh-CN" dirty="0"/>
                        <a:t>Subject-verb</a:t>
                      </a:r>
                      <a:endParaRPr lang="zh-CN" altLang="en-US" dirty="0"/>
                    </a:p>
                  </a:txBody>
                  <a:tcPr/>
                </a:tc>
                <a:extLst>
                  <a:ext uri="{0D108BD9-81ED-4DB2-BD59-A6C34878D82A}">
                    <a16:rowId xmlns:a16="http://schemas.microsoft.com/office/drawing/2014/main" val="3207387774"/>
                  </a:ext>
                </a:extLst>
              </a:tr>
              <a:tr h="370840">
                <a:tc>
                  <a:txBody>
                    <a:bodyPr/>
                    <a:lstStyle/>
                    <a:p>
                      <a:r>
                        <a:rPr lang="zh-CN" altLang="en-US" dirty="0"/>
                        <a:t>动宾关系</a:t>
                      </a:r>
                    </a:p>
                  </a:txBody>
                  <a:tcPr/>
                </a:tc>
                <a:tc>
                  <a:txBody>
                    <a:bodyPr/>
                    <a:lstStyle/>
                    <a:p>
                      <a:r>
                        <a:rPr lang="en-US" altLang="zh-CN" dirty="0"/>
                        <a:t>VOB</a:t>
                      </a:r>
                      <a:endParaRPr lang="zh-CN" altLang="en-US" dirty="0"/>
                    </a:p>
                  </a:txBody>
                  <a:tcPr/>
                </a:tc>
                <a:tc>
                  <a:txBody>
                    <a:bodyPr/>
                    <a:lstStyle/>
                    <a:p>
                      <a:r>
                        <a:rPr lang="en-US" altLang="zh-CN" dirty="0"/>
                        <a:t>Verb-object</a:t>
                      </a:r>
                      <a:endParaRPr lang="zh-CN" altLang="en-US" dirty="0"/>
                    </a:p>
                  </a:txBody>
                  <a:tcPr/>
                </a:tc>
                <a:extLst>
                  <a:ext uri="{0D108BD9-81ED-4DB2-BD59-A6C34878D82A}">
                    <a16:rowId xmlns:a16="http://schemas.microsoft.com/office/drawing/2014/main" val="2371526468"/>
                  </a:ext>
                </a:extLst>
              </a:tr>
              <a:tr h="370840">
                <a:tc>
                  <a:txBody>
                    <a:bodyPr/>
                    <a:lstStyle/>
                    <a:p>
                      <a:r>
                        <a:rPr lang="zh-CN" altLang="en-US" dirty="0"/>
                        <a:t>间宾关系</a:t>
                      </a:r>
                    </a:p>
                  </a:txBody>
                  <a:tcPr/>
                </a:tc>
                <a:tc>
                  <a:txBody>
                    <a:bodyPr/>
                    <a:lstStyle/>
                    <a:p>
                      <a:r>
                        <a:rPr lang="en-US" altLang="zh-CN" dirty="0"/>
                        <a:t>IOB</a:t>
                      </a:r>
                      <a:endParaRPr lang="zh-CN" altLang="en-US" dirty="0"/>
                    </a:p>
                  </a:txBody>
                  <a:tcPr/>
                </a:tc>
                <a:tc>
                  <a:txBody>
                    <a:bodyPr/>
                    <a:lstStyle/>
                    <a:p>
                      <a:r>
                        <a:rPr lang="en-US" altLang="zh-CN" dirty="0"/>
                        <a:t>Indirect-object</a:t>
                      </a:r>
                      <a:endParaRPr lang="zh-CN" altLang="en-US" dirty="0"/>
                    </a:p>
                  </a:txBody>
                  <a:tcPr/>
                </a:tc>
                <a:extLst>
                  <a:ext uri="{0D108BD9-81ED-4DB2-BD59-A6C34878D82A}">
                    <a16:rowId xmlns:a16="http://schemas.microsoft.com/office/drawing/2014/main" val="116364800"/>
                  </a:ext>
                </a:extLst>
              </a:tr>
              <a:tr h="370840">
                <a:tc>
                  <a:txBody>
                    <a:bodyPr/>
                    <a:lstStyle/>
                    <a:p>
                      <a:r>
                        <a:rPr lang="zh-CN" altLang="en-US" dirty="0"/>
                        <a:t>前置宾语</a:t>
                      </a:r>
                    </a:p>
                  </a:txBody>
                  <a:tcPr/>
                </a:tc>
                <a:tc>
                  <a:txBody>
                    <a:bodyPr/>
                    <a:lstStyle/>
                    <a:p>
                      <a:r>
                        <a:rPr lang="en-US" altLang="zh-CN" dirty="0"/>
                        <a:t>FOB</a:t>
                      </a:r>
                      <a:endParaRPr lang="zh-CN" altLang="en-US" dirty="0"/>
                    </a:p>
                  </a:txBody>
                  <a:tcPr/>
                </a:tc>
                <a:tc>
                  <a:txBody>
                    <a:bodyPr/>
                    <a:lstStyle/>
                    <a:p>
                      <a:r>
                        <a:rPr lang="en-US" altLang="zh-CN" dirty="0"/>
                        <a:t>Fronting-object</a:t>
                      </a:r>
                      <a:endParaRPr lang="zh-CN" altLang="en-US" dirty="0"/>
                    </a:p>
                  </a:txBody>
                  <a:tcPr/>
                </a:tc>
                <a:extLst>
                  <a:ext uri="{0D108BD9-81ED-4DB2-BD59-A6C34878D82A}">
                    <a16:rowId xmlns:a16="http://schemas.microsoft.com/office/drawing/2014/main" val="3567856456"/>
                  </a:ext>
                </a:extLst>
              </a:tr>
              <a:tr h="370840">
                <a:tc>
                  <a:txBody>
                    <a:bodyPr/>
                    <a:lstStyle/>
                    <a:p>
                      <a:r>
                        <a:rPr lang="en-US" altLang="zh-CN" dirty="0"/>
                        <a:t>……</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extLst>
                  <a:ext uri="{0D108BD9-81ED-4DB2-BD59-A6C34878D82A}">
                    <a16:rowId xmlns:a16="http://schemas.microsoft.com/office/drawing/2014/main" val="3021205286"/>
                  </a:ext>
                </a:extLst>
              </a:tr>
            </a:tbl>
          </a:graphicData>
        </a:graphic>
      </p:graphicFrame>
      <p:sp>
        <p:nvSpPr>
          <p:cNvPr id="9" name="文本框 8">
            <a:extLst>
              <a:ext uri="{FF2B5EF4-FFF2-40B4-BE49-F238E27FC236}">
                <a16:creationId xmlns:a16="http://schemas.microsoft.com/office/drawing/2014/main" id="{8EA5C80C-DCBF-C29F-ED74-7AFFF5C0F490}"/>
              </a:ext>
            </a:extLst>
          </p:cNvPr>
          <p:cNvSpPr txBox="1"/>
          <p:nvPr/>
        </p:nvSpPr>
        <p:spPr>
          <a:xfrm>
            <a:off x="428649" y="2348149"/>
            <a:ext cx="11334702" cy="46416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任务</a:t>
            </a:r>
            <a:r>
              <a:rPr lang="zh-CN" altLang="en-US" sz="2200" dirty="0">
                <a:solidFill>
                  <a:srgbClr val="FF0000"/>
                </a:solidFill>
                <a:latin typeface="Microsoft YaHei" panose="020B0503020204020204" pitchFamily="34" charset="-122"/>
                <a:ea typeface="Microsoft YaHei" panose="020B0503020204020204" pitchFamily="34" charset="-122"/>
              </a:rPr>
              <a:t>实现</a:t>
            </a: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a:t>
            </a:r>
            <a:r>
              <a:rPr kumimoji="0" lang="en-US" altLang="zh-CN"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PCFG+CYK</a:t>
            </a:r>
          </a:p>
        </p:txBody>
      </p:sp>
      <p:sp>
        <p:nvSpPr>
          <p:cNvPr id="10" name="文本框 9">
            <a:extLst>
              <a:ext uri="{FF2B5EF4-FFF2-40B4-BE49-F238E27FC236}">
                <a16:creationId xmlns:a16="http://schemas.microsoft.com/office/drawing/2014/main" id="{2A433C15-80ED-8CD5-7E98-6C221ADD6844}"/>
              </a:ext>
            </a:extLst>
          </p:cNvPr>
          <p:cNvSpPr txBox="1"/>
          <p:nvPr/>
        </p:nvSpPr>
        <p:spPr>
          <a:xfrm>
            <a:off x="2088773" y="3106026"/>
            <a:ext cx="3734978" cy="46416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lang="en-US" altLang="zh-CN" sz="2200" dirty="0">
                <a:latin typeface="Microsoft YaHei" panose="020B0503020204020204" pitchFamily="34" charset="-122"/>
                <a:ea typeface="Microsoft YaHei" panose="020B0503020204020204" pitchFamily="34" charset="-122"/>
              </a:rPr>
              <a:t>CFG</a:t>
            </a:r>
            <a:r>
              <a:rPr lang="zh-CN" altLang="en-US" sz="2200" dirty="0">
                <a:latin typeface="Microsoft YaHei" panose="020B0503020204020204" pitchFamily="34" charset="-122"/>
                <a:ea typeface="Microsoft YaHei" panose="020B0503020204020204" pitchFamily="34" charset="-122"/>
              </a:rPr>
              <a:t>：上下文无关文法</a:t>
            </a:r>
            <a:endParaRPr kumimoji="0" lang="en-US" altLang="zh-CN"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B3E4A80-CB74-F5BC-AAAF-8E30609CA2E5}"/>
                  </a:ext>
                </a:extLst>
              </p:cNvPr>
              <p:cNvSpPr txBox="1"/>
              <p:nvPr/>
            </p:nvSpPr>
            <p:spPr>
              <a:xfrm>
                <a:off x="944554" y="3570192"/>
                <a:ext cx="5427218" cy="2958439"/>
              </a:xfrm>
              <a:prstGeom prst="rect">
                <a:avLst/>
              </a:prstGeom>
              <a:noFill/>
            </p:spPr>
            <p:txBody>
              <a:bodyPr wrap="square" rtlCol="0">
                <a:spAutoFit/>
              </a:bodyPr>
              <a:lstStyle/>
              <a:p>
                <a:pPr>
                  <a:lnSpc>
                    <a:spcPct val="150000"/>
                  </a:lnSpc>
                </a:pPr>
                <a:r>
                  <a:rPr lang="zh-CN" altLang="en-US" dirty="0"/>
                  <a:t>形式化定义为四元组</a:t>
                </a:r>
                <a:r>
                  <a:rPr lang="en-US" altLang="zh-CN" dirty="0"/>
                  <a:t>G=(N,T,R,S)</a:t>
                </a:r>
              </a:p>
              <a:p>
                <a:pPr marL="285750" indent="-285750">
                  <a:lnSpc>
                    <a:spcPct val="150000"/>
                  </a:lnSpc>
                  <a:buFont typeface="Arial" panose="020B0604020202020204" pitchFamily="34" charset="0"/>
                  <a:buChar char="•"/>
                </a:pPr>
                <a:r>
                  <a:rPr lang="en-US" altLang="zh-CN" dirty="0"/>
                  <a:t>N</a:t>
                </a:r>
                <a:r>
                  <a:rPr lang="zh-CN" altLang="en-US" dirty="0"/>
                  <a:t>是非终结符的集合，如名词短语</a:t>
                </a:r>
                <a:r>
                  <a:rPr lang="en-US" altLang="zh-CN" dirty="0"/>
                  <a:t>NP</a:t>
                </a:r>
                <a:r>
                  <a:rPr lang="zh-CN" altLang="en-US" dirty="0"/>
                  <a:t>、动词短语</a:t>
                </a:r>
                <a:r>
                  <a:rPr lang="en-US" altLang="zh-CN" dirty="0"/>
                  <a:t>VP</a:t>
                </a:r>
                <a:r>
                  <a:rPr lang="zh-CN" altLang="en-US" dirty="0"/>
                  <a:t>等。</a:t>
                </a:r>
                <a:endParaRPr lang="en-US" altLang="zh-CN" dirty="0"/>
              </a:p>
              <a:p>
                <a:pPr marL="285750" indent="-285750">
                  <a:lnSpc>
                    <a:spcPct val="150000"/>
                  </a:lnSpc>
                  <a:buFont typeface="Arial" panose="020B0604020202020204" pitchFamily="34" charset="0"/>
                  <a:buChar char="•"/>
                </a:pPr>
                <a:r>
                  <a:rPr lang="en-US" altLang="zh-CN" dirty="0"/>
                  <a:t>T</a:t>
                </a:r>
                <a:r>
                  <a:rPr lang="zh-CN" altLang="en-US" dirty="0"/>
                  <a:t>是终结符的集合，即单词或者特殊符号。</a:t>
                </a:r>
                <a:endParaRPr lang="en-US" altLang="zh-CN" dirty="0"/>
              </a:p>
              <a:p>
                <a:pPr marL="285750" indent="-285750">
                  <a:lnSpc>
                    <a:spcPct val="150000"/>
                  </a:lnSpc>
                  <a:buFont typeface="Arial" panose="020B0604020202020204" pitchFamily="34" charset="0"/>
                  <a:buChar char="•"/>
                </a:pPr>
                <a:r>
                  <a:rPr lang="en-US" altLang="zh-CN" dirty="0"/>
                  <a:t>R</a:t>
                </a:r>
                <a:r>
                  <a:rPr lang="zh-CN" altLang="en-US" dirty="0"/>
                  <a:t>是具有</a:t>
                </a:r>
                <a:r>
                  <a:rPr lang="en-US" altLang="zh-CN" dirty="0"/>
                  <a:t>CNF</a:t>
                </a:r>
                <a:r>
                  <a:rPr lang="zh-CN" altLang="en-US" dirty="0"/>
                  <a:t>（乔姆斯基范式）形式的产生规则集合，如</a:t>
                </a:r>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𝐴𝐵</m:t>
                    </m:r>
                  </m:oMath>
                </a14:m>
                <a:r>
                  <a:rPr lang="en-US" altLang="zh-CN" dirty="0"/>
                  <a:t>,</a:t>
                </a:r>
                <a:r>
                  <a:rPr lang="zh-CN" altLang="en-US" dirty="0"/>
                  <a:t>或者</a:t>
                </a:r>
                <a14:m>
                  <m:oMath xmlns:m="http://schemas.openxmlformats.org/officeDocument/2006/math">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b="0" i="1" smtClean="0">
                        <a:latin typeface="Cambria Math" panose="02040503050406030204" pitchFamily="18" charset="0"/>
                      </a:rPr>
                      <m:t>𝑎</m:t>
                    </m:r>
                  </m:oMath>
                </a14:m>
                <a:r>
                  <a:rPr lang="en-US" altLang="zh-CN" dirty="0"/>
                  <a:t>,</a:t>
                </a:r>
                <a:r>
                  <a:rPr lang="zh-CN" altLang="en-US" dirty="0"/>
                  <a:t>其中</a:t>
                </a:r>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𝑇</m:t>
                    </m:r>
                    <m:r>
                      <a:rPr lang="en-US" altLang="zh-CN" b="0" i="1" smtClean="0">
                        <a:latin typeface="Cambria Math" panose="02040503050406030204" pitchFamily="18" charset="0"/>
                        <a:ea typeface="Cambria Math" panose="02040503050406030204" pitchFamily="18" charset="0"/>
                      </a:rPr>
                      <m:t> </m:t>
                    </m:r>
                  </m:oMath>
                </a14:m>
                <a:r>
                  <a:rPr lang="zh-CN" altLang="en-US" dirty="0"/>
                  <a:t>。</a:t>
                </a:r>
                <a:endParaRPr lang="en-US" altLang="zh-CN" dirty="0"/>
              </a:p>
              <a:p>
                <a:pPr marL="285750" indent="-285750">
                  <a:lnSpc>
                    <a:spcPct val="150000"/>
                  </a:lnSpc>
                  <a:buFont typeface="Arial" panose="020B0604020202020204" pitchFamily="34" charset="0"/>
                  <a:buChar char="•"/>
                </a:pPr>
                <a:r>
                  <a:rPr lang="en-US" altLang="zh-CN" dirty="0"/>
                  <a:t>S</a:t>
                </a:r>
                <a:r>
                  <a:rPr lang="zh-CN" altLang="en-US" dirty="0"/>
                  <a:t>是特殊的开始符号。</a:t>
                </a:r>
              </a:p>
            </p:txBody>
          </p:sp>
        </mc:Choice>
        <mc:Fallback xmlns="">
          <p:sp>
            <p:nvSpPr>
              <p:cNvPr id="11" name="文本框 10">
                <a:extLst>
                  <a:ext uri="{FF2B5EF4-FFF2-40B4-BE49-F238E27FC236}">
                    <a16:creationId xmlns:a16="http://schemas.microsoft.com/office/drawing/2014/main" id="{7B3E4A80-CB74-F5BC-AAAF-8E30609CA2E5}"/>
                  </a:ext>
                </a:extLst>
              </p:cNvPr>
              <p:cNvSpPr txBox="1">
                <a:spLocks noRot="1" noChangeAspect="1" noMove="1" noResize="1" noEditPoints="1" noAdjustHandles="1" noChangeArrowheads="1" noChangeShapeType="1" noTextEdit="1"/>
              </p:cNvSpPr>
              <p:nvPr/>
            </p:nvSpPr>
            <p:spPr>
              <a:xfrm>
                <a:off x="944554" y="3570192"/>
                <a:ext cx="5427218" cy="2958439"/>
              </a:xfrm>
              <a:prstGeom prst="rect">
                <a:avLst/>
              </a:prstGeom>
              <a:blipFill>
                <a:blip r:embed="rId2"/>
                <a:stretch>
                  <a:fillRect l="-1011" r="-5056" b="-24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7175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等腰三角形 92">
            <a:extLst>
              <a:ext uri="{FF2B5EF4-FFF2-40B4-BE49-F238E27FC236}">
                <a16:creationId xmlns:a16="http://schemas.microsoft.com/office/drawing/2014/main" id="{3BD0FE19-A34F-2090-F3B7-65EDDFC3CDC9}"/>
              </a:ext>
            </a:extLst>
          </p:cNvPr>
          <p:cNvSpPr/>
          <p:nvPr/>
        </p:nvSpPr>
        <p:spPr>
          <a:xfrm>
            <a:off x="10454402" y="3672900"/>
            <a:ext cx="1578439" cy="1097582"/>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90" name="等腰三角形 89">
            <a:extLst>
              <a:ext uri="{FF2B5EF4-FFF2-40B4-BE49-F238E27FC236}">
                <a16:creationId xmlns:a16="http://schemas.microsoft.com/office/drawing/2014/main" id="{E933CBC3-CA72-8EC7-5A0B-0F581CAD8737}"/>
              </a:ext>
            </a:extLst>
          </p:cNvPr>
          <p:cNvSpPr/>
          <p:nvPr/>
        </p:nvSpPr>
        <p:spPr>
          <a:xfrm>
            <a:off x="8539413" y="2241951"/>
            <a:ext cx="2605931" cy="1260725"/>
          </a:xfrm>
          <a:prstGeom prst="triangl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92" name="等腰三角形 91">
            <a:extLst>
              <a:ext uri="{FF2B5EF4-FFF2-40B4-BE49-F238E27FC236}">
                <a16:creationId xmlns:a16="http://schemas.microsoft.com/office/drawing/2014/main" id="{016E20A9-8AC7-4E20-4FFE-274CEC1159A5}"/>
              </a:ext>
            </a:extLst>
          </p:cNvPr>
          <p:cNvSpPr/>
          <p:nvPr/>
        </p:nvSpPr>
        <p:spPr>
          <a:xfrm>
            <a:off x="9821460" y="2824416"/>
            <a:ext cx="1503960" cy="1260725"/>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91" name="等腰三角形 90">
            <a:extLst>
              <a:ext uri="{FF2B5EF4-FFF2-40B4-BE49-F238E27FC236}">
                <a16:creationId xmlns:a16="http://schemas.microsoft.com/office/drawing/2014/main" id="{A0CE965E-0CBC-6EBF-A7D8-A6F49CB175CE}"/>
              </a:ext>
            </a:extLst>
          </p:cNvPr>
          <p:cNvSpPr/>
          <p:nvPr/>
        </p:nvSpPr>
        <p:spPr>
          <a:xfrm>
            <a:off x="8378404" y="2824416"/>
            <a:ext cx="1503960" cy="1260725"/>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5" name="文本框 4">
            <a:extLst>
              <a:ext uri="{FF2B5EF4-FFF2-40B4-BE49-F238E27FC236}">
                <a16:creationId xmlns:a16="http://schemas.microsoft.com/office/drawing/2014/main" id="{1E58241B-D098-8437-FC40-D77F9E5403EC}"/>
              </a:ext>
            </a:extLst>
          </p:cNvPr>
          <p:cNvSpPr txBox="1"/>
          <p:nvPr/>
        </p:nvSpPr>
        <p:spPr>
          <a:xfrm>
            <a:off x="357625" y="1195314"/>
            <a:ext cx="11334702" cy="46416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任务</a:t>
            </a:r>
            <a:r>
              <a:rPr lang="zh-CN" altLang="en-US" sz="2200" dirty="0">
                <a:solidFill>
                  <a:srgbClr val="FF0000"/>
                </a:solidFill>
                <a:latin typeface="Microsoft YaHei" panose="020B0503020204020204" pitchFamily="34" charset="-122"/>
                <a:ea typeface="Microsoft YaHei" panose="020B0503020204020204" pitchFamily="34" charset="-122"/>
              </a:rPr>
              <a:t>实现</a:t>
            </a: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a:t>
            </a:r>
            <a:r>
              <a:rPr kumimoji="0" lang="en-US" altLang="zh-CN"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PCFG+CKY</a:t>
            </a:r>
          </a:p>
        </p:txBody>
      </p:sp>
      <p:sp>
        <p:nvSpPr>
          <p:cNvPr id="13" name="文本框 12">
            <a:extLst>
              <a:ext uri="{FF2B5EF4-FFF2-40B4-BE49-F238E27FC236}">
                <a16:creationId xmlns:a16="http://schemas.microsoft.com/office/drawing/2014/main" id="{F1053E8A-287D-77ED-6BC6-B526A8268F5D}"/>
              </a:ext>
            </a:extLst>
          </p:cNvPr>
          <p:cNvSpPr txBox="1"/>
          <p:nvPr/>
        </p:nvSpPr>
        <p:spPr>
          <a:xfrm>
            <a:off x="437526" y="1795397"/>
            <a:ext cx="3734978" cy="46416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lang="en-US" altLang="zh-CN" sz="2200" dirty="0">
                <a:latin typeface="Microsoft YaHei" panose="020B0503020204020204" pitchFamily="34" charset="-122"/>
                <a:ea typeface="Microsoft YaHei" panose="020B0503020204020204" pitchFamily="34" charset="-122"/>
              </a:rPr>
              <a:t>PCFG</a:t>
            </a:r>
            <a:r>
              <a:rPr lang="zh-CN" altLang="en-US" sz="2200" dirty="0">
                <a:latin typeface="Microsoft YaHei" panose="020B0503020204020204" pitchFamily="34" charset="-122"/>
                <a:ea typeface="Microsoft YaHei" panose="020B0503020204020204" pitchFamily="34" charset="-122"/>
              </a:rPr>
              <a:t>：概率上下文无关文法</a:t>
            </a:r>
            <a:endParaRPr kumimoji="0" lang="en-US" altLang="zh-CN"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p:sp>
        <p:nvSpPr>
          <p:cNvPr id="17" name="卷形: 垂直 16">
            <a:extLst>
              <a:ext uri="{FF2B5EF4-FFF2-40B4-BE49-F238E27FC236}">
                <a16:creationId xmlns:a16="http://schemas.microsoft.com/office/drawing/2014/main" id="{2C6ABBD3-73E9-6A6F-247B-B1A44070173E}"/>
              </a:ext>
            </a:extLst>
          </p:cNvPr>
          <p:cNvSpPr/>
          <p:nvPr/>
        </p:nvSpPr>
        <p:spPr>
          <a:xfrm>
            <a:off x="470514" y="3284738"/>
            <a:ext cx="1393794" cy="1313700"/>
          </a:xfrm>
          <a:prstGeom prst="verticalScroll">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t>树库</a:t>
            </a:r>
            <a:endParaRPr lang="en-US" altLang="zh-CN" dirty="0"/>
          </a:p>
          <a:p>
            <a:pPr algn="ctr"/>
            <a:r>
              <a:rPr lang="en-US" altLang="zh-CN" dirty="0"/>
              <a:t>Treebank</a:t>
            </a:r>
            <a:endParaRPr lang="zh-CN" altLang="en-US" dirty="0"/>
          </a:p>
        </p:txBody>
      </p:sp>
      <p:cxnSp>
        <p:nvCxnSpPr>
          <p:cNvPr id="43" name="直接箭头连接符 42">
            <a:extLst>
              <a:ext uri="{FF2B5EF4-FFF2-40B4-BE49-F238E27FC236}">
                <a16:creationId xmlns:a16="http://schemas.microsoft.com/office/drawing/2014/main" id="{34AF5F4E-61E9-8235-9770-F17AE9FBF92E}"/>
              </a:ext>
            </a:extLst>
          </p:cNvPr>
          <p:cNvCxnSpPr>
            <a:cxnSpLocks/>
          </p:cNvCxnSpPr>
          <p:nvPr/>
        </p:nvCxnSpPr>
        <p:spPr>
          <a:xfrm>
            <a:off x="1891459" y="3959441"/>
            <a:ext cx="233482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7" name="文本框 46">
            <a:extLst>
              <a:ext uri="{FF2B5EF4-FFF2-40B4-BE49-F238E27FC236}">
                <a16:creationId xmlns:a16="http://schemas.microsoft.com/office/drawing/2014/main" id="{CF0D9658-0859-C188-9BBB-80932E07AC48}"/>
              </a:ext>
            </a:extLst>
          </p:cNvPr>
          <p:cNvSpPr txBox="1"/>
          <p:nvPr/>
        </p:nvSpPr>
        <p:spPr>
          <a:xfrm>
            <a:off x="1891459" y="3994739"/>
            <a:ext cx="2699252" cy="396583"/>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lang="en-US" altLang="zh-CN" dirty="0">
                <a:latin typeface="Microsoft YaHei" panose="020B0503020204020204" pitchFamily="34" charset="-122"/>
                <a:ea typeface="Microsoft YaHei" panose="020B0503020204020204" pitchFamily="34" charset="-122"/>
              </a:rPr>
              <a:t>CFG</a:t>
            </a:r>
            <a:r>
              <a:rPr lang="zh-CN" altLang="en-US" dirty="0">
                <a:latin typeface="Microsoft YaHei" panose="020B0503020204020204" pitchFamily="34" charset="-122"/>
                <a:ea typeface="Microsoft YaHei" panose="020B0503020204020204" pitchFamily="34" charset="-122"/>
              </a:rPr>
              <a:t>上下文无关文法</a:t>
            </a:r>
            <a:endParaRPr kumimoji="0" lang="en-US" altLang="zh-CN"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p:sp>
        <p:nvSpPr>
          <p:cNvPr id="49" name="文本框 48">
            <a:extLst>
              <a:ext uri="{FF2B5EF4-FFF2-40B4-BE49-F238E27FC236}">
                <a16:creationId xmlns:a16="http://schemas.microsoft.com/office/drawing/2014/main" id="{7B766BEB-DA01-515C-E1BC-F4AA11DFA85B}"/>
              </a:ext>
            </a:extLst>
          </p:cNvPr>
          <p:cNvSpPr txBox="1"/>
          <p:nvPr/>
        </p:nvSpPr>
        <p:spPr>
          <a:xfrm>
            <a:off x="2784404" y="3527561"/>
            <a:ext cx="913361" cy="396583"/>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kumimoji="0" lang="zh-CN" altLang="en-US"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根据</a:t>
            </a:r>
            <a:endParaRPr kumimoji="0" lang="en-US" altLang="zh-CN"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A1B279F2-4EC1-2E1F-7347-B1DFB57F1118}"/>
                  </a:ext>
                </a:extLst>
              </p:cNvPr>
              <p:cNvSpPr txBox="1"/>
              <p:nvPr/>
            </p:nvSpPr>
            <p:spPr>
              <a:xfrm>
                <a:off x="4344139" y="2471158"/>
                <a:ext cx="3018409" cy="1200329"/>
              </a:xfrm>
              <a:prstGeom prst="rect">
                <a:avLst/>
              </a:prstGeom>
              <a:noFill/>
            </p:spPr>
            <p:txBody>
              <a:bodyPr wrap="square" rtlCol="0">
                <a:spAutoFit/>
              </a:bodyPr>
              <a:lstStyle/>
              <a:p>
                <a:r>
                  <a:rPr lang="en-US" altLang="zh-CN" dirty="0" err="1"/>
                  <a:t>eg</a:t>
                </a:r>
                <a:r>
                  <a:rPr lang="en-US" altLang="zh-CN" dirty="0"/>
                  <a:t>:</a:t>
                </a: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𝑁𝑃</m:t>
                      </m:r>
                      <m:r>
                        <a:rPr lang="en-US" altLang="zh-CN" b="0" i="1" smtClean="0">
                          <a:latin typeface="Cambria Math" panose="02040503050406030204" pitchFamily="18" charset="0"/>
                        </a:rPr>
                        <m:t> </m:t>
                      </m:r>
                      <m:r>
                        <a:rPr lang="en-US" altLang="zh-CN" b="0" i="1" smtClean="0">
                          <a:latin typeface="Cambria Math" panose="02040503050406030204" pitchFamily="18" charset="0"/>
                        </a:rPr>
                        <m:t>𝑉𝑃</m:t>
                      </m:r>
                      <m:d>
                        <m:dPr>
                          <m:ctrlPr>
                            <a:rPr lang="en-US" altLang="zh-CN" b="0" i="1" smtClean="0">
                              <a:latin typeface="Cambria Math" panose="02040503050406030204" pitchFamily="18" charset="0"/>
                            </a:rPr>
                          </m:ctrlPr>
                        </m:dPr>
                        <m:e>
                          <m:r>
                            <m:rPr>
                              <m:sty m:val="p"/>
                            </m:rPr>
                            <a:rPr lang="en-US" altLang="zh-CN" i="1">
                              <a:latin typeface="Cambria Math" panose="02040503050406030204" pitchFamily="18" charset="0"/>
                            </a:rPr>
                            <m:t>coun</m:t>
                          </m:r>
                          <m:r>
                            <a:rPr lang="en-US" altLang="zh-CN" b="0" i="1" smtClean="0">
                              <a:latin typeface="Cambria Math" panose="02040503050406030204" pitchFamily="18" charset="0"/>
                            </a:rPr>
                            <m:t>𝑡</m:t>
                          </m:r>
                          <m:r>
                            <a:rPr lang="en-US" altLang="zh-CN" b="0" i="1" smtClean="0">
                              <a:latin typeface="Cambria Math" panose="02040503050406030204" pitchFamily="18" charset="0"/>
                            </a:rPr>
                            <m:t>=800</m:t>
                          </m:r>
                        </m:e>
                      </m:d>
                    </m:oMath>
                  </m:oMathPara>
                </a14:m>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𝑉𝑃</m:t>
                      </m:r>
                      <m:r>
                        <a:rPr lang="en-US" altLang="zh-CN" b="0" i="1" smtClean="0">
                          <a:latin typeface="Cambria Math" panose="02040503050406030204" pitchFamily="18" charset="0"/>
                        </a:rPr>
                        <m:t>→</m:t>
                      </m:r>
                      <m:r>
                        <a:rPr lang="en-US" altLang="zh-CN" b="0" i="1" smtClean="0">
                          <a:latin typeface="Cambria Math" panose="02040503050406030204" pitchFamily="18" charset="0"/>
                        </a:rPr>
                        <m:t>𝑉𝑃</m:t>
                      </m:r>
                      <m:r>
                        <a:rPr lang="en-US" altLang="zh-CN" b="0" i="1" smtClean="0">
                          <a:latin typeface="Cambria Math" panose="02040503050406030204" pitchFamily="18" charset="0"/>
                        </a:rPr>
                        <m:t> </m:t>
                      </m:r>
                      <m:r>
                        <a:rPr lang="en-US" altLang="zh-CN" b="0" i="1" smtClean="0">
                          <a:latin typeface="Cambria Math" panose="02040503050406030204" pitchFamily="18" charset="0"/>
                        </a:rPr>
                        <m:t>𝑃𝑃</m:t>
                      </m:r>
                      <m:r>
                        <a:rPr lang="en-US" altLang="zh-CN" b="0" i="1" smtClean="0">
                          <a:latin typeface="Cambria Math" panose="02040503050406030204" pitchFamily="18" charset="0"/>
                        </a:rPr>
                        <m:t>(</m:t>
                      </m:r>
                      <m:r>
                        <m:rPr>
                          <m:sty m:val="p"/>
                        </m:rPr>
                        <a:rPr lang="en-US" altLang="zh-CN" i="1">
                          <a:latin typeface="Cambria Math" panose="02040503050406030204" pitchFamily="18" charset="0"/>
                        </a:rPr>
                        <m:t>coun</m:t>
                      </m:r>
                      <m:r>
                        <a:rPr lang="en-US" altLang="zh-CN" b="0" i="1" smtClean="0">
                          <a:latin typeface="Cambria Math" panose="02040503050406030204" pitchFamily="18" charset="0"/>
                        </a:rPr>
                        <m:t>𝑡</m:t>
                      </m:r>
                      <m:r>
                        <a:rPr lang="en-US" altLang="zh-CN" b="0" i="1" smtClean="0">
                          <a:latin typeface="Cambria Math" panose="02040503050406030204" pitchFamily="18" charset="0"/>
                        </a:rPr>
                        <m:t>=200)</m:t>
                      </m:r>
                    </m:oMath>
                  </m:oMathPara>
                </a14:m>
                <a:endParaRPr lang="zh-CN" altLang="en-US" dirty="0"/>
              </a:p>
              <a:p>
                <a:endParaRPr lang="zh-CN" altLang="en-US" dirty="0"/>
              </a:p>
            </p:txBody>
          </p:sp>
        </mc:Choice>
        <mc:Fallback xmlns="">
          <p:sp>
            <p:nvSpPr>
              <p:cNvPr id="50" name="文本框 49">
                <a:extLst>
                  <a:ext uri="{FF2B5EF4-FFF2-40B4-BE49-F238E27FC236}">
                    <a16:creationId xmlns:a16="http://schemas.microsoft.com/office/drawing/2014/main" id="{A1B279F2-4EC1-2E1F-7347-B1DFB57F1118}"/>
                  </a:ext>
                </a:extLst>
              </p:cNvPr>
              <p:cNvSpPr txBox="1">
                <a:spLocks noRot="1" noChangeAspect="1" noMove="1" noResize="1" noEditPoints="1" noAdjustHandles="1" noChangeArrowheads="1" noChangeShapeType="1" noTextEdit="1"/>
              </p:cNvSpPr>
              <p:nvPr/>
            </p:nvSpPr>
            <p:spPr>
              <a:xfrm>
                <a:off x="4344139" y="2471158"/>
                <a:ext cx="3018409" cy="1200329"/>
              </a:xfrm>
              <a:prstGeom prst="rect">
                <a:avLst/>
              </a:prstGeom>
              <a:blipFill>
                <a:blip r:embed="rId2"/>
                <a:stretch>
                  <a:fillRect l="-1818" t="-2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2BB76BAF-F098-F951-9240-9183CECBD36C}"/>
                  </a:ext>
                </a:extLst>
              </p:cNvPr>
              <p:cNvSpPr txBox="1"/>
              <p:nvPr/>
            </p:nvSpPr>
            <p:spPr>
              <a:xfrm>
                <a:off x="4373734" y="4271651"/>
                <a:ext cx="3018409" cy="1200329"/>
              </a:xfrm>
              <a:prstGeom prst="rect">
                <a:avLst/>
              </a:prstGeom>
              <a:noFill/>
            </p:spPr>
            <p:txBody>
              <a:bodyPr wrap="square" rtlCol="0">
                <a:spAutoFit/>
              </a:bodyPr>
              <a:lstStyle/>
              <a:p>
                <a:r>
                  <a:rPr lang="zh-CN" altLang="en-US" dirty="0"/>
                  <a:t>       为每个规则计算概率</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𝑁𝑃</m:t>
                      </m:r>
                      <m:r>
                        <a:rPr lang="en-US" altLang="zh-CN" b="0" i="1" smtClean="0">
                          <a:latin typeface="Cambria Math" panose="02040503050406030204" pitchFamily="18" charset="0"/>
                        </a:rPr>
                        <m:t> </m:t>
                      </m:r>
                      <m:r>
                        <a:rPr lang="en-US" altLang="zh-CN" b="0" i="1" smtClean="0">
                          <a:latin typeface="Cambria Math" panose="02040503050406030204" pitchFamily="18" charset="0"/>
                        </a:rPr>
                        <m:t>𝑉𝑃</m:t>
                      </m:r>
                      <m:r>
                        <a:rPr lang="en-US" altLang="zh-CN" b="0" i="1" smtClean="0">
                          <a:latin typeface="Cambria Math" panose="02040503050406030204" pitchFamily="18" charset="0"/>
                        </a:rPr>
                        <m:t>   0.8</m:t>
                      </m:r>
                    </m:oMath>
                  </m:oMathPara>
                </a14:m>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𝑉𝑃</m:t>
                      </m:r>
                      <m:r>
                        <a:rPr lang="en-US" altLang="zh-CN" b="0" i="1" smtClean="0">
                          <a:latin typeface="Cambria Math" panose="02040503050406030204" pitchFamily="18" charset="0"/>
                        </a:rPr>
                        <m:t>→</m:t>
                      </m:r>
                      <m:r>
                        <a:rPr lang="en-US" altLang="zh-CN" b="0" i="1" smtClean="0">
                          <a:latin typeface="Cambria Math" panose="02040503050406030204" pitchFamily="18" charset="0"/>
                        </a:rPr>
                        <m:t>𝑉𝑃</m:t>
                      </m:r>
                      <m:r>
                        <a:rPr lang="en-US" altLang="zh-CN" b="0" i="1" smtClean="0">
                          <a:latin typeface="Cambria Math" panose="02040503050406030204" pitchFamily="18" charset="0"/>
                        </a:rPr>
                        <m:t> </m:t>
                      </m:r>
                      <m:r>
                        <a:rPr lang="en-US" altLang="zh-CN" b="0" i="1" smtClean="0">
                          <a:latin typeface="Cambria Math" panose="02040503050406030204" pitchFamily="18" charset="0"/>
                        </a:rPr>
                        <m:t>𝑃𝑃</m:t>
                      </m:r>
                      <m:r>
                        <a:rPr lang="en-US" altLang="zh-CN" b="0" i="1" smtClean="0">
                          <a:latin typeface="Cambria Math" panose="02040503050406030204" pitchFamily="18" charset="0"/>
                        </a:rPr>
                        <m:t> 0.2</m:t>
                      </m:r>
                    </m:oMath>
                  </m:oMathPara>
                </a14:m>
                <a:endParaRPr lang="zh-CN" altLang="en-US" dirty="0"/>
              </a:p>
              <a:p>
                <a:endParaRPr lang="zh-CN" altLang="en-US" dirty="0"/>
              </a:p>
            </p:txBody>
          </p:sp>
        </mc:Choice>
        <mc:Fallback xmlns="">
          <p:sp>
            <p:nvSpPr>
              <p:cNvPr id="52" name="文本框 51">
                <a:extLst>
                  <a:ext uri="{FF2B5EF4-FFF2-40B4-BE49-F238E27FC236}">
                    <a16:creationId xmlns:a16="http://schemas.microsoft.com/office/drawing/2014/main" id="{2BB76BAF-F098-F951-9240-9183CECBD36C}"/>
                  </a:ext>
                </a:extLst>
              </p:cNvPr>
              <p:cNvSpPr txBox="1">
                <a:spLocks noRot="1" noChangeAspect="1" noMove="1" noResize="1" noEditPoints="1" noAdjustHandles="1" noChangeArrowheads="1" noChangeShapeType="1" noTextEdit="1"/>
              </p:cNvSpPr>
              <p:nvPr/>
            </p:nvSpPr>
            <p:spPr>
              <a:xfrm>
                <a:off x="4373734" y="4271651"/>
                <a:ext cx="3018409" cy="1200329"/>
              </a:xfrm>
              <a:prstGeom prst="rect">
                <a:avLst/>
              </a:prstGeom>
              <a:blipFill>
                <a:blip r:embed="rId3"/>
                <a:stretch>
                  <a:fillRect t="-3046"/>
                </a:stretch>
              </a:blipFill>
            </p:spPr>
            <p:txBody>
              <a:bodyPr/>
              <a:lstStyle/>
              <a:p>
                <a:r>
                  <a:rPr lang="zh-CN" altLang="en-US">
                    <a:noFill/>
                  </a:rPr>
                  <a:t> </a:t>
                </a:r>
              </a:p>
            </p:txBody>
          </p:sp>
        </mc:Fallback>
      </mc:AlternateContent>
      <p:cxnSp>
        <p:nvCxnSpPr>
          <p:cNvPr id="54" name="直接箭头连接符 53">
            <a:extLst>
              <a:ext uri="{FF2B5EF4-FFF2-40B4-BE49-F238E27FC236}">
                <a16:creationId xmlns:a16="http://schemas.microsoft.com/office/drawing/2014/main" id="{9859371B-8300-D112-591E-B359C7F75111}"/>
              </a:ext>
            </a:extLst>
          </p:cNvPr>
          <p:cNvCxnSpPr>
            <a:stCxn id="50" idx="2"/>
          </p:cNvCxnSpPr>
          <p:nvPr/>
        </p:nvCxnSpPr>
        <p:spPr>
          <a:xfrm flipH="1">
            <a:off x="5853343" y="3671487"/>
            <a:ext cx="1" cy="3498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直接箭头连接符 54">
            <a:extLst>
              <a:ext uri="{FF2B5EF4-FFF2-40B4-BE49-F238E27FC236}">
                <a16:creationId xmlns:a16="http://schemas.microsoft.com/office/drawing/2014/main" id="{352C7A78-AF9A-241A-558F-BB9165C78144}"/>
              </a:ext>
            </a:extLst>
          </p:cNvPr>
          <p:cNvCxnSpPr>
            <a:cxnSpLocks/>
          </p:cNvCxnSpPr>
          <p:nvPr/>
        </p:nvCxnSpPr>
        <p:spPr>
          <a:xfrm>
            <a:off x="7184027" y="3924144"/>
            <a:ext cx="10810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57" name="组合 56">
            <a:extLst>
              <a:ext uri="{FF2B5EF4-FFF2-40B4-BE49-F238E27FC236}">
                <a16:creationId xmlns:a16="http://schemas.microsoft.com/office/drawing/2014/main" id="{81E06D36-F1CD-C180-D2D1-1E5A4CFC36D1}"/>
              </a:ext>
            </a:extLst>
          </p:cNvPr>
          <p:cNvGrpSpPr/>
          <p:nvPr/>
        </p:nvGrpSpPr>
        <p:grpSpPr>
          <a:xfrm>
            <a:off x="8423833" y="2545887"/>
            <a:ext cx="3688265" cy="2809782"/>
            <a:chOff x="1364939" y="4048218"/>
            <a:chExt cx="3688265" cy="2809782"/>
          </a:xfrm>
        </p:grpSpPr>
        <p:sp>
          <p:nvSpPr>
            <p:cNvPr id="58" name="矩形 57">
              <a:extLst>
                <a:ext uri="{FF2B5EF4-FFF2-40B4-BE49-F238E27FC236}">
                  <a16:creationId xmlns:a16="http://schemas.microsoft.com/office/drawing/2014/main" id="{7AEF165A-E3D3-A060-3419-E6F005C46D1C}"/>
                </a:ext>
              </a:extLst>
            </p:cNvPr>
            <p:cNvSpPr/>
            <p:nvPr/>
          </p:nvSpPr>
          <p:spPr>
            <a:xfrm>
              <a:off x="2570085" y="4048218"/>
              <a:ext cx="488271" cy="38173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S</a:t>
              </a:r>
              <a:endParaRPr lang="zh-CN" altLang="en-US" dirty="0"/>
            </a:p>
          </p:txBody>
        </p:sp>
        <p:sp>
          <p:nvSpPr>
            <p:cNvPr id="59" name="矩形 58">
              <a:extLst>
                <a:ext uri="{FF2B5EF4-FFF2-40B4-BE49-F238E27FC236}">
                  <a16:creationId xmlns:a16="http://schemas.microsoft.com/office/drawing/2014/main" id="{FBA3E0C2-FC35-E81A-C7A0-CC24954F86EF}"/>
                </a:ext>
              </a:extLst>
            </p:cNvPr>
            <p:cNvSpPr/>
            <p:nvPr/>
          </p:nvSpPr>
          <p:spPr>
            <a:xfrm>
              <a:off x="1892422" y="4611799"/>
              <a:ext cx="488271" cy="38173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NP</a:t>
              </a:r>
              <a:endParaRPr lang="zh-CN" altLang="en-US" dirty="0"/>
            </a:p>
          </p:txBody>
        </p:sp>
        <p:sp>
          <p:nvSpPr>
            <p:cNvPr id="60" name="矩形 59">
              <a:extLst>
                <a:ext uri="{FF2B5EF4-FFF2-40B4-BE49-F238E27FC236}">
                  <a16:creationId xmlns:a16="http://schemas.microsoft.com/office/drawing/2014/main" id="{5E408017-EB2D-B8B2-885C-D73490E3D100}"/>
                </a:ext>
              </a:extLst>
            </p:cNvPr>
            <p:cNvSpPr/>
            <p:nvPr/>
          </p:nvSpPr>
          <p:spPr>
            <a:xfrm>
              <a:off x="3193070" y="4611799"/>
              <a:ext cx="488271" cy="38173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VP</a:t>
              </a:r>
              <a:endParaRPr lang="zh-CN" altLang="en-US" dirty="0"/>
            </a:p>
          </p:txBody>
        </p:sp>
        <p:sp>
          <p:nvSpPr>
            <p:cNvPr id="61" name="矩形 60">
              <a:extLst>
                <a:ext uri="{FF2B5EF4-FFF2-40B4-BE49-F238E27FC236}">
                  <a16:creationId xmlns:a16="http://schemas.microsoft.com/office/drawing/2014/main" id="{AEB20BB0-32FB-2F7D-606F-A327D75889A6}"/>
                </a:ext>
              </a:extLst>
            </p:cNvPr>
            <p:cNvSpPr/>
            <p:nvPr/>
          </p:nvSpPr>
          <p:spPr>
            <a:xfrm>
              <a:off x="1441140" y="5245070"/>
              <a:ext cx="488271" cy="38173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N</a:t>
              </a:r>
              <a:endParaRPr lang="zh-CN" altLang="en-US" dirty="0"/>
            </a:p>
          </p:txBody>
        </p:sp>
        <p:sp>
          <p:nvSpPr>
            <p:cNvPr id="62" name="矩形 61">
              <a:extLst>
                <a:ext uri="{FF2B5EF4-FFF2-40B4-BE49-F238E27FC236}">
                  <a16:creationId xmlns:a16="http://schemas.microsoft.com/office/drawing/2014/main" id="{00973929-0B0D-D1D4-6316-A2E22E115EF3}"/>
                </a:ext>
              </a:extLst>
            </p:cNvPr>
            <p:cNvSpPr/>
            <p:nvPr/>
          </p:nvSpPr>
          <p:spPr>
            <a:xfrm>
              <a:off x="2216390" y="5245069"/>
              <a:ext cx="488271" cy="38173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N</a:t>
              </a:r>
              <a:endParaRPr lang="zh-CN" altLang="en-US" dirty="0"/>
            </a:p>
          </p:txBody>
        </p:sp>
        <p:sp>
          <p:nvSpPr>
            <p:cNvPr id="63" name="矩形 62">
              <a:extLst>
                <a:ext uri="{FF2B5EF4-FFF2-40B4-BE49-F238E27FC236}">
                  <a16:creationId xmlns:a16="http://schemas.microsoft.com/office/drawing/2014/main" id="{1B93AC74-CC01-D66C-5BBD-A6A750744CEB}"/>
                </a:ext>
              </a:extLst>
            </p:cNvPr>
            <p:cNvSpPr/>
            <p:nvPr/>
          </p:nvSpPr>
          <p:spPr>
            <a:xfrm>
              <a:off x="2945267" y="5245070"/>
              <a:ext cx="488271" cy="38173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V</a:t>
              </a:r>
              <a:endParaRPr lang="zh-CN" altLang="en-US" dirty="0"/>
            </a:p>
          </p:txBody>
        </p:sp>
        <p:sp>
          <p:nvSpPr>
            <p:cNvPr id="64" name="矩形 63">
              <a:extLst>
                <a:ext uri="{FF2B5EF4-FFF2-40B4-BE49-F238E27FC236}">
                  <a16:creationId xmlns:a16="http://schemas.microsoft.com/office/drawing/2014/main" id="{5DFD5BA8-8F08-1729-58FD-2E5ABD57A574}"/>
                </a:ext>
              </a:extLst>
            </p:cNvPr>
            <p:cNvSpPr/>
            <p:nvPr/>
          </p:nvSpPr>
          <p:spPr>
            <a:xfrm>
              <a:off x="3720517" y="5239412"/>
              <a:ext cx="488271" cy="38173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NP</a:t>
              </a:r>
              <a:endParaRPr lang="zh-CN" altLang="en-US" dirty="0"/>
            </a:p>
          </p:txBody>
        </p:sp>
        <p:sp>
          <p:nvSpPr>
            <p:cNvPr id="65" name="矩形 64">
              <a:extLst>
                <a:ext uri="{FF2B5EF4-FFF2-40B4-BE49-F238E27FC236}">
                  <a16:creationId xmlns:a16="http://schemas.microsoft.com/office/drawing/2014/main" id="{BBA8337B-29FF-DEAF-8053-BF529D73701A}"/>
                </a:ext>
              </a:extLst>
            </p:cNvPr>
            <p:cNvSpPr/>
            <p:nvPr/>
          </p:nvSpPr>
          <p:spPr>
            <a:xfrm>
              <a:off x="3723712" y="5866867"/>
              <a:ext cx="488271" cy="38173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N</a:t>
              </a:r>
              <a:endParaRPr lang="zh-CN" altLang="en-US" dirty="0"/>
            </a:p>
          </p:txBody>
        </p:sp>
        <p:sp>
          <p:nvSpPr>
            <p:cNvPr id="66" name="矩形 65">
              <a:extLst>
                <a:ext uri="{FF2B5EF4-FFF2-40B4-BE49-F238E27FC236}">
                  <a16:creationId xmlns:a16="http://schemas.microsoft.com/office/drawing/2014/main" id="{4B434C65-6095-D04C-EDD9-5BA191643C65}"/>
                </a:ext>
              </a:extLst>
            </p:cNvPr>
            <p:cNvSpPr/>
            <p:nvPr/>
          </p:nvSpPr>
          <p:spPr>
            <a:xfrm>
              <a:off x="4452923" y="5866868"/>
              <a:ext cx="488271" cy="38173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t>N</a:t>
              </a:r>
              <a:endParaRPr lang="zh-CN" altLang="en-US" dirty="0"/>
            </a:p>
          </p:txBody>
        </p:sp>
        <p:grpSp>
          <p:nvGrpSpPr>
            <p:cNvPr id="67" name="组合 66">
              <a:extLst>
                <a:ext uri="{FF2B5EF4-FFF2-40B4-BE49-F238E27FC236}">
                  <a16:creationId xmlns:a16="http://schemas.microsoft.com/office/drawing/2014/main" id="{2DF45ED4-57D2-2F20-2FF8-E3EA88CF03F2}"/>
                </a:ext>
              </a:extLst>
            </p:cNvPr>
            <p:cNvGrpSpPr/>
            <p:nvPr/>
          </p:nvGrpSpPr>
          <p:grpSpPr>
            <a:xfrm>
              <a:off x="1364939" y="5626809"/>
              <a:ext cx="640671" cy="1231191"/>
              <a:chOff x="1364939" y="5626809"/>
              <a:chExt cx="640671" cy="1231191"/>
            </a:xfrm>
          </p:grpSpPr>
          <p:sp>
            <p:nvSpPr>
              <p:cNvPr id="88" name="文本框 87">
                <a:extLst>
                  <a:ext uri="{FF2B5EF4-FFF2-40B4-BE49-F238E27FC236}">
                    <a16:creationId xmlns:a16="http://schemas.microsoft.com/office/drawing/2014/main" id="{7BEA3878-2C53-F804-487F-113AFAC1FA69}"/>
                  </a:ext>
                </a:extLst>
              </p:cNvPr>
              <p:cNvSpPr txBox="1"/>
              <p:nvPr/>
            </p:nvSpPr>
            <p:spPr>
              <a:xfrm>
                <a:off x="1364939" y="6488668"/>
                <a:ext cx="640671" cy="369332"/>
              </a:xfrm>
              <a:prstGeom prst="rect">
                <a:avLst/>
              </a:prstGeom>
              <a:noFill/>
            </p:spPr>
            <p:txBody>
              <a:bodyPr wrap="square" rtlCol="0">
                <a:spAutoFit/>
              </a:bodyPr>
              <a:lstStyle/>
              <a:p>
                <a:r>
                  <a:rPr lang="zh-CN" altLang="en-US" dirty="0"/>
                  <a:t>英语</a:t>
                </a:r>
              </a:p>
            </p:txBody>
          </p:sp>
          <p:cxnSp>
            <p:nvCxnSpPr>
              <p:cNvPr id="89" name="直接连接符 88">
                <a:extLst>
                  <a:ext uri="{FF2B5EF4-FFF2-40B4-BE49-F238E27FC236}">
                    <a16:creationId xmlns:a16="http://schemas.microsoft.com/office/drawing/2014/main" id="{4462C7DC-8CA4-E4E0-52FE-8B6606FA9750}"/>
                  </a:ext>
                </a:extLst>
              </p:cNvPr>
              <p:cNvCxnSpPr>
                <a:stCxn id="61" idx="2"/>
                <a:endCxn id="88" idx="0"/>
              </p:cNvCxnSpPr>
              <p:nvPr/>
            </p:nvCxnSpPr>
            <p:spPr>
              <a:xfrm flipH="1">
                <a:off x="1685275" y="5626809"/>
                <a:ext cx="1" cy="861859"/>
              </a:xfrm>
              <a:prstGeom prst="line">
                <a:avLst/>
              </a:prstGeom>
            </p:spPr>
            <p:style>
              <a:lnRef idx="3">
                <a:schemeClr val="dk1"/>
              </a:lnRef>
              <a:fillRef idx="0">
                <a:schemeClr val="dk1"/>
              </a:fillRef>
              <a:effectRef idx="2">
                <a:schemeClr val="dk1"/>
              </a:effectRef>
              <a:fontRef idx="minor">
                <a:schemeClr val="tx1"/>
              </a:fontRef>
            </p:style>
          </p:cxnSp>
        </p:grpSp>
        <p:grpSp>
          <p:nvGrpSpPr>
            <p:cNvPr id="68" name="组合 67">
              <a:extLst>
                <a:ext uri="{FF2B5EF4-FFF2-40B4-BE49-F238E27FC236}">
                  <a16:creationId xmlns:a16="http://schemas.microsoft.com/office/drawing/2014/main" id="{35747307-2CB0-3EEE-50D1-A2469491EE91}"/>
                </a:ext>
              </a:extLst>
            </p:cNvPr>
            <p:cNvGrpSpPr/>
            <p:nvPr/>
          </p:nvGrpSpPr>
          <p:grpSpPr>
            <a:xfrm>
              <a:off x="2161644" y="5626809"/>
              <a:ext cx="640671" cy="1231191"/>
              <a:chOff x="1364939" y="5626809"/>
              <a:chExt cx="640671" cy="1231191"/>
            </a:xfrm>
          </p:grpSpPr>
          <p:sp>
            <p:nvSpPr>
              <p:cNvPr id="86" name="文本框 85">
                <a:extLst>
                  <a:ext uri="{FF2B5EF4-FFF2-40B4-BE49-F238E27FC236}">
                    <a16:creationId xmlns:a16="http://schemas.microsoft.com/office/drawing/2014/main" id="{008B582A-545E-F73B-9CD5-548ABE7501BD}"/>
                  </a:ext>
                </a:extLst>
              </p:cNvPr>
              <p:cNvSpPr txBox="1"/>
              <p:nvPr/>
            </p:nvSpPr>
            <p:spPr>
              <a:xfrm>
                <a:off x="1364939" y="6488668"/>
                <a:ext cx="640671" cy="369332"/>
              </a:xfrm>
              <a:prstGeom prst="rect">
                <a:avLst/>
              </a:prstGeom>
              <a:noFill/>
            </p:spPr>
            <p:txBody>
              <a:bodyPr wrap="square" rtlCol="0">
                <a:spAutoFit/>
              </a:bodyPr>
              <a:lstStyle/>
              <a:p>
                <a:r>
                  <a:rPr lang="zh-CN" altLang="en-US" dirty="0"/>
                  <a:t>老师</a:t>
                </a:r>
              </a:p>
            </p:txBody>
          </p:sp>
          <p:cxnSp>
            <p:nvCxnSpPr>
              <p:cNvPr id="87" name="直接连接符 86">
                <a:extLst>
                  <a:ext uri="{FF2B5EF4-FFF2-40B4-BE49-F238E27FC236}">
                    <a16:creationId xmlns:a16="http://schemas.microsoft.com/office/drawing/2014/main" id="{F10DE0A7-9C71-9862-ADF0-B6253A60127A}"/>
                  </a:ext>
                </a:extLst>
              </p:cNvPr>
              <p:cNvCxnSpPr>
                <a:endCxn id="86" idx="0"/>
              </p:cNvCxnSpPr>
              <p:nvPr/>
            </p:nvCxnSpPr>
            <p:spPr>
              <a:xfrm flipH="1">
                <a:off x="1685275" y="5626809"/>
                <a:ext cx="1" cy="861859"/>
              </a:xfrm>
              <a:prstGeom prst="line">
                <a:avLst/>
              </a:prstGeom>
            </p:spPr>
            <p:style>
              <a:lnRef idx="3">
                <a:schemeClr val="dk1"/>
              </a:lnRef>
              <a:fillRef idx="0">
                <a:schemeClr val="dk1"/>
              </a:fillRef>
              <a:effectRef idx="2">
                <a:schemeClr val="dk1"/>
              </a:effectRef>
              <a:fontRef idx="minor">
                <a:schemeClr val="tx1"/>
              </a:fontRef>
            </p:style>
          </p:cxnSp>
        </p:grpSp>
        <p:grpSp>
          <p:nvGrpSpPr>
            <p:cNvPr id="69" name="组合 68">
              <a:extLst>
                <a:ext uri="{FF2B5EF4-FFF2-40B4-BE49-F238E27FC236}">
                  <a16:creationId xmlns:a16="http://schemas.microsoft.com/office/drawing/2014/main" id="{947B6BF0-B7F1-0E4C-7BEC-CCB12D8B764E}"/>
                </a:ext>
              </a:extLst>
            </p:cNvPr>
            <p:cNvGrpSpPr/>
            <p:nvPr/>
          </p:nvGrpSpPr>
          <p:grpSpPr>
            <a:xfrm>
              <a:off x="2869066" y="5626809"/>
              <a:ext cx="640671" cy="1231191"/>
              <a:chOff x="1364939" y="5626809"/>
              <a:chExt cx="640671" cy="1231191"/>
            </a:xfrm>
          </p:grpSpPr>
          <p:sp>
            <p:nvSpPr>
              <p:cNvPr id="84" name="文本框 83">
                <a:extLst>
                  <a:ext uri="{FF2B5EF4-FFF2-40B4-BE49-F238E27FC236}">
                    <a16:creationId xmlns:a16="http://schemas.microsoft.com/office/drawing/2014/main" id="{18949240-CE0E-E6FE-3FBA-36D31B63D258}"/>
                  </a:ext>
                </a:extLst>
              </p:cNvPr>
              <p:cNvSpPr txBox="1"/>
              <p:nvPr/>
            </p:nvSpPr>
            <p:spPr>
              <a:xfrm>
                <a:off x="1364939" y="6488668"/>
                <a:ext cx="640671" cy="369332"/>
              </a:xfrm>
              <a:prstGeom prst="rect">
                <a:avLst/>
              </a:prstGeom>
              <a:noFill/>
            </p:spPr>
            <p:txBody>
              <a:bodyPr wrap="square" rtlCol="0">
                <a:spAutoFit/>
              </a:bodyPr>
              <a:lstStyle/>
              <a:p>
                <a:r>
                  <a:rPr lang="zh-CN" altLang="en-US" dirty="0"/>
                  <a:t>教授</a:t>
                </a:r>
              </a:p>
            </p:txBody>
          </p:sp>
          <p:cxnSp>
            <p:nvCxnSpPr>
              <p:cNvPr id="85" name="直接连接符 84">
                <a:extLst>
                  <a:ext uri="{FF2B5EF4-FFF2-40B4-BE49-F238E27FC236}">
                    <a16:creationId xmlns:a16="http://schemas.microsoft.com/office/drawing/2014/main" id="{5F4C2119-9E00-229B-6913-20E5ADA9EA2F}"/>
                  </a:ext>
                </a:extLst>
              </p:cNvPr>
              <p:cNvCxnSpPr>
                <a:endCxn id="84" idx="0"/>
              </p:cNvCxnSpPr>
              <p:nvPr/>
            </p:nvCxnSpPr>
            <p:spPr>
              <a:xfrm flipH="1">
                <a:off x="1685275" y="5626809"/>
                <a:ext cx="1" cy="861859"/>
              </a:xfrm>
              <a:prstGeom prst="line">
                <a:avLst/>
              </a:prstGeom>
            </p:spPr>
            <p:style>
              <a:lnRef idx="3">
                <a:schemeClr val="dk1"/>
              </a:lnRef>
              <a:fillRef idx="0">
                <a:schemeClr val="dk1"/>
              </a:fillRef>
              <a:effectRef idx="2">
                <a:schemeClr val="dk1"/>
              </a:effectRef>
              <a:fontRef idx="minor">
                <a:schemeClr val="tx1"/>
              </a:fontRef>
            </p:style>
          </p:cxnSp>
        </p:grpSp>
        <p:grpSp>
          <p:nvGrpSpPr>
            <p:cNvPr id="70" name="组合 69">
              <a:extLst>
                <a:ext uri="{FF2B5EF4-FFF2-40B4-BE49-F238E27FC236}">
                  <a16:creationId xmlns:a16="http://schemas.microsoft.com/office/drawing/2014/main" id="{6D15BE9D-0B21-ACAF-D2F7-C7519833930E}"/>
                </a:ext>
              </a:extLst>
            </p:cNvPr>
            <p:cNvGrpSpPr/>
            <p:nvPr/>
          </p:nvGrpSpPr>
          <p:grpSpPr>
            <a:xfrm>
              <a:off x="3589838" y="6248607"/>
              <a:ext cx="640671" cy="609393"/>
              <a:chOff x="1355758" y="5633013"/>
              <a:chExt cx="640671" cy="609393"/>
            </a:xfrm>
          </p:grpSpPr>
          <p:sp>
            <p:nvSpPr>
              <p:cNvPr id="82" name="文本框 81">
                <a:extLst>
                  <a:ext uri="{FF2B5EF4-FFF2-40B4-BE49-F238E27FC236}">
                    <a16:creationId xmlns:a16="http://schemas.microsoft.com/office/drawing/2014/main" id="{E6743266-B7C1-08F5-4C7C-FF1FCCA2F5EA}"/>
                  </a:ext>
                </a:extLst>
              </p:cNvPr>
              <p:cNvSpPr txBox="1"/>
              <p:nvPr/>
            </p:nvSpPr>
            <p:spPr>
              <a:xfrm>
                <a:off x="1355758" y="5873074"/>
                <a:ext cx="640671" cy="369332"/>
              </a:xfrm>
              <a:prstGeom prst="rect">
                <a:avLst/>
              </a:prstGeom>
              <a:noFill/>
            </p:spPr>
            <p:txBody>
              <a:bodyPr wrap="square" rtlCol="0">
                <a:spAutoFit/>
              </a:bodyPr>
              <a:lstStyle/>
              <a:p>
                <a:r>
                  <a:rPr lang="zh-CN" altLang="en-US" dirty="0"/>
                  <a:t>英语</a:t>
                </a:r>
              </a:p>
            </p:txBody>
          </p:sp>
          <p:cxnSp>
            <p:nvCxnSpPr>
              <p:cNvPr id="83" name="直接连接符 82">
                <a:extLst>
                  <a:ext uri="{FF2B5EF4-FFF2-40B4-BE49-F238E27FC236}">
                    <a16:creationId xmlns:a16="http://schemas.microsoft.com/office/drawing/2014/main" id="{A4B5B876-F0AC-C68C-E4BE-923B358C008C}"/>
                  </a:ext>
                </a:extLst>
              </p:cNvPr>
              <p:cNvCxnSpPr>
                <a:cxnSpLocks/>
              </p:cNvCxnSpPr>
              <p:nvPr/>
            </p:nvCxnSpPr>
            <p:spPr>
              <a:xfrm>
                <a:off x="1747118" y="5633013"/>
                <a:ext cx="0" cy="240061"/>
              </a:xfrm>
              <a:prstGeom prst="line">
                <a:avLst/>
              </a:prstGeom>
            </p:spPr>
            <p:style>
              <a:lnRef idx="3">
                <a:schemeClr val="dk1"/>
              </a:lnRef>
              <a:fillRef idx="0">
                <a:schemeClr val="dk1"/>
              </a:fillRef>
              <a:effectRef idx="2">
                <a:schemeClr val="dk1"/>
              </a:effectRef>
              <a:fontRef idx="minor">
                <a:schemeClr val="tx1"/>
              </a:fontRef>
            </p:style>
          </p:cxnSp>
        </p:grpSp>
        <p:grpSp>
          <p:nvGrpSpPr>
            <p:cNvPr id="71" name="组合 70">
              <a:extLst>
                <a:ext uri="{FF2B5EF4-FFF2-40B4-BE49-F238E27FC236}">
                  <a16:creationId xmlns:a16="http://schemas.microsoft.com/office/drawing/2014/main" id="{E88C4BAB-F5CD-1276-E9DB-02F26DA18378}"/>
                </a:ext>
              </a:extLst>
            </p:cNvPr>
            <p:cNvGrpSpPr/>
            <p:nvPr/>
          </p:nvGrpSpPr>
          <p:grpSpPr>
            <a:xfrm>
              <a:off x="4412533" y="6248607"/>
              <a:ext cx="640671" cy="609393"/>
              <a:chOff x="1355758" y="5633013"/>
              <a:chExt cx="640671" cy="609393"/>
            </a:xfrm>
          </p:grpSpPr>
          <p:sp>
            <p:nvSpPr>
              <p:cNvPr id="80" name="文本框 79">
                <a:extLst>
                  <a:ext uri="{FF2B5EF4-FFF2-40B4-BE49-F238E27FC236}">
                    <a16:creationId xmlns:a16="http://schemas.microsoft.com/office/drawing/2014/main" id="{F3E6B736-E4C0-2A26-241F-E3BB8D44FB29}"/>
                  </a:ext>
                </a:extLst>
              </p:cNvPr>
              <p:cNvSpPr txBox="1"/>
              <p:nvPr/>
            </p:nvSpPr>
            <p:spPr>
              <a:xfrm>
                <a:off x="1355758" y="5873074"/>
                <a:ext cx="640671" cy="369332"/>
              </a:xfrm>
              <a:prstGeom prst="rect">
                <a:avLst/>
              </a:prstGeom>
              <a:noFill/>
            </p:spPr>
            <p:txBody>
              <a:bodyPr wrap="square" rtlCol="0">
                <a:spAutoFit/>
              </a:bodyPr>
              <a:lstStyle/>
              <a:p>
                <a:r>
                  <a:rPr lang="zh-CN" altLang="en-US" dirty="0"/>
                  <a:t>语法</a:t>
                </a:r>
              </a:p>
            </p:txBody>
          </p:sp>
          <p:cxnSp>
            <p:nvCxnSpPr>
              <p:cNvPr id="81" name="直接连接符 80">
                <a:extLst>
                  <a:ext uri="{FF2B5EF4-FFF2-40B4-BE49-F238E27FC236}">
                    <a16:creationId xmlns:a16="http://schemas.microsoft.com/office/drawing/2014/main" id="{7231E9B8-1810-419D-4DBE-134104EA03BA}"/>
                  </a:ext>
                </a:extLst>
              </p:cNvPr>
              <p:cNvCxnSpPr>
                <a:cxnSpLocks/>
                <a:endCxn id="80" idx="0"/>
              </p:cNvCxnSpPr>
              <p:nvPr/>
            </p:nvCxnSpPr>
            <p:spPr>
              <a:xfrm>
                <a:off x="1676094" y="5633013"/>
                <a:ext cx="0" cy="240061"/>
              </a:xfrm>
              <a:prstGeom prst="line">
                <a:avLst/>
              </a:prstGeom>
            </p:spPr>
            <p:style>
              <a:lnRef idx="3">
                <a:schemeClr val="dk1"/>
              </a:lnRef>
              <a:fillRef idx="0">
                <a:schemeClr val="dk1"/>
              </a:fillRef>
              <a:effectRef idx="2">
                <a:schemeClr val="dk1"/>
              </a:effectRef>
              <a:fontRef idx="minor">
                <a:schemeClr val="tx1"/>
              </a:fontRef>
            </p:style>
          </p:cxnSp>
        </p:grpSp>
        <p:cxnSp>
          <p:nvCxnSpPr>
            <p:cNvPr id="72" name="直接连接符 71">
              <a:extLst>
                <a:ext uri="{FF2B5EF4-FFF2-40B4-BE49-F238E27FC236}">
                  <a16:creationId xmlns:a16="http://schemas.microsoft.com/office/drawing/2014/main" id="{DD1962E2-6FC1-07EB-9872-F633468DA606}"/>
                </a:ext>
              </a:extLst>
            </p:cNvPr>
            <p:cNvCxnSpPr>
              <a:stCxn id="58" idx="2"/>
              <a:endCxn id="59" idx="0"/>
            </p:cNvCxnSpPr>
            <p:nvPr/>
          </p:nvCxnSpPr>
          <p:spPr>
            <a:xfrm flipH="1">
              <a:off x="2136558" y="4429957"/>
              <a:ext cx="677663" cy="181842"/>
            </a:xfrm>
            <a:prstGeom prst="line">
              <a:avLst/>
            </a:prstGeom>
          </p:spPr>
          <p:style>
            <a:lnRef idx="3">
              <a:schemeClr val="dk1"/>
            </a:lnRef>
            <a:fillRef idx="0">
              <a:schemeClr val="dk1"/>
            </a:fillRef>
            <a:effectRef idx="2">
              <a:schemeClr val="dk1"/>
            </a:effectRef>
            <a:fontRef idx="minor">
              <a:schemeClr val="tx1"/>
            </a:fontRef>
          </p:style>
        </p:cxnSp>
        <p:cxnSp>
          <p:nvCxnSpPr>
            <p:cNvPr id="73" name="直接连接符 72">
              <a:extLst>
                <a:ext uri="{FF2B5EF4-FFF2-40B4-BE49-F238E27FC236}">
                  <a16:creationId xmlns:a16="http://schemas.microsoft.com/office/drawing/2014/main" id="{C01281E5-5F64-0E15-EEAC-C6E00A5053A9}"/>
                </a:ext>
              </a:extLst>
            </p:cNvPr>
            <p:cNvCxnSpPr>
              <a:cxnSpLocks/>
              <a:endCxn id="60" idx="0"/>
            </p:cNvCxnSpPr>
            <p:nvPr/>
          </p:nvCxnSpPr>
          <p:spPr>
            <a:xfrm>
              <a:off x="2802315" y="4429957"/>
              <a:ext cx="634891" cy="181842"/>
            </a:xfrm>
            <a:prstGeom prst="line">
              <a:avLst/>
            </a:prstGeom>
          </p:spPr>
          <p:style>
            <a:lnRef idx="3">
              <a:schemeClr val="dk1"/>
            </a:lnRef>
            <a:fillRef idx="0">
              <a:schemeClr val="dk1"/>
            </a:fillRef>
            <a:effectRef idx="2">
              <a:schemeClr val="dk1"/>
            </a:effectRef>
            <a:fontRef idx="minor">
              <a:schemeClr val="tx1"/>
            </a:fontRef>
          </p:style>
        </p:cxnSp>
        <p:cxnSp>
          <p:nvCxnSpPr>
            <p:cNvPr id="74" name="直接连接符 73">
              <a:extLst>
                <a:ext uri="{FF2B5EF4-FFF2-40B4-BE49-F238E27FC236}">
                  <a16:creationId xmlns:a16="http://schemas.microsoft.com/office/drawing/2014/main" id="{548A905C-451B-3954-FDC1-F3A478FF1EC8}"/>
                </a:ext>
              </a:extLst>
            </p:cNvPr>
            <p:cNvCxnSpPr>
              <a:stCxn id="59" idx="2"/>
              <a:endCxn id="61" idx="0"/>
            </p:cNvCxnSpPr>
            <p:nvPr/>
          </p:nvCxnSpPr>
          <p:spPr>
            <a:xfrm flipH="1">
              <a:off x="1685276" y="4993538"/>
              <a:ext cx="451282" cy="251532"/>
            </a:xfrm>
            <a:prstGeom prst="line">
              <a:avLst/>
            </a:prstGeom>
          </p:spPr>
          <p:style>
            <a:lnRef idx="3">
              <a:schemeClr val="dk1"/>
            </a:lnRef>
            <a:fillRef idx="0">
              <a:schemeClr val="dk1"/>
            </a:fillRef>
            <a:effectRef idx="2">
              <a:schemeClr val="dk1"/>
            </a:effectRef>
            <a:fontRef idx="minor">
              <a:schemeClr val="tx1"/>
            </a:fontRef>
          </p:style>
        </p:cxnSp>
        <p:cxnSp>
          <p:nvCxnSpPr>
            <p:cNvPr id="75" name="直接连接符 74">
              <a:extLst>
                <a:ext uri="{FF2B5EF4-FFF2-40B4-BE49-F238E27FC236}">
                  <a16:creationId xmlns:a16="http://schemas.microsoft.com/office/drawing/2014/main" id="{74CDF812-0C5C-E498-B567-FCA4626D08AF}"/>
                </a:ext>
              </a:extLst>
            </p:cNvPr>
            <p:cNvCxnSpPr>
              <a:cxnSpLocks/>
              <a:endCxn id="62" idx="0"/>
            </p:cNvCxnSpPr>
            <p:nvPr/>
          </p:nvCxnSpPr>
          <p:spPr>
            <a:xfrm>
              <a:off x="2136558" y="4993538"/>
              <a:ext cx="323968" cy="251531"/>
            </a:xfrm>
            <a:prstGeom prst="line">
              <a:avLst/>
            </a:prstGeom>
          </p:spPr>
          <p:style>
            <a:lnRef idx="3">
              <a:schemeClr val="dk1"/>
            </a:lnRef>
            <a:fillRef idx="0">
              <a:schemeClr val="dk1"/>
            </a:fillRef>
            <a:effectRef idx="2">
              <a:schemeClr val="dk1"/>
            </a:effectRef>
            <a:fontRef idx="minor">
              <a:schemeClr val="tx1"/>
            </a:fontRef>
          </p:style>
        </p:cxnSp>
        <p:cxnSp>
          <p:nvCxnSpPr>
            <p:cNvPr id="76" name="直接连接符 75">
              <a:extLst>
                <a:ext uri="{FF2B5EF4-FFF2-40B4-BE49-F238E27FC236}">
                  <a16:creationId xmlns:a16="http://schemas.microsoft.com/office/drawing/2014/main" id="{7424DC07-177A-6AFB-4877-597AF7DF2687}"/>
                </a:ext>
              </a:extLst>
            </p:cNvPr>
            <p:cNvCxnSpPr>
              <a:endCxn id="63" idx="0"/>
            </p:cNvCxnSpPr>
            <p:nvPr/>
          </p:nvCxnSpPr>
          <p:spPr>
            <a:xfrm flipH="1">
              <a:off x="3189403" y="4993538"/>
              <a:ext cx="244135" cy="251532"/>
            </a:xfrm>
            <a:prstGeom prst="line">
              <a:avLst/>
            </a:prstGeom>
          </p:spPr>
          <p:style>
            <a:lnRef idx="3">
              <a:schemeClr val="dk1"/>
            </a:lnRef>
            <a:fillRef idx="0">
              <a:schemeClr val="dk1"/>
            </a:fillRef>
            <a:effectRef idx="2">
              <a:schemeClr val="dk1"/>
            </a:effectRef>
            <a:fontRef idx="minor">
              <a:schemeClr val="tx1"/>
            </a:fontRef>
          </p:style>
        </p:cxnSp>
        <p:cxnSp>
          <p:nvCxnSpPr>
            <p:cNvPr id="77" name="直接连接符 76">
              <a:extLst>
                <a:ext uri="{FF2B5EF4-FFF2-40B4-BE49-F238E27FC236}">
                  <a16:creationId xmlns:a16="http://schemas.microsoft.com/office/drawing/2014/main" id="{8EB8FB0E-C277-E424-09A4-E59B5CB3F8A1}"/>
                </a:ext>
              </a:extLst>
            </p:cNvPr>
            <p:cNvCxnSpPr>
              <a:endCxn id="64" idx="0"/>
            </p:cNvCxnSpPr>
            <p:nvPr/>
          </p:nvCxnSpPr>
          <p:spPr>
            <a:xfrm>
              <a:off x="3476382" y="4993538"/>
              <a:ext cx="488271" cy="245874"/>
            </a:xfrm>
            <a:prstGeom prst="line">
              <a:avLst/>
            </a:prstGeom>
          </p:spPr>
          <p:style>
            <a:lnRef idx="3">
              <a:schemeClr val="dk1"/>
            </a:lnRef>
            <a:fillRef idx="0">
              <a:schemeClr val="dk1"/>
            </a:fillRef>
            <a:effectRef idx="2">
              <a:schemeClr val="dk1"/>
            </a:effectRef>
            <a:fontRef idx="minor">
              <a:schemeClr val="tx1"/>
            </a:fontRef>
          </p:style>
        </p:cxnSp>
        <p:cxnSp>
          <p:nvCxnSpPr>
            <p:cNvPr id="78" name="直接连接符 77">
              <a:extLst>
                <a:ext uri="{FF2B5EF4-FFF2-40B4-BE49-F238E27FC236}">
                  <a16:creationId xmlns:a16="http://schemas.microsoft.com/office/drawing/2014/main" id="{D6EFFFC4-EA77-7D1C-2A9B-D9783C8763B8}"/>
                </a:ext>
              </a:extLst>
            </p:cNvPr>
            <p:cNvCxnSpPr>
              <a:cxnSpLocks/>
              <a:stCxn id="64" idx="2"/>
              <a:endCxn id="65" idx="0"/>
            </p:cNvCxnSpPr>
            <p:nvPr/>
          </p:nvCxnSpPr>
          <p:spPr>
            <a:xfrm>
              <a:off x="3964653" y="5621151"/>
              <a:ext cx="3195" cy="245716"/>
            </a:xfrm>
            <a:prstGeom prst="line">
              <a:avLst/>
            </a:prstGeom>
          </p:spPr>
          <p:style>
            <a:lnRef idx="3">
              <a:schemeClr val="dk1"/>
            </a:lnRef>
            <a:fillRef idx="0">
              <a:schemeClr val="dk1"/>
            </a:fillRef>
            <a:effectRef idx="2">
              <a:schemeClr val="dk1"/>
            </a:effectRef>
            <a:fontRef idx="minor">
              <a:schemeClr val="tx1"/>
            </a:fontRef>
          </p:style>
        </p:cxnSp>
        <p:cxnSp>
          <p:nvCxnSpPr>
            <p:cNvPr id="79" name="直接连接符 78">
              <a:extLst>
                <a:ext uri="{FF2B5EF4-FFF2-40B4-BE49-F238E27FC236}">
                  <a16:creationId xmlns:a16="http://schemas.microsoft.com/office/drawing/2014/main" id="{3324BA10-4542-3222-BAE1-924EF591CABA}"/>
                </a:ext>
              </a:extLst>
            </p:cNvPr>
            <p:cNvCxnSpPr>
              <a:stCxn id="64" idx="2"/>
              <a:endCxn id="66" idx="0"/>
            </p:cNvCxnSpPr>
            <p:nvPr/>
          </p:nvCxnSpPr>
          <p:spPr>
            <a:xfrm>
              <a:off x="3964653" y="5621151"/>
              <a:ext cx="732406" cy="245717"/>
            </a:xfrm>
            <a:prstGeom prst="line">
              <a:avLst/>
            </a:prstGeom>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A6B45229-B2D4-AA84-6891-8BCA9367383C}"/>
                  </a:ext>
                </a:extLst>
              </p:cNvPr>
              <p:cNvSpPr txBox="1"/>
              <p:nvPr/>
            </p:nvSpPr>
            <p:spPr>
              <a:xfrm>
                <a:off x="8197993" y="5608134"/>
                <a:ext cx="3593769" cy="1125565"/>
              </a:xfrm>
              <a:prstGeom prst="rect">
                <a:avLst/>
              </a:prstGeom>
              <a:noFill/>
            </p:spPr>
            <p:txBody>
              <a:bodyPr wrap="square" rtlCol="0">
                <a:spAutoFit/>
              </a:bodyPr>
              <a:lstStyle/>
              <a:p>
                <a:r>
                  <a:rPr lang="zh-CN" altLang="en-US" dirty="0"/>
                  <a:t>          树</a:t>
                </a:r>
                <a14:m>
                  <m:oMath xmlns:m="http://schemas.openxmlformats.org/officeDocument/2006/math">
                    <m:r>
                      <a:rPr lang="zh-CN" altLang="en-US" i="1" smtClean="0">
                        <a:latin typeface="Cambria Math" panose="02040503050406030204" pitchFamily="18" charset="0"/>
                      </a:rPr>
                      <m:t>𝜏</m:t>
                    </m:r>
                  </m:oMath>
                </a14:m>
                <a:r>
                  <a:rPr lang="zh-CN" altLang="en-US" dirty="0"/>
                  <a:t>的概率为规则的乘积</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𝜏</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𝛽</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e>
                      </m:nary>
                    </m:oMath>
                  </m:oMathPara>
                </a14:m>
                <a:endParaRPr lang="zh-CN" altLang="en-US" dirty="0"/>
              </a:p>
            </p:txBody>
          </p:sp>
        </mc:Choice>
        <mc:Fallback xmlns="">
          <p:sp>
            <p:nvSpPr>
              <p:cNvPr id="94" name="文本框 93">
                <a:extLst>
                  <a:ext uri="{FF2B5EF4-FFF2-40B4-BE49-F238E27FC236}">
                    <a16:creationId xmlns:a16="http://schemas.microsoft.com/office/drawing/2014/main" id="{A6B45229-B2D4-AA84-6891-8BCA9367383C}"/>
                  </a:ext>
                </a:extLst>
              </p:cNvPr>
              <p:cNvSpPr txBox="1">
                <a:spLocks noRot="1" noChangeAspect="1" noMove="1" noResize="1" noEditPoints="1" noAdjustHandles="1" noChangeArrowheads="1" noChangeShapeType="1" noTextEdit="1"/>
              </p:cNvSpPr>
              <p:nvPr/>
            </p:nvSpPr>
            <p:spPr>
              <a:xfrm>
                <a:off x="8197993" y="5608134"/>
                <a:ext cx="3593769" cy="1125565"/>
              </a:xfrm>
              <a:prstGeom prst="rect">
                <a:avLst/>
              </a:prstGeom>
              <a:blipFill>
                <a:blip r:embed="rId4"/>
                <a:stretch>
                  <a:fillRect t="-32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1884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5" name="文本框 4">
            <a:extLst>
              <a:ext uri="{FF2B5EF4-FFF2-40B4-BE49-F238E27FC236}">
                <a16:creationId xmlns:a16="http://schemas.microsoft.com/office/drawing/2014/main" id="{1E58241B-D098-8437-FC40-D77F9E5403EC}"/>
              </a:ext>
            </a:extLst>
          </p:cNvPr>
          <p:cNvSpPr txBox="1"/>
          <p:nvPr/>
        </p:nvSpPr>
        <p:spPr>
          <a:xfrm>
            <a:off x="357625" y="1195314"/>
            <a:ext cx="11334702" cy="46416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任务</a:t>
            </a:r>
            <a:r>
              <a:rPr lang="zh-CN" altLang="en-US" sz="2200" dirty="0">
                <a:solidFill>
                  <a:srgbClr val="FF0000"/>
                </a:solidFill>
                <a:latin typeface="Microsoft YaHei" panose="020B0503020204020204" pitchFamily="34" charset="-122"/>
                <a:ea typeface="Microsoft YaHei" panose="020B0503020204020204" pitchFamily="34" charset="-122"/>
              </a:rPr>
              <a:t>实现</a:t>
            </a: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a:t>
            </a:r>
            <a:r>
              <a:rPr kumimoji="0" lang="en-US" altLang="zh-CN"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PCFG+CKY</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1053E8A-287D-77ED-6BC6-B526A8268F5D}"/>
                  </a:ext>
                </a:extLst>
              </p:cNvPr>
              <p:cNvSpPr txBox="1"/>
              <p:nvPr/>
            </p:nvSpPr>
            <p:spPr>
              <a:xfrm>
                <a:off x="7951457" y="2574538"/>
                <a:ext cx="3107068" cy="2088520"/>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lang="zh-CN" altLang="en-US" sz="2200" dirty="0">
                    <a:latin typeface="Microsoft YaHei" panose="020B0503020204020204" pitchFamily="34" charset="-122"/>
                    <a:ea typeface="Microsoft YaHei" panose="020B0503020204020204" pitchFamily="34" charset="-122"/>
                  </a:rPr>
                  <a:t>使用该算法为输入的句子找到一个概率最大的推导树。</a:t>
                </a:r>
                <a:r>
                  <a:rPr lang="en-US" altLang="zh-CN" sz="2200" dirty="0">
                    <a:latin typeface="Microsoft YaHei" panose="020B0503020204020204" pitchFamily="34" charset="-122"/>
                    <a:ea typeface="Microsoft YaHei" panose="020B0503020204020204" pitchFamily="34" charset="-122"/>
                  </a:rPr>
                  <a:t>CKY</a:t>
                </a:r>
                <a:r>
                  <a:rPr lang="zh-CN" altLang="en-US" sz="2200" dirty="0">
                    <a:latin typeface="Microsoft YaHei" panose="020B0503020204020204" pitchFamily="34" charset="-122"/>
                    <a:ea typeface="Microsoft YaHei" panose="020B0503020204020204" pitchFamily="34" charset="-122"/>
                  </a:rPr>
                  <a:t>算法本质上是一种动态规划算法，时间复杂度为</a:t>
                </a:r>
                <a14:m>
                  <m:oMath xmlns:m="http://schemas.openxmlformats.org/officeDocument/2006/math">
                    <m:sSup>
                      <m:sSupPr>
                        <m:ctrlPr>
                          <a:rPr lang="en-US" altLang="zh-CN" sz="2200" i="1" smtClean="0">
                            <a:latin typeface="Cambria Math" panose="02040503050406030204" pitchFamily="18" charset="0"/>
                            <a:ea typeface="Microsoft YaHei" panose="020B0503020204020204" pitchFamily="34" charset="-122"/>
                          </a:rPr>
                        </m:ctrlPr>
                      </m:sSupPr>
                      <m:e>
                        <m:r>
                          <a:rPr lang="en-US" altLang="zh-CN" sz="2200" b="0" i="1" smtClean="0">
                            <a:latin typeface="Cambria Math" panose="02040503050406030204" pitchFamily="18" charset="0"/>
                            <a:ea typeface="Microsoft YaHei" panose="020B0503020204020204" pitchFamily="34" charset="-122"/>
                          </a:rPr>
                          <m:t>𝑛</m:t>
                        </m:r>
                      </m:e>
                      <m:sup>
                        <m:r>
                          <a:rPr lang="en-US" altLang="zh-CN" sz="2200" b="0" i="1" smtClean="0">
                            <a:latin typeface="Cambria Math" panose="02040503050406030204" pitchFamily="18" charset="0"/>
                            <a:ea typeface="Microsoft YaHei" panose="020B0503020204020204" pitchFamily="34" charset="-122"/>
                          </a:rPr>
                          <m:t>3</m:t>
                        </m:r>
                      </m:sup>
                    </m:sSup>
                    <m:sSup>
                      <m:sSupPr>
                        <m:ctrlPr>
                          <a:rPr lang="en-US" altLang="zh-CN" sz="2200" i="1" smtClean="0">
                            <a:latin typeface="Cambria Math" panose="02040503050406030204" pitchFamily="18" charset="0"/>
                            <a:ea typeface="Microsoft YaHei" panose="020B0503020204020204" pitchFamily="34" charset="-122"/>
                          </a:rPr>
                        </m:ctrlPr>
                      </m:sSupPr>
                      <m:e>
                        <m:r>
                          <a:rPr lang="en-US" altLang="zh-CN" sz="2200" b="0" i="1" smtClean="0">
                            <a:latin typeface="Cambria Math" panose="02040503050406030204" pitchFamily="18" charset="0"/>
                            <a:ea typeface="Microsoft YaHei" panose="020B0503020204020204" pitchFamily="34" charset="-122"/>
                          </a:rPr>
                          <m:t>|</m:t>
                        </m:r>
                        <m:r>
                          <a:rPr lang="en-US" altLang="zh-CN" sz="2200" b="0" i="1" smtClean="0">
                            <a:latin typeface="Cambria Math" panose="02040503050406030204" pitchFamily="18" charset="0"/>
                            <a:ea typeface="Microsoft YaHei" panose="020B0503020204020204" pitchFamily="34" charset="-122"/>
                          </a:rPr>
                          <m:t>𝑁</m:t>
                        </m:r>
                        <m:r>
                          <a:rPr lang="en-US" altLang="zh-CN" sz="2200" b="0" i="1" smtClean="0">
                            <a:latin typeface="Cambria Math" panose="02040503050406030204" pitchFamily="18" charset="0"/>
                            <a:ea typeface="Microsoft YaHei" panose="020B0503020204020204" pitchFamily="34" charset="-122"/>
                          </a:rPr>
                          <m:t>|</m:t>
                        </m:r>
                      </m:e>
                      <m:sup>
                        <m:r>
                          <a:rPr lang="en-US" altLang="zh-CN" sz="2200" b="0" i="1" smtClean="0">
                            <a:latin typeface="Cambria Math" panose="02040503050406030204" pitchFamily="18" charset="0"/>
                            <a:ea typeface="Microsoft YaHei" panose="020B0503020204020204" pitchFamily="34" charset="-122"/>
                          </a:rPr>
                          <m:t>3</m:t>
                        </m:r>
                      </m:sup>
                    </m:sSup>
                  </m:oMath>
                </a14:m>
                <a:r>
                  <a:rPr kumimoji="0" lang="zh-CN" altLang="en-US"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a:t>
                </a:r>
                <a:endParaRPr kumimoji="0" lang="en-US" altLang="zh-CN"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mc:Choice>
        <mc:Fallback xmlns="">
          <p:sp>
            <p:nvSpPr>
              <p:cNvPr id="13" name="文本框 12">
                <a:extLst>
                  <a:ext uri="{FF2B5EF4-FFF2-40B4-BE49-F238E27FC236}">
                    <a16:creationId xmlns:a16="http://schemas.microsoft.com/office/drawing/2014/main" id="{F1053E8A-287D-77ED-6BC6-B526A8268F5D}"/>
                  </a:ext>
                </a:extLst>
              </p:cNvPr>
              <p:cNvSpPr txBox="1">
                <a:spLocks noRot="1" noChangeAspect="1" noMove="1" noResize="1" noEditPoints="1" noAdjustHandles="1" noChangeArrowheads="1" noChangeShapeType="1" noTextEdit="1"/>
              </p:cNvSpPr>
              <p:nvPr/>
            </p:nvSpPr>
            <p:spPr>
              <a:xfrm>
                <a:off x="7951457" y="2574538"/>
                <a:ext cx="3107068" cy="2088520"/>
              </a:xfrm>
              <a:prstGeom prst="rect">
                <a:avLst/>
              </a:prstGeom>
              <a:blipFill>
                <a:blip r:embed="rId2"/>
                <a:stretch>
                  <a:fillRect l="-2549" r="-7255" b="-5248"/>
                </a:stretch>
              </a:blipFill>
            </p:spPr>
            <p:txBody>
              <a:bodyPr/>
              <a:lstStyle/>
              <a:p>
                <a:r>
                  <a:rPr lang="zh-CN" altLang="en-US">
                    <a:noFill/>
                  </a:rPr>
                  <a:t> </a:t>
                </a:r>
              </a:p>
            </p:txBody>
          </p:sp>
        </mc:Fallback>
      </mc:AlternateContent>
      <p:cxnSp>
        <p:nvCxnSpPr>
          <p:cNvPr id="6" name="直接连接符 5">
            <a:extLst>
              <a:ext uri="{FF2B5EF4-FFF2-40B4-BE49-F238E27FC236}">
                <a16:creationId xmlns:a16="http://schemas.microsoft.com/office/drawing/2014/main" id="{51174A3E-75CB-0E71-0192-D3EB1D95337E}"/>
              </a:ext>
            </a:extLst>
          </p:cNvPr>
          <p:cNvCxnSpPr/>
          <p:nvPr/>
        </p:nvCxnSpPr>
        <p:spPr>
          <a:xfrm>
            <a:off x="1553592" y="1809565"/>
            <a:ext cx="8629095" cy="0"/>
          </a:xfrm>
          <a:prstGeom prst="line">
            <a:avLst/>
          </a:prstGeom>
        </p:spPr>
        <p:style>
          <a:lnRef idx="3">
            <a:schemeClr val="dk1"/>
          </a:lnRef>
          <a:fillRef idx="0">
            <a:schemeClr val="dk1"/>
          </a:fillRef>
          <a:effectRef idx="2">
            <a:schemeClr val="dk1"/>
          </a:effectRef>
          <a:fontRef idx="minor">
            <a:schemeClr val="tx1"/>
          </a:fontRef>
        </p:style>
      </p:cxnSp>
      <p:cxnSp>
        <p:nvCxnSpPr>
          <p:cNvPr id="7" name="直接连接符 6">
            <a:extLst>
              <a:ext uri="{FF2B5EF4-FFF2-40B4-BE49-F238E27FC236}">
                <a16:creationId xmlns:a16="http://schemas.microsoft.com/office/drawing/2014/main" id="{067AD97F-576F-31DE-DBEE-5FEDA042C4ED}"/>
              </a:ext>
            </a:extLst>
          </p:cNvPr>
          <p:cNvCxnSpPr/>
          <p:nvPr/>
        </p:nvCxnSpPr>
        <p:spPr>
          <a:xfrm>
            <a:off x="1553592" y="2178897"/>
            <a:ext cx="8629095" cy="0"/>
          </a:xfrm>
          <a:prstGeom prst="line">
            <a:avLst/>
          </a:prstGeom>
        </p:spPr>
        <p:style>
          <a:lnRef idx="3">
            <a:schemeClr val="dk1"/>
          </a:lnRef>
          <a:fillRef idx="0">
            <a:schemeClr val="dk1"/>
          </a:fillRef>
          <a:effectRef idx="2">
            <a:schemeClr val="dk1"/>
          </a:effectRef>
          <a:fontRef idx="minor">
            <a:schemeClr val="tx1"/>
          </a:fontRef>
        </p:style>
      </p:cxnSp>
      <p:cxnSp>
        <p:nvCxnSpPr>
          <p:cNvPr id="8" name="直接连接符 7">
            <a:extLst>
              <a:ext uri="{FF2B5EF4-FFF2-40B4-BE49-F238E27FC236}">
                <a16:creationId xmlns:a16="http://schemas.microsoft.com/office/drawing/2014/main" id="{82198AE0-2765-CE5F-E62B-91557A2E2DF3}"/>
              </a:ext>
            </a:extLst>
          </p:cNvPr>
          <p:cNvCxnSpPr/>
          <p:nvPr/>
        </p:nvCxnSpPr>
        <p:spPr>
          <a:xfrm>
            <a:off x="1615736" y="6622742"/>
            <a:ext cx="8629095" cy="0"/>
          </a:xfrm>
          <a:prstGeom prst="line">
            <a:avLst/>
          </a:prstGeom>
        </p:spPr>
        <p:style>
          <a:lnRef idx="3">
            <a:schemeClr val="dk1"/>
          </a:lnRef>
          <a:fillRef idx="0">
            <a:schemeClr val="dk1"/>
          </a:fillRef>
          <a:effectRef idx="2">
            <a:schemeClr val="dk1"/>
          </a:effectRef>
          <a:fontRef idx="minor">
            <a:schemeClr val="tx1"/>
          </a:fontRef>
        </p:style>
      </p:cxnSp>
      <p:sp>
        <p:nvSpPr>
          <p:cNvPr id="3" name="文本框 2">
            <a:extLst>
              <a:ext uri="{FF2B5EF4-FFF2-40B4-BE49-F238E27FC236}">
                <a16:creationId xmlns:a16="http://schemas.microsoft.com/office/drawing/2014/main" id="{A26DC55F-E868-EDC3-8EB9-6869540C815C}"/>
              </a:ext>
            </a:extLst>
          </p:cNvPr>
          <p:cNvSpPr txBox="1"/>
          <p:nvPr/>
        </p:nvSpPr>
        <p:spPr>
          <a:xfrm>
            <a:off x="1499332" y="1809565"/>
            <a:ext cx="3222964" cy="369332"/>
          </a:xfrm>
          <a:prstGeom prst="rect">
            <a:avLst/>
          </a:prstGeom>
          <a:noFill/>
        </p:spPr>
        <p:txBody>
          <a:bodyPr wrap="square" rtlCol="0">
            <a:spAutoFit/>
          </a:bodyPr>
          <a:lstStyle/>
          <a:p>
            <a:r>
              <a:rPr lang="en-US" altLang="zh-CN" b="1" dirty="0"/>
              <a:t>CYK</a:t>
            </a:r>
            <a:r>
              <a:rPr lang="zh-CN" altLang="en-US" b="1" dirty="0"/>
              <a:t>算法</a:t>
            </a:r>
          </a:p>
        </p:txBody>
      </p:sp>
      <p:grpSp>
        <p:nvGrpSpPr>
          <p:cNvPr id="38" name="组合 37">
            <a:extLst>
              <a:ext uri="{FF2B5EF4-FFF2-40B4-BE49-F238E27FC236}">
                <a16:creationId xmlns:a16="http://schemas.microsoft.com/office/drawing/2014/main" id="{33D99A3B-3201-CBB9-A94E-91743070AF19}"/>
              </a:ext>
            </a:extLst>
          </p:cNvPr>
          <p:cNvGrpSpPr/>
          <p:nvPr/>
        </p:nvGrpSpPr>
        <p:grpSpPr>
          <a:xfrm>
            <a:off x="1095375" y="2226814"/>
            <a:ext cx="8981822" cy="4312039"/>
            <a:chOff x="1095375" y="2226814"/>
            <a:chExt cx="8981822" cy="4312039"/>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4E76D33-DEF3-693A-BCD6-030B6829BC01}"/>
                    </a:ext>
                  </a:extLst>
                </p:cNvPr>
                <p:cNvSpPr txBox="1"/>
                <p:nvPr/>
              </p:nvSpPr>
              <p:spPr>
                <a:xfrm>
                  <a:off x="1615736" y="2226814"/>
                  <a:ext cx="6170953" cy="369332"/>
                </a:xfrm>
                <a:prstGeom prst="rect">
                  <a:avLst/>
                </a:prstGeom>
                <a:noFill/>
              </p:spPr>
              <p:txBody>
                <a:bodyPr wrap="square" rtlCol="0">
                  <a:spAutoFit/>
                </a:bodyPr>
                <a:lstStyle/>
                <a:p>
                  <a:r>
                    <a:rPr lang="zh-CN" altLang="en-US" dirty="0"/>
                    <a:t>输入：句子</a:t>
                  </a:r>
                  <a14:m>
                    <m:oMath xmlns:m="http://schemas.openxmlformats.org/officeDocument/2006/math">
                      <m:r>
                        <a:rPr lang="en-US" altLang="zh-CN" b="1" i="1" smtClean="0">
                          <a:latin typeface="Cambria Math" panose="02040503050406030204" pitchFamily="18" charset="0"/>
                        </a:rPr>
                        <m:t>𝒙</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d>
                    </m:oMath>
                  </a14:m>
                  <a:r>
                    <a:rPr lang="zh-CN" altLang="en-US" dirty="0"/>
                    <a:t>，</a:t>
                  </a:r>
                  <a:r>
                    <a:rPr lang="en-US" altLang="zh-CN" dirty="0"/>
                    <a:t>PCFG</a:t>
                  </a:r>
                  <a:r>
                    <a:rPr lang="zh-CN" altLang="en-US" dirty="0"/>
                    <a:t>文法</a:t>
                  </a:r>
                  <a14:m>
                    <m:oMath xmlns:m="http://schemas.openxmlformats.org/officeDocument/2006/math">
                      <m:r>
                        <a:rPr lang="en-US" altLang="zh-CN" b="0" i="1" smtClean="0">
                          <a:latin typeface="Cambria Math" panose="02040503050406030204" pitchFamily="18" charset="0"/>
                        </a:rPr>
                        <m:t>𝐺</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e>
                      </m:d>
                    </m:oMath>
                  </a14:m>
                  <a:endParaRPr lang="en-US" altLang="zh-CN" b="0" i="1" dirty="0">
                    <a:latin typeface="Cambria Math" panose="02040503050406030204" pitchFamily="18" charset="0"/>
                  </a:endParaRPr>
                </a:p>
              </p:txBody>
            </p:sp>
          </mc:Choice>
          <mc:Fallback xmlns="">
            <p:sp>
              <p:nvSpPr>
                <p:cNvPr id="4" name="文本框 3">
                  <a:extLst>
                    <a:ext uri="{FF2B5EF4-FFF2-40B4-BE49-F238E27FC236}">
                      <a16:creationId xmlns:a16="http://schemas.microsoft.com/office/drawing/2014/main" id="{34E76D33-DEF3-693A-BCD6-030B6829BC01}"/>
                    </a:ext>
                  </a:extLst>
                </p:cNvPr>
                <p:cNvSpPr txBox="1">
                  <a:spLocks noRot="1" noChangeAspect="1" noMove="1" noResize="1" noEditPoints="1" noAdjustHandles="1" noChangeArrowheads="1" noChangeShapeType="1" noTextEdit="1"/>
                </p:cNvSpPr>
                <p:nvPr/>
              </p:nvSpPr>
              <p:spPr>
                <a:xfrm>
                  <a:off x="1615736" y="2226814"/>
                  <a:ext cx="6170953" cy="369332"/>
                </a:xfrm>
                <a:prstGeom prst="rect">
                  <a:avLst/>
                </a:prstGeom>
                <a:blipFill>
                  <a:blip r:embed="rId3"/>
                  <a:stretch>
                    <a:fillRect l="-791"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0C5E772-5770-CE1E-8257-6AF69EDAE0C6}"/>
                    </a:ext>
                  </a:extLst>
                </p:cNvPr>
                <p:cNvSpPr txBox="1"/>
                <p:nvPr/>
              </p:nvSpPr>
              <p:spPr>
                <a:xfrm>
                  <a:off x="1095375" y="2574538"/>
                  <a:ext cx="29718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𝒇𝒐𝒓</m:t>
                        </m:r>
                        <m:r>
                          <a:rPr lang="en-US" altLang="zh-CN" b="0" i="1" smtClean="0">
                            <a:latin typeface="Cambria Math" panose="02040503050406030204" pitchFamily="18" charset="0"/>
                          </a:rPr>
                          <m:t> 1≤</m:t>
                        </m:r>
                        <m: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 </m:t>
                        </m:r>
                        <m:r>
                          <a:rPr lang="en-US" altLang="zh-CN" b="1" i="1" smtClean="0">
                            <a:latin typeface="Cambria Math" panose="02040503050406030204" pitchFamily="18" charset="0"/>
                            <a:ea typeface="Cambria Math" panose="02040503050406030204" pitchFamily="18" charset="0"/>
                          </a:rPr>
                          <m:t>𝒅𝒐</m:t>
                        </m:r>
                      </m:oMath>
                    </m:oMathPara>
                  </a14:m>
                  <a:endParaRPr lang="zh-CN" altLang="en-US" b="1" dirty="0"/>
                </a:p>
              </p:txBody>
            </p:sp>
          </mc:Choice>
          <mc:Fallback xmlns="">
            <p:sp>
              <p:nvSpPr>
                <p:cNvPr id="9" name="文本框 8">
                  <a:extLst>
                    <a:ext uri="{FF2B5EF4-FFF2-40B4-BE49-F238E27FC236}">
                      <a16:creationId xmlns:a16="http://schemas.microsoft.com/office/drawing/2014/main" id="{E0C5E772-5770-CE1E-8257-6AF69EDAE0C6}"/>
                    </a:ext>
                  </a:extLst>
                </p:cNvPr>
                <p:cNvSpPr txBox="1">
                  <a:spLocks noRot="1" noChangeAspect="1" noMove="1" noResize="1" noEditPoints="1" noAdjustHandles="1" noChangeArrowheads="1" noChangeShapeType="1" noTextEdit="1"/>
                </p:cNvSpPr>
                <p:nvPr/>
              </p:nvSpPr>
              <p:spPr>
                <a:xfrm>
                  <a:off x="1095375" y="2574538"/>
                  <a:ext cx="2971800" cy="369332"/>
                </a:xfrm>
                <a:prstGeom prst="rect">
                  <a:avLst/>
                </a:prstGeom>
                <a:blipFill>
                  <a:blip r:embed="rId4"/>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3056047-F66B-844D-5E19-BB217A8FF240}"/>
                    </a:ext>
                  </a:extLst>
                </p:cNvPr>
                <p:cNvSpPr txBox="1"/>
                <p:nvPr/>
              </p:nvSpPr>
              <p:spPr>
                <a:xfrm>
                  <a:off x="1729412" y="2900588"/>
                  <a:ext cx="29718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𝒇𝒐𝒓</m:t>
                        </m:r>
                        <m:r>
                          <a:rPr lang="en-US" altLang="zh-CN" b="0" i="1" smtClean="0">
                            <a:latin typeface="Cambria Math" panose="02040503050406030204" pitchFamily="18" charset="0"/>
                          </a:rPr>
                          <m:t> </m:t>
                        </m:r>
                        <m:r>
                          <a:rPr lang="zh-CN" altLang="en-US" i="1">
                            <a:latin typeface="Cambria Math" panose="02040503050406030204" pitchFamily="18" charset="0"/>
                          </a:rPr>
                          <m:t>所有的</m:t>
                        </m:r>
                        <m:r>
                          <a:rPr lang="en-US" altLang="zh-CN" b="0" i="1" smtClean="0">
                            <a:latin typeface="Cambria Math" panose="02040503050406030204" pitchFamily="18" charset="0"/>
                          </a:rPr>
                          <m:t>𝑋</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 </m:t>
                        </m:r>
                        <m:r>
                          <a:rPr lang="en-US" altLang="zh-CN" b="1" i="1" smtClean="0">
                            <a:latin typeface="Cambria Math" panose="02040503050406030204" pitchFamily="18" charset="0"/>
                            <a:ea typeface="Cambria Math" panose="02040503050406030204" pitchFamily="18" charset="0"/>
                          </a:rPr>
                          <m:t>𝒅𝒐</m:t>
                        </m:r>
                      </m:oMath>
                    </m:oMathPara>
                  </a14:m>
                  <a:endParaRPr lang="zh-CN" altLang="en-US" b="1" dirty="0"/>
                </a:p>
              </p:txBody>
            </p:sp>
          </mc:Choice>
          <mc:Fallback xmlns="">
            <p:sp>
              <p:nvSpPr>
                <p:cNvPr id="10" name="文本框 9">
                  <a:extLst>
                    <a:ext uri="{FF2B5EF4-FFF2-40B4-BE49-F238E27FC236}">
                      <a16:creationId xmlns:a16="http://schemas.microsoft.com/office/drawing/2014/main" id="{93056047-F66B-844D-5E19-BB217A8FF240}"/>
                    </a:ext>
                  </a:extLst>
                </p:cNvPr>
                <p:cNvSpPr txBox="1">
                  <a:spLocks noRot="1" noChangeAspect="1" noMove="1" noResize="1" noEditPoints="1" noAdjustHandles="1" noChangeArrowheads="1" noChangeShapeType="1" noTextEdit="1"/>
                </p:cNvSpPr>
                <p:nvPr/>
              </p:nvSpPr>
              <p:spPr>
                <a:xfrm>
                  <a:off x="1729412" y="2900588"/>
                  <a:ext cx="2971800" cy="369332"/>
                </a:xfrm>
                <a:prstGeom prst="rect">
                  <a:avLst/>
                </a:prstGeom>
                <a:blipFill>
                  <a:blip r:embed="rId5"/>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9E7118C-CF49-AA72-06BC-10639537636C}"/>
                    </a:ext>
                  </a:extLst>
                </p:cNvPr>
                <p:cNvSpPr txBox="1"/>
                <p:nvPr/>
              </p:nvSpPr>
              <p:spPr>
                <a:xfrm>
                  <a:off x="2227995" y="3176452"/>
                  <a:ext cx="29718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𝑐</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m:oMathPara>
                  </a14:m>
                  <a:endParaRPr lang="zh-CN" altLang="en-US" dirty="0"/>
                </a:p>
              </p:txBody>
            </p:sp>
          </mc:Choice>
          <mc:Fallback xmlns="">
            <p:sp>
              <p:nvSpPr>
                <p:cNvPr id="11" name="文本框 10">
                  <a:extLst>
                    <a:ext uri="{FF2B5EF4-FFF2-40B4-BE49-F238E27FC236}">
                      <a16:creationId xmlns:a16="http://schemas.microsoft.com/office/drawing/2014/main" id="{29E7118C-CF49-AA72-06BC-10639537636C}"/>
                    </a:ext>
                  </a:extLst>
                </p:cNvPr>
                <p:cNvSpPr txBox="1">
                  <a:spLocks noRot="1" noChangeAspect="1" noMove="1" noResize="1" noEditPoints="1" noAdjustHandles="1" noChangeArrowheads="1" noChangeShapeType="1" noTextEdit="1"/>
                </p:cNvSpPr>
                <p:nvPr/>
              </p:nvSpPr>
              <p:spPr>
                <a:xfrm>
                  <a:off x="2227995" y="3176452"/>
                  <a:ext cx="2971800" cy="369332"/>
                </a:xfrm>
                <a:prstGeom prst="rect">
                  <a:avLst/>
                </a:prstGeom>
                <a:blipFill>
                  <a:blip r:embed="rId6"/>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CFE0ADF-CFEB-7C8D-3C2B-DA9C91B2FB3F}"/>
                    </a:ext>
                  </a:extLst>
                </p:cNvPr>
                <p:cNvSpPr txBox="1"/>
                <p:nvPr/>
              </p:nvSpPr>
              <p:spPr>
                <a:xfrm>
                  <a:off x="1687682" y="3389696"/>
                  <a:ext cx="14773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𝒆𝒏𝒅</m:t>
                        </m:r>
                      </m:oMath>
                    </m:oMathPara>
                  </a14:m>
                  <a:endParaRPr lang="zh-CN" altLang="en-US" b="1" dirty="0"/>
                </a:p>
              </p:txBody>
            </p:sp>
          </mc:Choice>
          <mc:Fallback xmlns="">
            <p:sp>
              <p:nvSpPr>
                <p:cNvPr id="12" name="文本框 11">
                  <a:extLst>
                    <a:ext uri="{FF2B5EF4-FFF2-40B4-BE49-F238E27FC236}">
                      <a16:creationId xmlns:a16="http://schemas.microsoft.com/office/drawing/2014/main" id="{0CFE0ADF-CFEB-7C8D-3C2B-DA9C91B2FB3F}"/>
                    </a:ext>
                  </a:extLst>
                </p:cNvPr>
                <p:cNvSpPr txBox="1">
                  <a:spLocks noRot="1" noChangeAspect="1" noMove="1" noResize="1" noEditPoints="1" noAdjustHandles="1" noChangeArrowheads="1" noChangeShapeType="1" noTextEdit="1"/>
                </p:cNvSpPr>
                <p:nvPr/>
              </p:nvSpPr>
              <p:spPr>
                <a:xfrm>
                  <a:off x="1687682" y="3389696"/>
                  <a:ext cx="147739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73D4F2F-6419-69C5-F6A3-C974BE13DFEA}"/>
                    </a:ext>
                  </a:extLst>
                </p:cNvPr>
                <p:cNvSpPr txBox="1"/>
                <p:nvPr/>
              </p:nvSpPr>
              <p:spPr>
                <a:xfrm>
                  <a:off x="1211432" y="3621300"/>
                  <a:ext cx="14773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𝒆𝒏𝒅</m:t>
                        </m:r>
                      </m:oMath>
                    </m:oMathPara>
                  </a14:m>
                  <a:endParaRPr lang="zh-CN" altLang="en-US" b="1" dirty="0"/>
                </a:p>
              </p:txBody>
            </p:sp>
          </mc:Choice>
          <mc:Fallback xmlns="">
            <p:sp>
              <p:nvSpPr>
                <p:cNvPr id="14" name="文本框 13">
                  <a:extLst>
                    <a:ext uri="{FF2B5EF4-FFF2-40B4-BE49-F238E27FC236}">
                      <a16:creationId xmlns:a16="http://schemas.microsoft.com/office/drawing/2014/main" id="{973D4F2F-6419-69C5-F6A3-C974BE13DFEA}"/>
                    </a:ext>
                  </a:extLst>
                </p:cNvPr>
                <p:cNvSpPr txBox="1">
                  <a:spLocks noRot="1" noChangeAspect="1" noMove="1" noResize="1" noEditPoints="1" noAdjustHandles="1" noChangeArrowheads="1" noChangeShapeType="1" noTextEdit="1"/>
                </p:cNvSpPr>
                <p:nvPr/>
              </p:nvSpPr>
              <p:spPr>
                <a:xfrm>
                  <a:off x="1211432" y="3621300"/>
                  <a:ext cx="1477392"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2814A54-B4ED-4B57-2581-D2DF738858AE}"/>
                    </a:ext>
                  </a:extLst>
                </p:cNvPr>
                <p:cNvSpPr txBox="1"/>
                <p:nvPr/>
              </p:nvSpPr>
              <p:spPr>
                <a:xfrm>
                  <a:off x="1314450" y="3904272"/>
                  <a:ext cx="29718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𝒇𝒐𝒓</m:t>
                        </m:r>
                        <m:r>
                          <a:rPr lang="en-US" altLang="zh-CN" b="0" i="1" smtClean="0">
                            <a:latin typeface="Cambria Math" panose="02040503050406030204" pitchFamily="18" charset="0"/>
                          </a:rPr>
                          <m:t> 1≤</m:t>
                        </m:r>
                        <m: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−1 </m:t>
                        </m:r>
                        <m:r>
                          <a:rPr lang="en-US" altLang="zh-CN" b="1" i="1" smtClean="0">
                            <a:latin typeface="Cambria Math" panose="02040503050406030204" pitchFamily="18" charset="0"/>
                            <a:ea typeface="Cambria Math" panose="02040503050406030204" pitchFamily="18" charset="0"/>
                          </a:rPr>
                          <m:t>𝒅𝒐</m:t>
                        </m:r>
                      </m:oMath>
                    </m:oMathPara>
                  </a14:m>
                  <a:endParaRPr lang="zh-CN" altLang="en-US" b="1" dirty="0"/>
                </a:p>
              </p:txBody>
            </p:sp>
          </mc:Choice>
          <mc:Fallback xmlns="">
            <p:sp>
              <p:nvSpPr>
                <p:cNvPr id="15" name="文本框 14">
                  <a:extLst>
                    <a:ext uri="{FF2B5EF4-FFF2-40B4-BE49-F238E27FC236}">
                      <a16:creationId xmlns:a16="http://schemas.microsoft.com/office/drawing/2014/main" id="{A2814A54-B4ED-4B57-2581-D2DF738858AE}"/>
                    </a:ext>
                  </a:extLst>
                </p:cNvPr>
                <p:cNvSpPr txBox="1">
                  <a:spLocks noRot="1" noChangeAspect="1" noMove="1" noResize="1" noEditPoints="1" noAdjustHandles="1" noChangeArrowheads="1" noChangeShapeType="1" noTextEdit="1"/>
                </p:cNvSpPr>
                <p:nvPr/>
              </p:nvSpPr>
              <p:spPr>
                <a:xfrm>
                  <a:off x="1314450" y="3904272"/>
                  <a:ext cx="2971800" cy="369332"/>
                </a:xfrm>
                <a:prstGeom prst="rect">
                  <a:avLst/>
                </a:prstGeom>
                <a:blipFill>
                  <a:blip r:embed="rId9"/>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BA24D4BF-0EFB-656D-44F3-534694B1FAAE}"/>
                    </a:ext>
                  </a:extLst>
                </p:cNvPr>
                <p:cNvSpPr txBox="1"/>
                <p:nvPr/>
              </p:nvSpPr>
              <p:spPr>
                <a:xfrm>
                  <a:off x="1744832" y="4197237"/>
                  <a:ext cx="29718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𝒇𝒐𝒓</m:t>
                        </m:r>
                        <m:r>
                          <a:rPr lang="en-US" altLang="zh-CN" b="0" i="1" smtClean="0">
                            <a:latin typeface="Cambria Math" panose="02040503050406030204" pitchFamily="18" charset="0"/>
                          </a:rPr>
                          <m:t>  </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 </m:t>
                        </m:r>
                        <m:r>
                          <a:rPr lang="en-US" altLang="zh-CN" b="1" i="1" smtClean="0">
                            <a:latin typeface="Cambria Math" panose="02040503050406030204" pitchFamily="18" charset="0"/>
                            <a:ea typeface="Cambria Math" panose="02040503050406030204" pitchFamily="18" charset="0"/>
                          </a:rPr>
                          <m:t>𝒅𝒐</m:t>
                        </m:r>
                      </m:oMath>
                    </m:oMathPara>
                  </a14:m>
                  <a:endParaRPr lang="zh-CN" altLang="en-US" b="1" dirty="0"/>
                </a:p>
              </p:txBody>
            </p:sp>
          </mc:Choice>
          <mc:Fallback xmlns="">
            <p:sp>
              <p:nvSpPr>
                <p:cNvPr id="16" name="文本框 15">
                  <a:extLst>
                    <a:ext uri="{FF2B5EF4-FFF2-40B4-BE49-F238E27FC236}">
                      <a16:creationId xmlns:a16="http://schemas.microsoft.com/office/drawing/2014/main" id="{BA24D4BF-0EFB-656D-44F3-534694B1FAAE}"/>
                    </a:ext>
                  </a:extLst>
                </p:cNvPr>
                <p:cNvSpPr txBox="1">
                  <a:spLocks noRot="1" noChangeAspect="1" noMove="1" noResize="1" noEditPoints="1" noAdjustHandles="1" noChangeArrowheads="1" noChangeShapeType="1" noTextEdit="1"/>
                </p:cNvSpPr>
                <p:nvPr/>
              </p:nvSpPr>
              <p:spPr>
                <a:xfrm>
                  <a:off x="1744832" y="4197237"/>
                  <a:ext cx="2971800" cy="369332"/>
                </a:xfrm>
                <a:prstGeom prst="rect">
                  <a:avLst/>
                </a:prstGeom>
                <a:blipFill>
                  <a:blip r:embed="rId10"/>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D64BF68-B692-909D-EC58-BA0DE6BC8A5D}"/>
                    </a:ext>
                  </a:extLst>
                </p:cNvPr>
                <p:cNvSpPr txBox="1"/>
                <p:nvPr/>
              </p:nvSpPr>
              <p:spPr>
                <a:xfrm>
                  <a:off x="2175214" y="4511786"/>
                  <a:ext cx="29718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𝒇𝒐𝒓</m:t>
                        </m:r>
                        <m:r>
                          <a:rPr lang="en-US" altLang="zh-CN" b="0" i="1" smtClean="0">
                            <a:latin typeface="Cambria Math" panose="02040503050406030204" pitchFamily="18" charset="0"/>
                          </a:rPr>
                          <m:t>  </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−1 </m:t>
                        </m:r>
                        <m:r>
                          <a:rPr lang="en-US" altLang="zh-CN" b="1" i="1" smtClean="0">
                            <a:latin typeface="Cambria Math" panose="02040503050406030204" pitchFamily="18" charset="0"/>
                            <a:ea typeface="Cambria Math" panose="02040503050406030204" pitchFamily="18" charset="0"/>
                          </a:rPr>
                          <m:t>𝒅𝒐</m:t>
                        </m:r>
                      </m:oMath>
                    </m:oMathPara>
                  </a14:m>
                  <a:endParaRPr lang="zh-CN" altLang="en-US" b="1" dirty="0"/>
                </a:p>
              </p:txBody>
            </p:sp>
          </mc:Choice>
          <mc:Fallback xmlns="">
            <p:sp>
              <p:nvSpPr>
                <p:cNvPr id="17" name="文本框 16">
                  <a:extLst>
                    <a:ext uri="{FF2B5EF4-FFF2-40B4-BE49-F238E27FC236}">
                      <a16:creationId xmlns:a16="http://schemas.microsoft.com/office/drawing/2014/main" id="{BD64BF68-B692-909D-EC58-BA0DE6BC8A5D}"/>
                    </a:ext>
                  </a:extLst>
                </p:cNvPr>
                <p:cNvSpPr txBox="1">
                  <a:spLocks noRot="1" noChangeAspect="1" noMove="1" noResize="1" noEditPoints="1" noAdjustHandles="1" noChangeArrowheads="1" noChangeShapeType="1" noTextEdit="1"/>
                </p:cNvSpPr>
                <p:nvPr/>
              </p:nvSpPr>
              <p:spPr>
                <a:xfrm>
                  <a:off x="2175214" y="4511786"/>
                  <a:ext cx="2971800" cy="369332"/>
                </a:xfrm>
                <a:prstGeom prst="rect">
                  <a:avLst/>
                </a:prstGeom>
                <a:blipFill>
                  <a:blip r:embed="rId11"/>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B190FA8-7D4B-A294-E254-DBBF4841D7C8}"/>
                    </a:ext>
                  </a:extLst>
                </p:cNvPr>
                <p:cNvSpPr txBox="1"/>
                <p:nvPr/>
              </p:nvSpPr>
              <p:spPr>
                <a:xfrm>
                  <a:off x="2576281" y="4795869"/>
                  <a:ext cx="29718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𝒇𝒐𝒓</m:t>
                        </m:r>
                        <m:r>
                          <a:rPr lang="en-US" altLang="zh-CN" b="0" i="1" smtClean="0">
                            <a:latin typeface="Cambria Math" panose="02040503050406030204" pitchFamily="18" charset="0"/>
                          </a:rPr>
                          <m:t> </m:t>
                        </m:r>
                        <m:r>
                          <a:rPr lang="zh-CN" altLang="en-US" i="1">
                            <a:latin typeface="Cambria Math" panose="02040503050406030204" pitchFamily="18" charset="0"/>
                          </a:rPr>
                          <m:t>所有的</m:t>
                        </m:r>
                        <m:r>
                          <a:rPr lang="en-US" altLang="zh-CN" b="0" i="1" smtClean="0">
                            <a:latin typeface="Cambria Math" panose="02040503050406030204" pitchFamily="18" charset="0"/>
                          </a:rPr>
                          <m:t>𝑋</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 </m:t>
                        </m:r>
                        <m:r>
                          <a:rPr lang="en-US" altLang="zh-CN" b="1" i="1" smtClean="0">
                            <a:latin typeface="Cambria Math" panose="02040503050406030204" pitchFamily="18" charset="0"/>
                            <a:ea typeface="Cambria Math" panose="02040503050406030204" pitchFamily="18" charset="0"/>
                          </a:rPr>
                          <m:t>𝒅𝒐</m:t>
                        </m:r>
                      </m:oMath>
                    </m:oMathPara>
                  </a14:m>
                  <a:endParaRPr lang="zh-CN" altLang="en-US" b="1" dirty="0"/>
                </a:p>
              </p:txBody>
            </p:sp>
          </mc:Choice>
          <mc:Fallback xmlns="">
            <p:sp>
              <p:nvSpPr>
                <p:cNvPr id="18" name="文本框 17">
                  <a:extLst>
                    <a:ext uri="{FF2B5EF4-FFF2-40B4-BE49-F238E27FC236}">
                      <a16:creationId xmlns:a16="http://schemas.microsoft.com/office/drawing/2014/main" id="{6B190FA8-7D4B-A294-E254-DBBF4841D7C8}"/>
                    </a:ext>
                  </a:extLst>
                </p:cNvPr>
                <p:cNvSpPr txBox="1">
                  <a:spLocks noRot="1" noChangeAspect="1" noMove="1" noResize="1" noEditPoints="1" noAdjustHandles="1" noChangeArrowheads="1" noChangeShapeType="1" noTextEdit="1"/>
                </p:cNvSpPr>
                <p:nvPr/>
              </p:nvSpPr>
              <p:spPr>
                <a:xfrm>
                  <a:off x="2576281" y="4795869"/>
                  <a:ext cx="2971800" cy="369332"/>
                </a:xfrm>
                <a:prstGeom prst="rect">
                  <a:avLst/>
                </a:prstGeom>
                <a:blipFill>
                  <a:blip r:embed="rId12"/>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3CC9ED62-9AEB-97AA-3396-E149FA30D9CF}"/>
                    </a:ext>
                  </a:extLst>
                </p:cNvPr>
                <p:cNvSpPr txBox="1"/>
                <p:nvPr/>
              </p:nvSpPr>
              <p:spPr>
                <a:xfrm>
                  <a:off x="3014823" y="5100311"/>
                  <a:ext cx="7062374" cy="388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𝑐</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𝑚𝑎𝑥</m:t>
                            </m:r>
                          </m:e>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𝐴𝐵</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sub>
                        </m:sSub>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𝑐</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𝑘</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𝑐</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𝑘</m:t>
                        </m:r>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r>
                          <a:rPr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9" name="文本框 18">
                  <a:extLst>
                    <a:ext uri="{FF2B5EF4-FFF2-40B4-BE49-F238E27FC236}">
                      <a16:creationId xmlns:a16="http://schemas.microsoft.com/office/drawing/2014/main" id="{3CC9ED62-9AEB-97AA-3396-E149FA30D9CF}"/>
                    </a:ext>
                  </a:extLst>
                </p:cNvPr>
                <p:cNvSpPr txBox="1">
                  <a:spLocks noRot="1" noChangeAspect="1" noMove="1" noResize="1" noEditPoints="1" noAdjustHandles="1" noChangeArrowheads="1" noChangeShapeType="1" noTextEdit="1"/>
                </p:cNvSpPr>
                <p:nvPr/>
              </p:nvSpPr>
              <p:spPr>
                <a:xfrm>
                  <a:off x="3014823" y="5100311"/>
                  <a:ext cx="7062374" cy="388889"/>
                </a:xfrm>
                <a:prstGeom prst="rect">
                  <a:avLst/>
                </a:prstGeom>
                <a:blipFill>
                  <a:blip r:embed="rId13"/>
                  <a:stretch>
                    <a:fillRect b="-95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99C6DD93-CC04-C136-691B-53D292E7B3EF}"/>
                    </a:ext>
                  </a:extLst>
                </p:cNvPr>
                <p:cNvSpPr txBox="1"/>
                <p:nvPr/>
              </p:nvSpPr>
              <p:spPr>
                <a:xfrm>
                  <a:off x="2576281" y="5380271"/>
                  <a:ext cx="14773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𝒆𝒏𝒅</m:t>
                        </m:r>
                      </m:oMath>
                    </m:oMathPara>
                  </a14:m>
                  <a:endParaRPr lang="zh-CN" altLang="en-US" b="1" dirty="0"/>
                </a:p>
              </p:txBody>
            </p:sp>
          </mc:Choice>
          <mc:Fallback xmlns="">
            <p:sp>
              <p:nvSpPr>
                <p:cNvPr id="20" name="文本框 19">
                  <a:extLst>
                    <a:ext uri="{FF2B5EF4-FFF2-40B4-BE49-F238E27FC236}">
                      <a16:creationId xmlns:a16="http://schemas.microsoft.com/office/drawing/2014/main" id="{99C6DD93-CC04-C136-691B-53D292E7B3EF}"/>
                    </a:ext>
                  </a:extLst>
                </p:cNvPr>
                <p:cNvSpPr txBox="1">
                  <a:spLocks noRot="1" noChangeAspect="1" noMove="1" noResize="1" noEditPoints="1" noAdjustHandles="1" noChangeArrowheads="1" noChangeShapeType="1" noTextEdit="1"/>
                </p:cNvSpPr>
                <p:nvPr/>
              </p:nvSpPr>
              <p:spPr>
                <a:xfrm>
                  <a:off x="2576281" y="5380271"/>
                  <a:ext cx="1477392" cy="36933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F9152C7A-2325-B1AB-3A1A-48AEB779B9D3}"/>
                    </a:ext>
                  </a:extLst>
                </p:cNvPr>
                <p:cNvSpPr txBox="1"/>
                <p:nvPr/>
              </p:nvSpPr>
              <p:spPr>
                <a:xfrm>
                  <a:off x="2073721" y="5646343"/>
                  <a:ext cx="14773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𝒆𝒏𝒅</m:t>
                        </m:r>
                      </m:oMath>
                    </m:oMathPara>
                  </a14:m>
                  <a:endParaRPr lang="zh-CN" altLang="en-US" b="1" dirty="0"/>
                </a:p>
              </p:txBody>
            </p:sp>
          </mc:Choice>
          <mc:Fallback xmlns="">
            <p:sp>
              <p:nvSpPr>
                <p:cNvPr id="21" name="文本框 20">
                  <a:extLst>
                    <a:ext uri="{FF2B5EF4-FFF2-40B4-BE49-F238E27FC236}">
                      <a16:creationId xmlns:a16="http://schemas.microsoft.com/office/drawing/2014/main" id="{F9152C7A-2325-B1AB-3A1A-48AEB779B9D3}"/>
                    </a:ext>
                  </a:extLst>
                </p:cNvPr>
                <p:cNvSpPr txBox="1">
                  <a:spLocks noRot="1" noChangeAspect="1" noMove="1" noResize="1" noEditPoints="1" noAdjustHandles="1" noChangeArrowheads="1" noChangeShapeType="1" noTextEdit="1"/>
                </p:cNvSpPr>
                <p:nvPr/>
              </p:nvSpPr>
              <p:spPr>
                <a:xfrm>
                  <a:off x="2073721" y="5646343"/>
                  <a:ext cx="1477392" cy="3693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77E3AE2D-BAE8-B1B6-3A67-02310B61E93D}"/>
                    </a:ext>
                  </a:extLst>
                </p:cNvPr>
                <p:cNvSpPr txBox="1"/>
                <p:nvPr/>
              </p:nvSpPr>
              <p:spPr>
                <a:xfrm>
                  <a:off x="1702594" y="5884600"/>
                  <a:ext cx="14773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𝒆𝒏𝒅</m:t>
                        </m:r>
                      </m:oMath>
                    </m:oMathPara>
                  </a14:m>
                  <a:endParaRPr lang="zh-CN" altLang="en-US" b="1" dirty="0"/>
                </a:p>
              </p:txBody>
            </p:sp>
          </mc:Choice>
          <mc:Fallback xmlns="">
            <p:sp>
              <p:nvSpPr>
                <p:cNvPr id="22" name="文本框 21">
                  <a:extLst>
                    <a:ext uri="{FF2B5EF4-FFF2-40B4-BE49-F238E27FC236}">
                      <a16:creationId xmlns:a16="http://schemas.microsoft.com/office/drawing/2014/main" id="{77E3AE2D-BAE8-B1B6-3A67-02310B61E93D}"/>
                    </a:ext>
                  </a:extLst>
                </p:cNvPr>
                <p:cNvSpPr txBox="1">
                  <a:spLocks noRot="1" noChangeAspect="1" noMove="1" noResize="1" noEditPoints="1" noAdjustHandles="1" noChangeArrowheads="1" noChangeShapeType="1" noTextEdit="1"/>
                </p:cNvSpPr>
                <p:nvPr/>
              </p:nvSpPr>
              <p:spPr>
                <a:xfrm>
                  <a:off x="1702594" y="5884600"/>
                  <a:ext cx="1477392" cy="369332"/>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D32D354C-F477-80E3-049E-7A9938F1A12B}"/>
                    </a:ext>
                  </a:extLst>
                </p:cNvPr>
                <p:cNvSpPr txBox="1"/>
                <p:nvPr/>
              </p:nvSpPr>
              <p:spPr>
                <a:xfrm>
                  <a:off x="1310312" y="6169521"/>
                  <a:ext cx="14773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𝒆𝒏𝒅</m:t>
                        </m:r>
                      </m:oMath>
                    </m:oMathPara>
                  </a14:m>
                  <a:endParaRPr lang="zh-CN" altLang="en-US" b="1" dirty="0"/>
                </a:p>
              </p:txBody>
            </p:sp>
          </mc:Choice>
          <mc:Fallback xmlns="">
            <p:sp>
              <p:nvSpPr>
                <p:cNvPr id="23" name="文本框 22">
                  <a:extLst>
                    <a:ext uri="{FF2B5EF4-FFF2-40B4-BE49-F238E27FC236}">
                      <a16:creationId xmlns:a16="http://schemas.microsoft.com/office/drawing/2014/main" id="{D32D354C-F477-80E3-049E-7A9938F1A12B}"/>
                    </a:ext>
                  </a:extLst>
                </p:cNvPr>
                <p:cNvSpPr txBox="1">
                  <a:spLocks noRot="1" noChangeAspect="1" noMove="1" noResize="1" noEditPoints="1" noAdjustHandles="1" noChangeArrowheads="1" noChangeShapeType="1" noTextEdit="1"/>
                </p:cNvSpPr>
                <p:nvPr/>
              </p:nvSpPr>
              <p:spPr>
                <a:xfrm>
                  <a:off x="1310312" y="6169521"/>
                  <a:ext cx="1477392" cy="369332"/>
                </a:xfrm>
                <a:prstGeom prst="rect">
                  <a:avLst/>
                </a:prstGeom>
                <a:blipFill>
                  <a:blip r:embed="rId17"/>
                  <a:stretch>
                    <a:fillRect/>
                  </a:stretch>
                </a:blipFill>
              </p:spPr>
              <p:txBody>
                <a:bodyPr/>
                <a:lstStyle/>
                <a:p>
                  <a:r>
                    <a:rPr lang="zh-CN" altLang="en-US">
                      <a:noFill/>
                    </a:rPr>
                    <a:t> </a:t>
                  </a:r>
                </a:p>
              </p:txBody>
            </p:sp>
          </mc:Fallback>
        </mc:AlternateContent>
        <p:cxnSp>
          <p:nvCxnSpPr>
            <p:cNvPr id="25" name="直接连接符 24">
              <a:extLst>
                <a:ext uri="{FF2B5EF4-FFF2-40B4-BE49-F238E27FC236}">
                  <a16:creationId xmlns:a16="http://schemas.microsoft.com/office/drawing/2014/main" id="{22F1FAE1-FEB9-DA2A-C2F5-D3E10D7A5D8B}"/>
                </a:ext>
              </a:extLst>
            </p:cNvPr>
            <p:cNvCxnSpPr>
              <a:cxnSpLocks/>
            </p:cNvCxnSpPr>
            <p:nvPr/>
          </p:nvCxnSpPr>
          <p:spPr>
            <a:xfrm>
              <a:off x="1950128" y="2943870"/>
              <a:ext cx="0" cy="674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15AFFA5E-6835-A119-E8C2-39CF089D92B4}"/>
                </a:ext>
              </a:extLst>
            </p:cNvPr>
            <p:cNvCxnSpPr>
              <a:endCxn id="12" idx="0"/>
            </p:cNvCxnSpPr>
            <p:nvPr/>
          </p:nvCxnSpPr>
          <p:spPr>
            <a:xfrm>
              <a:off x="2426378" y="3269920"/>
              <a:ext cx="0" cy="119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EA73D2B8-98D4-DDED-1FD9-69888E010770}"/>
                </a:ext>
              </a:extLst>
            </p:cNvPr>
            <p:cNvCxnSpPr>
              <a:endCxn id="23" idx="0"/>
            </p:cNvCxnSpPr>
            <p:nvPr/>
          </p:nvCxnSpPr>
          <p:spPr>
            <a:xfrm>
              <a:off x="1950128" y="4381903"/>
              <a:ext cx="0" cy="17876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790B5D9C-EF52-C775-8FF7-7092DC2933F8}"/>
                </a:ext>
              </a:extLst>
            </p:cNvPr>
            <p:cNvCxnSpPr/>
            <p:nvPr/>
          </p:nvCxnSpPr>
          <p:spPr>
            <a:xfrm>
              <a:off x="2352675" y="4663058"/>
              <a:ext cx="0" cy="11679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A9285E7-2687-DF79-F73E-22271266E266}"/>
                </a:ext>
              </a:extLst>
            </p:cNvPr>
            <p:cNvCxnSpPr/>
            <p:nvPr/>
          </p:nvCxnSpPr>
          <p:spPr>
            <a:xfrm>
              <a:off x="2812417" y="4980535"/>
              <a:ext cx="0" cy="584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0F8771FC-0E27-582E-9D61-220E128E1D50}"/>
                </a:ext>
              </a:extLst>
            </p:cNvPr>
            <p:cNvCxnSpPr>
              <a:endCxn id="20" idx="0"/>
            </p:cNvCxnSpPr>
            <p:nvPr/>
          </p:nvCxnSpPr>
          <p:spPr>
            <a:xfrm>
              <a:off x="3314977" y="5165201"/>
              <a:ext cx="0" cy="21507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7362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D0DEC68-3543-8040-99CC-DACC9E9081FD}"/>
              </a:ext>
            </a:extLst>
          </p:cNvPr>
          <p:cNvSpPr>
            <a:spLocks noGrp="1"/>
          </p:cNvSpPr>
          <p:nvPr>
            <p:ph type="title"/>
          </p:nvPr>
        </p:nvSpPr>
        <p:spPr>
          <a:xfrm>
            <a:off x="0" y="2881424"/>
            <a:ext cx="12191999" cy="839561"/>
          </a:xfrm>
        </p:spPr>
        <p:txBody>
          <a:bodyPr>
            <a:normAutofit/>
          </a:bodyPr>
          <a:lstStyle/>
          <a:p>
            <a:pPr algn="ctr"/>
            <a:r>
              <a:rPr lang="zh-CN" altLang="en-US" sz="4800" b="1" dirty="0">
                <a:solidFill>
                  <a:srgbClr val="0070C0"/>
                </a:solidFill>
                <a:latin typeface="Microsoft YaHei" panose="020B0503020204020204" pitchFamily="34" charset="-122"/>
                <a:ea typeface="Microsoft YaHei" panose="020B0503020204020204" pitchFamily="34" charset="-122"/>
              </a:rPr>
              <a:t>第三部分：自然语言处理基础</a:t>
            </a:r>
            <a:endParaRPr lang="en-US" sz="4800" b="1" dirty="0">
              <a:solidFill>
                <a:srgbClr val="0070C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0589120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5" name="文本框 4">
            <a:extLst>
              <a:ext uri="{FF2B5EF4-FFF2-40B4-BE49-F238E27FC236}">
                <a16:creationId xmlns:a16="http://schemas.microsoft.com/office/drawing/2014/main" id="{1E58241B-D098-8437-FC40-D77F9E5403EC}"/>
              </a:ext>
            </a:extLst>
          </p:cNvPr>
          <p:cNvSpPr txBox="1"/>
          <p:nvPr/>
        </p:nvSpPr>
        <p:spPr>
          <a:xfrm>
            <a:off x="357625" y="1195314"/>
            <a:ext cx="11334702" cy="46416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任务</a:t>
            </a:r>
            <a:r>
              <a:rPr lang="zh-CN" altLang="en-US" sz="2200" dirty="0">
                <a:solidFill>
                  <a:srgbClr val="FF0000"/>
                </a:solidFill>
                <a:latin typeface="Microsoft YaHei" panose="020B0503020204020204" pitchFamily="34" charset="-122"/>
                <a:ea typeface="Microsoft YaHei" panose="020B0503020204020204" pitchFamily="34" charset="-122"/>
              </a:rPr>
              <a:t>实现</a:t>
            </a: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a:t>
            </a:r>
            <a:r>
              <a:rPr kumimoji="0" lang="en-US" altLang="zh-CN"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PCFG+CKY</a:t>
            </a:r>
          </a:p>
        </p:txBody>
      </p:sp>
      <p:sp>
        <p:nvSpPr>
          <p:cNvPr id="3" name="文本框 2">
            <a:extLst>
              <a:ext uri="{FF2B5EF4-FFF2-40B4-BE49-F238E27FC236}">
                <a16:creationId xmlns:a16="http://schemas.microsoft.com/office/drawing/2014/main" id="{A6190715-0980-D040-8810-1C52B1F79671}"/>
              </a:ext>
            </a:extLst>
          </p:cNvPr>
          <p:cNvSpPr txBox="1"/>
          <p:nvPr/>
        </p:nvSpPr>
        <p:spPr>
          <a:xfrm>
            <a:off x="722471" y="3731096"/>
            <a:ext cx="3240844" cy="127669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lang="en-US" altLang="zh-CN" sz="2200" dirty="0">
                <a:latin typeface="Microsoft YaHei" panose="020B0503020204020204" pitchFamily="34" charset="-122"/>
                <a:ea typeface="Microsoft YaHei" panose="020B0503020204020204" pitchFamily="34" charset="-122"/>
              </a:rPr>
              <a:t>CKY</a:t>
            </a:r>
            <a:r>
              <a:rPr lang="zh-CN" altLang="en-US" sz="2200" dirty="0">
                <a:latin typeface="Microsoft YaHei" panose="020B0503020204020204" pitchFamily="34" charset="-122"/>
                <a:ea typeface="Microsoft YaHei" panose="020B0503020204020204" pitchFamily="34" charset="-122"/>
              </a:rPr>
              <a:t>算法形式化表示：每一个格子里存储最大概率信息、可回溯信息。</a:t>
            </a:r>
            <a:endParaRPr kumimoji="0" lang="en-US" altLang="zh-CN"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mc:AlternateContent xmlns:mc="http://schemas.openxmlformats.org/markup-compatibility/2006" xmlns:a14="http://schemas.microsoft.com/office/drawing/2010/main">
        <mc:Choice Requires="a14">
          <p:graphicFrame>
            <p:nvGraphicFramePr>
              <p:cNvPr id="11" name="表格 8">
                <a:extLst>
                  <a:ext uri="{FF2B5EF4-FFF2-40B4-BE49-F238E27FC236}">
                    <a16:creationId xmlns:a16="http://schemas.microsoft.com/office/drawing/2014/main" id="{08F78819-BD34-0E09-B654-3807D3B42877}"/>
                  </a:ext>
                </a:extLst>
              </p:cNvPr>
              <p:cNvGraphicFramePr>
                <a:graphicFrameLocks noGrp="1"/>
              </p:cNvGraphicFramePr>
              <p:nvPr>
                <p:extLst>
                  <p:ext uri="{D42A27DB-BD31-4B8C-83A1-F6EECF244321}">
                    <p14:modId xmlns:p14="http://schemas.microsoft.com/office/powerpoint/2010/main" val="684112839"/>
                  </p:ext>
                </p:extLst>
              </p:nvPr>
            </p:nvGraphicFramePr>
            <p:xfrm>
              <a:off x="4328160" y="1564640"/>
              <a:ext cx="6634476" cy="5029200"/>
            </p:xfrm>
            <a:graphic>
              <a:graphicData uri="http://schemas.openxmlformats.org/drawingml/2006/table">
                <a:tbl>
                  <a:tblPr firstRow="1" bandRow="1">
                    <a:tableStyleId>{5940675A-B579-460E-94D1-54222C63F5DA}</a:tableStyleId>
                  </a:tblPr>
                  <a:tblGrid>
                    <a:gridCol w="1105746">
                      <a:extLst>
                        <a:ext uri="{9D8B030D-6E8A-4147-A177-3AD203B41FA5}">
                          <a16:colId xmlns:a16="http://schemas.microsoft.com/office/drawing/2014/main" val="1696832322"/>
                        </a:ext>
                      </a:extLst>
                    </a:gridCol>
                    <a:gridCol w="1105746">
                      <a:extLst>
                        <a:ext uri="{9D8B030D-6E8A-4147-A177-3AD203B41FA5}">
                          <a16:colId xmlns:a16="http://schemas.microsoft.com/office/drawing/2014/main" val="3050259299"/>
                        </a:ext>
                      </a:extLst>
                    </a:gridCol>
                    <a:gridCol w="1105746">
                      <a:extLst>
                        <a:ext uri="{9D8B030D-6E8A-4147-A177-3AD203B41FA5}">
                          <a16:colId xmlns:a16="http://schemas.microsoft.com/office/drawing/2014/main" val="4092656651"/>
                        </a:ext>
                      </a:extLst>
                    </a:gridCol>
                    <a:gridCol w="1105746">
                      <a:extLst>
                        <a:ext uri="{9D8B030D-6E8A-4147-A177-3AD203B41FA5}">
                          <a16:colId xmlns:a16="http://schemas.microsoft.com/office/drawing/2014/main" val="3884368696"/>
                        </a:ext>
                      </a:extLst>
                    </a:gridCol>
                    <a:gridCol w="1105746">
                      <a:extLst>
                        <a:ext uri="{9D8B030D-6E8A-4147-A177-3AD203B41FA5}">
                          <a16:colId xmlns:a16="http://schemas.microsoft.com/office/drawing/2014/main" val="325629769"/>
                        </a:ext>
                      </a:extLst>
                    </a:gridCol>
                    <a:gridCol w="1105746">
                      <a:extLst>
                        <a:ext uri="{9D8B030D-6E8A-4147-A177-3AD203B41FA5}">
                          <a16:colId xmlns:a16="http://schemas.microsoft.com/office/drawing/2014/main" val="4113009275"/>
                        </a:ext>
                      </a:extLst>
                    </a:gridCol>
                  </a:tblGrid>
                  <a:tr h="838200">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1</m:t>
                                    </m:r>
                                  </m:sub>
                                </m:sSub>
                              </m:oMath>
                            </m:oMathPara>
                          </a14:m>
                          <a:endParaRPr lang="zh-CN" altLang="en-US" dirty="0"/>
                        </a:p>
                      </a:txBody>
                      <a:tcPr>
                        <a:solidFill>
                          <a:schemeClr val="bg1">
                            <a:lumMod val="7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2</m:t>
                                    </m:r>
                                  </m:sub>
                                </m:sSub>
                              </m:oMath>
                            </m:oMathPara>
                          </a14:m>
                          <a:endParaRPr lang="zh-CN" altLang="en-US" dirty="0"/>
                        </a:p>
                      </a:txBody>
                      <a:tcPr>
                        <a:solidFill>
                          <a:schemeClr val="bg1">
                            <a:lumMod val="7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3</m:t>
                                    </m:r>
                                  </m:sub>
                                </m:sSub>
                              </m:oMath>
                            </m:oMathPara>
                          </a14:m>
                          <a:endParaRPr lang="zh-CN" altLang="en-US" dirty="0"/>
                        </a:p>
                      </a:txBody>
                      <a:tcPr>
                        <a:solidFill>
                          <a:schemeClr val="bg1">
                            <a:lumMod val="7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4</m:t>
                                    </m:r>
                                  </m:sub>
                                </m:sSub>
                              </m:oMath>
                            </m:oMathPara>
                          </a14:m>
                          <a:endParaRPr lang="zh-CN" altLang="en-US" dirty="0"/>
                        </a:p>
                      </a:txBody>
                      <a:tcPr>
                        <a:solidFill>
                          <a:schemeClr val="bg1">
                            <a:lumMod val="7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5</m:t>
                                    </m:r>
                                  </m:sub>
                                </m:sSub>
                              </m:oMath>
                            </m:oMathPara>
                          </a14:m>
                          <a:endParaRPr lang="zh-CN" altLang="en-US" dirty="0"/>
                        </a:p>
                      </a:txBody>
                      <a:tcPr>
                        <a:solidFill>
                          <a:schemeClr val="bg1">
                            <a:lumMod val="75000"/>
                          </a:schemeClr>
                        </a:solidFill>
                      </a:tcPr>
                    </a:tc>
                    <a:tc>
                      <a:txBody>
                        <a:bodyPr/>
                        <a:lstStyle/>
                        <a:p>
                          <a:endParaRPr lang="zh-CN" altLang="en-US" dirty="0"/>
                        </a:p>
                      </a:txBody>
                      <a:tcPr>
                        <a:solidFill>
                          <a:schemeClr val="bg1">
                            <a:lumMod val="75000"/>
                          </a:schemeClr>
                        </a:solidFill>
                      </a:tcPr>
                    </a:tc>
                    <a:extLst>
                      <a:ext uri="{0D108BD9-81ED-4DB2-BD59-A6C34878D82A}">
                        <a16:rowId xmlns:a16="http://schemas.microsoft.com/office/drawing/2014/main" val="1647367605"/>
                      </a:ext>
                    </a:extLst>
                  </a:tr>
                  <a:tr h="838200">
                    <a:tc>
                      <a:txBody>
                        <a:bodyPr/>
                        <a:lstStyle/>
                        <a:p>
                          <a:endParaRPr lang="zh-CN" altLang="en-US" dirty="0"/>
                        </a:p>
                      </a:txBody>
                      <a:tcP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mn-lt"/>
                              <a:ea typeface="+mn-ea"/>
                              <a:cs typeface="+mn-cs"/>
                            </a:rPr>
                            <a:t>Score[0,1]</a:t>
                          </a:r>
                          <a:endParaRPr kumimoji="0" lang="zh-CN" altLang="en-US" sz="1600" b="0" i="0" u="none" strike="noStrike" kern="1200" cap="none" spc="0" normalizeH="0" baseline="0" noProof="0" dirty="0">
                            <a:ln>
                              <a:noFill/>
                            </a:ln>
                            <a:solidFill>
                              <a:prstClr val="black"/>
                            </a:solidFill>
                            <a:effectLst/>
                            <a:uLnTx/>
                            <a:uFillTx/>
                            <a:latin typeface="+mn-lt"/>
                            <a:ea typeface="+mn-ea"/>
                            <a:cs typeface="+mn-cs"/>
                          </a:endParaRPr>
                        </a:p>
                        <a:p>
                          <a:endParaRPr lang="zh-CN" altLang="en-US"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mn-lt"/>
                              <a:ea typeface="+mn-ea"/>
                              <a:cs typeface="+mn-cs"/>
                            </a:rPr>
                            <a:t>Score[0,2]</a:t>
                          </a:r>
                          <a:endParaRPr kumimoji="0" lang="zh-CN" altLang="en-US" sz="1600" b="0" i="0" u="none" strike="noStrike" kern="1200" cap="none" spc="0" normalizeH="0" baseline="0" noProof="0" dirty="0">
                            <a:ln>
                              <a:noFill/>
                            </a:ln>
                            <a:solidFill>
                              <a:prstClr val="black"/>
                            </a:solidFill>
                            <a:effectLst/>
                            <a:uLnTx/>
                            <a:uFillTx/>
                            <a:latin typeface="+mn-lt"/>
                            <a:ea typeface="+mn-ea"/>
                            <a:cs typeface="+mn-cs"/>
                          </a:endParaRPr>
                        </a:p>
                        <a:p>
                          <a:endParaRPr lang="zh-CN" altLang="en-US"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mn-lt"/>
                              <a:ea typeface="+mn-ea"/>
                              <a:cs typeface="+mn-cs"/>
                            </a:rPr>
                            <a:t>Score[0,3]</a:t>
                          </a:r>
                          <a:endParaRPr kumimoji="0" lang="zh-CN" altLang="en-US" sz="1600" b="0" i="0" u="none" strike="noStrike" kern="1200" cap="none" spc="0" normalizeH="0" baseline="0" noProof="0" dirty="0">
                            <a:ln>
                              <a:noFill/>
                            </a:ln>
                            <a:solidFill>
                              <a:prstClr val="black"/>
                            </a:solidFill>
                            <a:effectLst/>
                            <a:uLnTx/>
                            <a:uFillTx/>
                            <a:latin typeface="+mn-lt"/>
                            <a:ea typeface="+mn-ea"/>
                            <a:cs typeface="+mn-cs"/>
                          </a:endParaRPr>
                        </a:p>
                        <a:p>
                          <a:endParaRPr lang="zh-CN" altLang="en-US"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mn-lt"/>
                              <a:ea typeface="+mn-ea"/>
                              <a:cs typeface="+mn-cs"/>
                            </a:rPr>
                            <a:t>Score[0,4]</a:t>
                          </a:r>
                          <a:endParaRPr kumimoji="0" lang="zh-CN" altLang="en-US" sz="1600" b="0" i="0" u="none" strike="noStrike" kern="1200" cap="none" spc="0" normalizeH="0" baseline="0" noProof="0" dirty="0">
                            <a:ln>
                              <a:noFill/>
                            </a:ln>
                            <a:solidFill>
                              <a:prstClr val="black"/>
                            </a:solidFill>
                            <a:effectLst/>
                            <a:uLnTx/>
                            <a:uFillTx/>
                            <a:latin typeface="+mn-lt"/>
                            <a:ea typeface="+mn-ea"/>
                            <a:cs typeface="+mn-cs"/>
                          </a:endParaRPr>
                        </a:p>
                        <a:p>
                          <a:endParaRPr lang="zh-CN" altLang="en-US"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1</m:t>
                                    </m:r>
                                  </m:sub>
                                </m:sSub>
                              </m:oMath>
                            </m:oMathPara>
                          </a14:m>
                          <a:endParaRPr lang="zh-CN" altLang="en-US" dirty="0"/>
                        </a:p>
                      </a:txBody>
                      <a:tcPr>
                        <a:solidFill>
                          <a:schemeClr val="bg1">
                            <a:lumMod val="75000"/>
                          </a:schemeClr>
                        </a:solidFill>
                      </a:tcPr>
                    </a:tc>
                    <a:extLst>
                      <a:ext uri="{0D108BD9-81ED-4DB2-BD59-A6C34878D82A}">
                        <a16:rowId xmlns:a16="http://schemas.microsoft.com/office/drawing/2014/main" val="1621179809"/>
                      </a:ext>
                    </a:extLst>
                  </a:tr>
                  <a:tr h="838200">
                    <a:tc>
                      <a:txBody>
                        <a:bodyPr/>
                        <a:lstStyle/>
                        <a:p>
                          <a:endParaRPr lang="zh-CN" alt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r>
                            <a:rPr lang="en-US" altLang="zh-CN" sz="1600" dirty="0"/>
                            <a:t>Score[1,1]</a:t>
                          </a:r>
                          <a:endParaRPr lang="zh-CN" altLang="en-US" sz="1600" dirty="0"/>
                        </a:p>
                      </a:txBody>
                      <a:tcP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mn-lt"/>
                              <a:ea typeface="+mn-ea"/>
                              <a:cs typeface="+mn-cs"/>
                            </a:rPr>
                            <a:t>Score[1,2]</a:t>
                          </a:r>
                          <a:endParaRPr kumimoji="0" lang="zh-CN" altLang="en-US" sz="1600" b="0" i="0" u="none" strike="noStrike" kern="1200" cap="none" spc="0" normalizeH="0" baseline="0" noProof="0" dirty="0">
                            <a:ln>
                              <a:noFill/>
                            </a:ln>
                            <a:solidFill>
                              <a:prstClr val="black"/>
                            </a:solidFill>
                            <a:effectLst/>
                            <a:uLnTx/>
                            <a:uFillTx/>
                            <a:latin typeface="+mn-lt"/>
                            <a:ea typeface="+mn-ea"/>
                            <a:cs typeface="+mn-cs"/>
                          </a:endParaRPr>
                        </a:p>
                        <a:p>
                          <a:endParaRPr lang="zh-CN" altLang="en-US"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mn-lt"/>
                              <a:ea typeface="+mn-ea"/>
                              <a:cs typeface="+mn-cs"/>
                            </a:rPr>
                            <a:t>Score[1,3]</a:t>
                          </a:r>
                          <a:endParaRPr kumimoji="0" lang="zh-CN" altLang="en-US" sz="1600" b="0" i="0" u="none" strike="noStrike" kern="1200" cap="none" spc="0" normalizeH="0" baseline="0" noProof="0" dirty="0">
                            <a:ln>
                              <a:noFill/>
                            </a:ln>
                            <a:solidFill>
                              <a:prstClr val="black"/>
                            </a:solidFill>
                            <a:effectLst/>
                            <a:uLnTx/>
                            <a:uFillTx/>
                            <a:latin typeface="+mn-lt"/>
                            <a:ea typeface="+mn-ea"/>
                            <a:cs typeface="+mn-cs"/>
                          </a:endParaRPr>
                        </a:p>
                        <a:p>
                          <a:endParaRPr lang="zh-CN" altLang="en-US"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mn-lt"/>
                              <a:ea typeface="+mn-ea"/>
                              <a:cs typeface="+mn-cs"/>
                            </a:rPr>
                            <a:t>Score[1,4]</a:t>
                          </a:r>
                          <a:endParaRPr kumimoji="0" lang="zh-CN" altLang="en-US" sz="1600" b="0" i="0" u="none" strike="noStrike" kern="1200" cap="none" spc="0" normalizeH="0" baseline="0" noProof="0" dirty="0">
                            <a:ln>
                              <a:noFill/>
                            </a:ln>
                            <a:solidFill>
                              <a:prstClr val="black"/>
                            </a:solidFill>
                            <a:effectLst/>
                            <a:uLnTx/>
                            <a:uFillTx/>
                            <a:latin typeface="+mn-lt"/>
                            <a:ea typeface="+mn-ea"/>
                            <a:cs typeface="+mn-cs"/>
                          </a:endParaRPr>
                        </a:p>
                        <a:p>
                          <a:endParaRPr lang="zh-CN" altLang="en-US"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2</m:t>
                                    </m:r>
                                  </m:sub>
                                </m:sSub>
                              </m:oMath>
                            </m:oMathPara>
                          </a14:m>
                          <a:endParaRPr lang="zh-CN" altLang="en-US" dirty="0"/>
                        </a:p>
                      </a:txBody>
                      <a:tcPr>
                        <a:solidFill>
                          <a:schemeClr val="bg1">
                            <a:lumMod val="75000"/>
                          </a:schemeClr>
                        </a:solidFill>
                      </a:tcPr>
                    </a:tc>
                    <a:extLst>
                      <a:ext uri="{0D108BD9-81ED-4DB2-BD59-A6C34878D82A}">
                        <a16:rowId xmlns:a16="http://schemas.microsoft.com/office/drawing/2014/main" val="3612408257"/>
                      </a:ext>
                    </a:extLst>
                  </a:tr>
                  <a:tr h="838200">
                    <a:tc>
                      <a:txBody>
                        <a:bodyPr/>
                        <a:lstStyle/>
                        <a:p>
                          <a:endParaRPr lang="zh-CN" altLang="en-US"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zh-CN" alt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mn-lt"/>
                              <a:ea typeface="+mn-ea"/>
                              <a:cs typeface="+mn-cs"/>
                            </a:rPr>
                            <a:t>Score[2,2]</a:t>
                          </a:r>
                          <a:endParaRPr kumimoji="0" lang="zh-CN" altLang="en-US" sz="1600" b="0" i="0" u="none" strike="noStrike" kern="1200" cap="none" spc="0" normalizeH="0" baseline="0" noProof="0" dirty="0">
                            <a:ln>
                              <a:noFill/>
                            </a:ln>
                            <a:solidFill>
                              <a:prstClr val="black"/>
                            </a:solidFill>
                            <a:effectLst/>
                            <a:uLnTx/>
                            <a:uFillTx/>
                            <a:latin typeface="+mn-lt"/>
                            <a:ea typeface="+mn-ea"/>
                            <a:cs typeface="+mn-cs"/>
                          </a:endParaRPr>
                        </a:p>
                        <a:p>
                          <a:endParaRPr lang="zh-CN" altLang="en-US" dirty="0"/>
                        </a:p>
                      </a:txBody>
                      <a:tcP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mn-lt"/>
                              <a:ea typeface="+mn-ea"/>
                              <a:cs typeface="+mn-cs"/>
                            </a:rPr>
                            <a:t>Score[2,3]</a:t>
                          </a:r>
                          <a:endParaRPr kumimoji="0" lang="zh-CN" altLang="en-US" sz="1600" b="0" i="0" u="none" strike="noStrike" kern="1200" cap="none" spc="0" normalizeH="0" baseline="0" noProof="0" dirty="0">
                            <a:ln>
                              <a:noFill/>
                            </a:ln>
                            <a:solidFill>
                              <a:prstClr val="black"/>
                            </a:solidFill>
                            <a:effectLst/>
                            <a:uLnTx/>
                            <a:uFillTx/>
                            <a:latin typeface="+mn-lt"/>
                            <a:ea typeface="+mn-ea"/>
                            <a:cs typeface="+mn-cs"/>
                          </a:endParaRPr>
                        </a:p>
                        <a:p>
                          <a:endParaRPr lang="zh-CN" altLang="en-US"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mn-lt"/>
                              <a:ea typeface="+mn-ea"/>
                              <a:cs typeface="+mn-cs"/>
                            </a:rPr>
                            <a:t>Score[2,4]</a:t>
                          </a:r>
                          <a:endParaRPr kumimoji="0" lang="zh-CN" altLang="en-US" sz="1600" b="0" i="0" u="none" strike="noStrike" kern="1200" cap="none" spc="0" normalizeH="0" baseline="0" noProof="0" dirty="0">
                            <a:ln>
                              <a:noFill/>
                            </a:ln>
                            <a:solidFill>
                              <a:prstClr val="black"/>
                            </a:solidFill>
                            <a:effectLst/>
                            <a:uLnTx/>
                            <a:uFillTx/>
                            <a:latin typeface="+mn-lt"/>
                            <a:ea typeface="+mn-ea"/>
                            <a:cs typeface="+mn-cs"/>
                          </a:endParaRPr>
                        </a:p>
                        <a:p>
                          <a:endParaRPr lang="zh-CN" altLang="en-US"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3</m:t>
                                    </m:r>
                                  </m:sub>
                                </m:sSub>
                              </m:oMath>
                            </m:oMathPara>
                          </a14:m>
                          <a:endParaRPr lang="zh-CN" altLang="en-US" dirty="0"/>
                        </a:p>
                      </a:txBody>
                      <a:tcPr>
                        <a:solidFill>
                          <a:schemeClr val="bg1">
                            <a:lumMod val="75000"/>
                          </a:schemeClr>
                        </a:solidFill>
                      </a:tcPr>
                    </a:tc>
                    <a:extLst>
                      <a:ext uri="{0D108BD9-81ED-4DB2-BD59-A6C34878D82A}">
                        <a16:rowId xmlns:a16="http://schemas.microsoft.com/office/drawing/2014/main" val="811686825"/>
                      </a:ext>
                    </a:extLst>
                  </a:tr>
                  <a:tr h="838200">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zh-CN" alt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mn-lt"/>
                              <a:ea typeface="+mn-ea"/>
                              <a:cs typeface="+mn-cs"/>
                            </a:rPr>
                            <a:t>Score[3,3]</a:t>
                          </a:r>
                          <a:endParaRPr kumimoji="0" lang="zh-CN" altLang="en-US" sz="1600" b="0" i="0" u="none" strike="noStrike" kern="1200" cap="none" spc="0" normalizeH="0" baseline="0" noProof="0" dirty="0">
                            <a:ln>
                              <a:noFill/>
                            </a:ln>
                            <a:solidFill>
                              <a:prstClr val="black"/>
                            </a:solidFill>
                            <a:effectLst/>
                            <a:uLnTx/>
                            <a:uFillTx/>
                            <a:latin typeface="+mn-lt"/>
                            <a:ea typeface="+mn-ea"/>
                            <a:cs typeface="+mn-cs"/>
                          </a:endParaRPr>
                        </a:p>
                        <a:p>
                          <a:endParaRPr lang="zh-CN" altLang="en-US" dirty="0"/>
                        </a:p>
                      </a:txBody>
                      <a:tcP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mn-lt"/>
                              <a:ea typeface="+mn-ea"/>
                              <a:cs typeface="+mn-cs"/>
                            </a:rPr>
                            <a:t>Score[3,4]</a:t>
                          </a:r>
                          <a:endParaRPr kumimoji="0" lang="zh-CN" altLang="en-US" sz="1600" b="0" i="0" u="none" strike="noStrike" kern="1200" cap="none" spc="0" normalizeH="0" baseline="0" noProof="0" dirty="0">
                            <a:ln>
                              <a:noFill/>
                            </a:ln>
                            <a:solidFill>
                              <a:prstClr val="black"/>
                            </a:solidFill>
                            <a:effectLst/>
                            <a:uLnTx/>
                            <a:uFillTx/>
                            <a:latin typeface="+mn-lt"/>
                            <a:ea typeface="+mn-ea"/>
                            <a:cs typeface="+mn-cs"/>
                          </a:endParaRPr>
                        </a:p>
                        <a:p>
                          <a:endParaRPr lang="zh-CN" altLang="en-US"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4</m:t>
                                    </m:r>
                                  </m:sub>
                                </m:sSub>
                              </m:oMath>
                            </m:oMathPara>
                          </a14:m>
                          <a:endParaRPr lang="zh-CN" altLang="en-US" dirty="0"/>
                        </a:p>
                      </a:txBody>
                      <a:tcPr>
                        <a:solidFill>
                          <a:schemeClr val="bg1">
                            <a:lumMod val="75000"/>
                          </a:schemeClr>
                        </a:solidFill>
                      </a:tcPr>
                    </a:tc>
                    <a:extLst>
                      <a:ext uri="{0D108BD9-81ED-4DB2-BD59-A6C34878D82A}">
                        <a16:rowId xmlns:a16="http://schemas.microsoft.com/office/drawing/2014/main" val="2861661741"/>
                      </a:ext>
                    </a:extLst>
                  </a:tr>
                  <a:tr h="838200">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zh-CN" alt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mn-lt"/>
                              <a:ea typeface="+mn-ea"/>
                              <a:cs typeface="+mn-cs"/>
                            </a:rPr>
                            <a:t>Score[4,4]</a:t>
                          </a:r>
                          <a:endParaRPr kumimoji="0" lang="zh-CN" altLang="en-US" sz="1600" b="0" i="0" u="none" strike="noStrike" kern="1200" cap="none" spc="0" normalizeH="0" baseline="0" noProof="0" dirty="0">
                            <a:ln>
                              <a:noFill/>
                            </a:ln>
                            <a:solidFill>
                              <a:prstClr val="black"/>
                            </a:solidFill>
                            <a:effectLst/>
                            <a:uLnTx/>
                            <a:uFillTx/>
                            <a:latin typeface="+mn-lt"/>
                            <a:ea typeface="+mn-ea"/>
                            <a:cs typeface="+mn-cs"/>
                          </a:endParaRPr>
                        </a:p>
                        <a:p>
                          <a:endParaRPr lang="zh-CN" altLang="en-US" dirty="0"/>
                        </a:p>
                      </a:txBody>
                      <a:tcPr>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5</m:t>
                                    </m:r>
                                  </m:sub>
                                </m:sSub>
                              </m:oMath>
                            </m:oMathPara>
                          </a14:m>
                          <a:endParaRPr lang="zh-CN" altLang="en-US" dirty="0"/>
                        </a:p>
                      </a:txBody>
                      <a:tcPr>
                        <a:solidFill>
                          <a:schemeClr val="bg1">
                            <a:lumMod val="75000"/>
                          </a:schemeClr>
                        </a:solidFill>
                      </a:tcPr>
                    </a:tc>
                    <a:extLst>
                      <a:ext uri="{0D108BD9-81ED-4DB2-BD59-A6C34878D82A}">
                        <a16:rowId xmlns:a16="http://schemas.microsoft.com/office/drawing/2014/main" val="1736564961"/>
                      </a:ext>
                    </a:extLst>
                  </a:tr>
                </a:tbl>
              </a:graphicData>
            </a:graphic>
          </p:graphicFrame>
        </mc:Choice>
        <mc:Fallback xmlns="">
          <p:graphicFrame>
            <p:nvGraphicFramePr>
              <p:cNvPr id="11" name="表格 8">
                <a:extLst>
                  <a:ext uri="{FF2B5EF4-FFF2-40B4-BE49-F238E27FC236}">
                    <a16:creationId xmlns:a16="http://schemas.microsoft.com/office/drawing/2014/main" id="{08F78819-BD34-0E09-B654-3807D3B42877}"/>
                  </a:ext>
                </a:extLst>
              </p:cNvPr>
              <p:cNvGraphicFramePr>
                <a:graphicFrameLocks noGrp="1"/>
              </p:cNvGraphicFramePr>
              <p:nvPr>
                <p:extLst>
                  <p:ext uri="{D42A27DB-BD31-4B8C-83A1-F6EECF244321}">
                    <p14:modId xmlns:p14="http://schemas.microsoft.com/office/powerpoint/2010/main" val="684112839"/>
                  </p:ext>
                </p:extLst>
              </p:nvPr>
            </p:nvGraphicFramePr>
            <p:xfrm>
              <a:off x="4328160" y="1564640"/>
              <a:ext cx="6634476" cy="5029200"/>
            </p:xfrm>
            <a:graphic>
              <a:graphicData uri="http://schemas.openxmlformats.org/drawingml/2006/table">
                <a:tbl>
                  <a:tblPr firstRow="1" bandRow="1">
                    <a:tableStyleId>{5940675A-B579-460E-94D1-54222C63F5DA}</a:tableStyleId>
                  </a:tblPr>
                  <a:tblGrid>
                    <a:gridCol w="1105746">
                      <a:extLst>
                        <a:ext uri="{9D8B030D-6E8A-4147-A177-3AD203B41FA5}">
                          <a16:colId xmlns:a16="http://schemas.microsoft.com/office/drawing/2014/main" val="1696832322"/>
                        </a:ext>
                      </a:extLst>
                    </a:gridCol>
                    <a:gridCol w="1105746">
                      <a:extLst>
                        <a:ext uri="{9D8B030D-6E8A-4147-A177-3AD203B41FA5}">
                          <a16:colId xmlns:a16="http://schemas.microsoft.com/office/drawing/2014/main" val="3050259299"/>
                        </a:ext>
                      </a:extLst>
                    </a:gridCol>
                    <a:gridCol w="1105746">
                      <a:extLst>
                        <a:ext uri="{9D8B030D-6E8A-4147-A177-3AD203B41FA5}">
                          <a16:colId xmlns:a16="http://schemas.microsoft.com/office/drawing/2014/main" val="4092656651"/>
                        </a:ext>
                      </a:extLst>
                    </a:gridCol>
                    <a:gridCol w="1105746">
                      <a:extLst>
                        <a:ext uri="{9D8B030D-6E8A-4147-A177-3AD203B41FA5}">
                          <a16:colId xmlns:a16="http://schemas.microsoft.com/office/drawing/2014/main" val="3884368696"/>
                        </a:ext>
                      </a:extLst>
                    </a:gridCol>
                    <a:gridCol w="1105746">
                      <a:extLst>
                        <a:ext uri="{9D8B030D-6E8A-4147-A177-3AD203B41FA5}">
                          <a16:colId xmlns:a16="http://schemas.microsoft.com/office/drawing/2014/main" val="325629769"/>
                        </a:ext>
                      </a:extLst>
                    </a:gridCol>
                    <a:gridCol w="1105746">
                      <a:extLst>
                        <a:ext uri="{9D8B030D-6E8A-4147-A177-3AD203B41FA5}">
                          <a16:colId xmlns:a16="http://schemas.microsoft.com/office/drawing/2014/main" val="4113009275"/>
                        </a:ext>
                      </a:extLst>
                    </a:gridCol>
                  </a:tblGrid>
                  <a:tr h="838200">
                    <a:tc>
                      <a:txBody>
                        <a:bodyPr/>
                        <a:lstStyle/>
                        <a:p>
                          <a:endParaRPr lang="zh-CN"/>
                        </a:p>
                      </a:txBody>
                      <a:tcPr>
                        <a:blipFill>
                          <a:blip r:embed="rId2"/>
                          <a:stretch>
                            <a:fillRect l="-1099" t="-725" r="-499451" b="-500000"/>
                          </a:stretch>
                        </a:blipFill>
                      </a:tcPr>
                    </a:tc>
                    <a:tc>
                      <a:txBody>
                        <a:bodyPr/>
                        <a:lstStyle/>
                        <a:p>
                          <a:endParaRPr lang="zh-CN"/>
                        </a:p>
                      </a:txBody>
                      <a:tcPr>
                        <a:blipFill>
                          <a:blip r:embed="rId2"/>
                          <a:stretch>
                            <a:fillRect l="-101657" t="-725" r="-402210" b="-500000"/>
                          </a:stretch>
                        </a:blipFill>
                      </a:tcPr>
                    </a:tc>
                    <a:tc>
                      <a:txBody>
                        <a:bodyPr/>
                        <a:lstStyle/>
                        <a:p>
                          <a:endParaRPr lang="zh-CN"/>
                        </a:p>
                      </a:txBody>
                      <a:tcPr>
                        <a:blipFill>
                          <a:blip r:embed="rId2"/>
                          <a:stretch>
                            <a:fillRect l="-200549" t="-725" r="-300000" b="-500000"/>
                          </a:stretch>
                        </a:blipFill>
                      </a:tcPr>
                    </a:tc>
                    <a:tc>
                      <a:txBody>
                        <a:bodyPr/>
                        <a:lstStyle/>
                        <a:p>
                          <a:endParaRPr lang="zh-CN"/>
                        </a:p>
                      </a:txBody>
                      <a:tcPr>
                        <a:blipFill>
                          <a:blip r:embed="rId2"/>
                          <a:stretch>
                            <a:fillRect l="-302210" t="-725" r="-201657" b="-500000"/>
                          </a:stretch>
                        </a:blipFill>
                      </a:tcPr>
                    </a:tc>
                    <a:tc>
                      <a:txBody>
                        <a:bodyPr/>
                        <a:lstStyle/>
                        <a:p>
                          <a:endParaRPr lang="zh-CN"/>
                        </a:p>
                      </a:txBody>
                      <a:tcPr>
                        <a:blipFill>
                          <a:blip r:embed="rId2"/>
                          <a:stretch>
                            <a:fillRect l="-400000" t="-725" r="-100549" b="-500000"/>
                          </a:stretch>
                        </a:blipFill>
                      </a:tcPr>
                    </a:tc>
                    <a:tc>
                      <a:txBody>
                        <a:bodyPr/>
                        <a:lstStyle/>
                        <a:p>
                          <a:endParaRPr lang="zh-CN" altLang="en-US" dirty="0"/>
                        </a:p>
                      </a:txBody>
                      <a:tcPr>
                        <a:solidFill>
                          <a:schemeClr val="bg1">
                            <a:lumMod val="75000"/>
                          </a:schemeClr>
                        </a:solidFill>
                      </a:tcPr>
                    </a:tc>
                    <a:extLst>
                      <a:ext uri="{0D108BD9-81ED-4DB2-BD59-A6C34878D82A}">
                        <a16:rowId xmlns:a16="http://schemas.microsoft.com/office/drawing/2014/main" val="1647367605"/>
                      </a:ext>
                    </a:extLst>
                  </a:tr>
                  <a:tr h="838200">
                    <a:tc>
                      <a:txBody>
                        <a:bodyPr/>
                        <a:lstStyle/>
                        <a:p>
                          <a:endParaRPr lang="zh-CN" altLang="en-US" dirty="0"/>
                        </a:p>
                      </a:txBody>
                      <a:tcP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mn-lt"/>
                              <a:ea typeface="+mn-ea"/>
                              <a:cs typeface="+mn-cs"/>
                            </a:rPr>
                            <a:t>Score[0,1]</a:t>
                          </a:r>
                          <a:endParaRPr kumimoji="0" lang="zh-CN" altLang="en-US" sz="1600" b="0" i="0" u="none" strike="noStrike" kern="1200" cap="none" spc="0" normalizeH="0" baseline="0" noProof="0" dirty="0">
                            <a:ln>
                              <a:noFill/>
                            </a:ln>
                            <a:solidFill>
                              <a:prstClr val="black"/>
                            </a:solidFill>
                            <a:effectLst/>
                            <a:uLnTx/>
                            <a:uFillTx/>
                            <a:latin typeface="+mn-lt"/>
                            <a:ea typeface="+mn-ea"/>
                            <a:cs typeface="+mn-cs"/>
                          </a:endParaRPr>
                        </a:p>
                        <a:p>
                          <a:endParaRPr lang="zh-CN" altLang="en-US"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mn-lt"/>
                              <a:ea typeface="+mn-ea"/>
                              <a:cs typeface="+mn-cs"/>
                            </a:rPr>
                            <a:t>Score[0,2]</a:t>
                          </a:r>
                          <a:endParaRPr kumimoji="0" lang="zh-CN" altLang="en-US" sz="1600" b="0" i="0" u="none" strike="noStrike" kern="1200" cap="none" spc="0" normalizeH="0" baseline="0" noProof="0" dirty="0">
                            <a:ln>
                              <a:noFill/>
                            </a:ln>
                            <a:solidFill>
                              <a:prstClr val="black"/>
                            </a:solidFill>
                            <a:effectLst/>
                            <a:uLnTx/>
                            <a:uFillTx/>
                            <a:latin typeface="+mn-lt"/>
                            <a:ea typeface="+mn-ea"/>
                            <a:cs typeface="+mn-cs"/>
                          </a:endParaRPr>
                        </a:p>
                        <a:p>
                          <a:endParaRPr lang="zh-CN" altLang="en-US"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mn-lt"/>
                              <a:ea typeface="+mn-ea"/>
                              <a:cs typeface="+mn-cs"/>
                            </a:rPr>
                            <a:t>Score[0,3]</a:t>
                          </a:r>
                          <a:endParaRPr kumimoji="0" lang="zh-CN" altLang="en-US" sz="1600" b="0" i="0" u="none" strike="noStrike" kern="1200" cap="none" spc="0" normalizeH="0" baseline="0" noProof="0" dirty="0">
                            <a:ln>
                              <a:noFill/>
                            </a:ln>
                            <a:solidFill>
                              <a:prstClr val="black"/>
                            </a:solidFill>
                            <a:effectLst/>
                            <a:uLnTx/>
                            <a:uFillTx/>
                            <a:latin typeface="+mn-lt"/>
                            <a:ea typeface="+mn-ea"/>
                            <a:cs typeface="+mn-cs"/>
                          </a:endParaRPr>
                        </a:p>
                        <a:p>
                          <a:endParaRPr lang="zh-CN" altLang="en-US"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mn-lt"/>
                              <a:ea typeface="+mn-ea"/>
                              <a:cs typeface="+mn-cs"/>
                            </a:rPr>
                            <a:t>Score[0,4]</a:t>
                          </a:r>
                          <a:endParaRPr kumimoji="0" lang="zh-CN" altLang="en-US" sz="1600" b="0" i="0" u="none" strike="noStrike" kern="1200" cap="none" spc="0" normalizeH="0" baseline="0" noProof="0" dirty="0">
                            <a:ln>
                              <a:noFill/>
                            </a:ln>
                            <a:solidFill>
                              <a:prstClr val="black"/>
                            </a:solidFill>
                            <a:effectLst/>
                            <a:uLnTx/>
                            <a:uFillTx/>
                            <a:latin typeface="+mn-lt"/>
                            <a:ea typeface="+mn-ea"/>
                            <a:cs typeface="+mn-cs"/>
                          </a:endParaRPr>
                        </a:p>
                        <a:p>
                          <a:endParaRPr lang="zh-CN" altLang="en-US" dirty="0"/>
                        </a:p>
                      </a:txBody>
                      <a:tcPr>
                        <a:noFill/>
                      </a:tcPr>
                    </a:tc>
                    <a:tc>
                      <a:txBody>
                        <a:bodyPr/>
                        <a:lstStyle/>
                        <a:p>
                          <a:endParaRPr lang="zh-CN"/>
                        </a:p>
                      </a:txBody>
                      <a:tcPr>
                        <a:blipFill>
                          <a:blip r:embed="rId2"/>
                          <a:stretch>
                            <a:fillRect l="-502762" t="-101460" r="-1105" b="-403650"/>
                          </a:stretch>
                        </a:blipFill>
                      </a:tcPr>
                    </a:tc>
                    <a:extLst>
                      <a:ext uri="{0D108BD9-81ED-4DB2-BD59-A6C34878D82A}">
                        <a16:rowId xmlns:a16="http://schemas.microsoft.com/office/drawing/2014/main" val="1621179809"/>
                      </a:ext>
                    </a:extLst>
                  </a:tr>
                  <a:tr h="838200">
                    <a:tc>
                      <a:txBody>
                        <a:bodyPr/>
                        <a:lstStyle/>
                        <a:p>
                          <a:endParaRPr lang="zh-CN" alt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r>
                            <a:rPr lang="en-US" altLang="zh-CN" sz="1600" dirty="0"/>
                            <a:t>Score[1,1]</a:t>
                          </a:r>
                          <a:endParaRPr lang="zh-CN" altLang="en-US" sz="1600" dirty="0"/>
                        </a:p>
                      </a:txBody>
                      <a:tcP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mn-lt"/>
                              <a:ea typeface="+mn-ea"/>
                              <a:cs typeface="+mn-cs"/>
                            </a:rPr>
                            <a:t>Score[1,2]</a:t>
                          </a:r>
                          <a:endParaRPr kumimoji="0" lang="zh-CN" altLang="en-US" sz="1600" b="0" i="0" u="none" strike="noStrike" kern="1200" cap="none" spc="0" normalizeH="0" baseline="0" noProof="0" dirty="0">
                            <a:ln>
                              <a:noFill/>
                            </a:ln>
                            <a:solidFill>
                              <a:prstClr val="black"/>
                            </a:solidFill>
                            <a:effectLst/>
                            <a:uLnTx/>
                            <a:uFillTx/>
                            <a:latin typeface="+mn-lt"/>
                            <a:ea typeface="+mn-ea"/>
                            <a:cs typeface="+mn-cs"/>
                          </a:endParaRPr>
                        </a:p>
                        <a:p>
                          <a:endParaRPr lang="zh-CN" altLang="en-US"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mn-lt"/>
                              <a:ea typeface="+mn-ea"/>
                              <a:cs typeface="+mn-cs"/>
                            </a:rPr>
                            <a:t>Score[1,3]</a:t>
                          </a:r>
                          <a:endParaRPr kumimoji="0" lang="zh-CN" altLang="en-US" sz="1600" b="0" i="0" u="none" strike="noStrike" kern="1200" cap="none" spc="0" normalizeH="0" baseline="0" noProof="0" dirty="0">
                            <a:ln>
                              <a:noFill/>
                            </a:ln>
                            <a:solidFill>
                              <a:prstClr val="black"/>
                            </a:solidFill>
                            <a:effectLst/>
                            <a:uLnTx/>
                            <a:uFillTx/>
                            <a:latin typeface="+mn-lt"/>
                            <a:ea typeface="+mn-ea"/>
                            <a:cs typeface="+mn-cs"/>
                          </a:endParaRPr>
                        </a:p>
                        <a:p>
                          <a:endParaRPr lang="zh-CN" altLang="en-US"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mn-lt"/>
                              <a:ea typeface="+mn-ea"/>
                              <a:cs typeface="+mn-cs"/>
                            </a:rPr>
                            <a:t>Score[1,4]</a:t>
                          </a:r>
                          <a:endParaRPr kumimoji="0" lang="zh-CN" altLang="en-US" sz="1600" b="0" i="0" u="none" strike="noStrike" kern="1200" cap="none" spc="0" normalizeH="0" baseline="0" noProof="0" dirty="0">
                            <a:ln>
                              <a:noFill/>
                            </a:ln>
                            <a:solidFill>
                              <a:prstClr val="black"/>
                            </a:solidFill>
                            <a:effectLst/>
                            <a:uLnTx/>
                            <a:uFillTx/>
                            <a:latin typeface="+mn-lt"/>
                            <a:ea typeface="+mn-ea"/>
                            <a:cs typeface="+mn-cs"/>
                          </a:endParaRPr>
                        </a:p>
                        <a:p>
                          <a:endParaRPr lang="zh-CN" altLang="en-US" dirty="0"/>
                        </a:p>
                      </a:txBody>
                      <a:tcPr>
                        <a:noFill/>
                      </a:tcPr>
                    </a:tc>
                    <a:tc>
                      <a:txBody>
                        <a:bodyPr/>
                        <a:lstStyle/>
                        <a:p>
                          <a:endParaRPr lang="zh-CN"/>
                        </a:p>
                      </a:txBody>
                      <a:tcPr>
                        <a:blipFill>
                          <a:blip r:embed="rId2"/>
                          <a:stretch>
                            <a:fillRect l="-502762" t="-200000" r="-1105" b="-300725"/>
                          </a:stretch>
                        </a:blipFill>
                      </a:tcPr>
                    </a:tc>
                    <a:extLst>
                      <a:ext uri="{0D108BD9-81ED-4DB2-BD59-A6C34878D82A}">
                        <a16:rowId xmlns:a16="http://schemas.microsoft.com/office/drawing/2014/main" val="3612408257"/>
                      </a:ext>
                    </a:extLst>
                  </a:tr>
                  <a:tr h="838200">
                    <a:tc>
                      <a:txBody>
                        <a:bodyPr/>
                        <a:lstStyle/>
                        <a:p>
                          <a:endParaRPr lang="zh-CN" altLang="en-US"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zh-CN" alt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mn-lt"/>
                              <a:ea typeface="+mn-ea"/>
                              <a:cs typeface="+mn-cs"/>
                            </a:rPr>
                            <a:t>Score[2,2]</a:t>
                          </a:r>
                          <a:endParaRPr kumimoji="0" lang="zh-CN" altLang="en-US" sz="1600" b="0" i="0" u="none" strike="noStrike" kern="1200" cap="none" spc="0" normalizeH="0" baseline="0" noProof="0" dirty="0">
                            <a:ln>
                              <a:noFill/>
                            </a:ln>
                            <a:solidFill>
                              <a:prstClr val="black"/>
                            </a:solidFill>
                            <a:effectLst/>
                            <a:uLnTx/>
                            <a:uFillTx/>
                            <a:latin typeface="+mn-lt"/>
                            <a:ea typeface="+mn-ea"/>
                            <a:cs typeface="+mn-cs"/>
                          </a:endParaRPr>
                        </a:p>
                        <a:p>
                          <a:endParaRPr lang="zh-CN" altLang="en-US" dirty="0"/>
                        </a:p>
                      </a:txBody>
                      <a:tcP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mn-lt"/>
                              <a:ea typeface="+mn-ea"/>
                              <a:cs typeface="+mn-cs"/>
                            </a:rPr>
                            <a:t>Score[2,3]</a:t>
                          </a:r>
                          <a:endParaRPr kumimoji="0" lang="zh-CN" altLang="en-US" sz="1600" b="0" i="0" u="none" strike="noStrike" kern="1200" cap="none" spc="0" normalizeH="0" baseline="0" noProof="0" dirty="0">
                            <a:ln>
                              <a:noFill/>
                            </a:ln>
                            <a:solidFill>
                              <a:prstClr val="black"/>
                            </a:solidFill>
                            <a:effectLst/>
                            <a:uLnTx/>
                            <a:uFillTx/>
                            <a:latin typeface="+mn-lt"/>
                            <a:ea typeface="+mn-ea"/>
                            <a:cs typeface="+mn-cs"/>
                          </a:endParaRPr>
                        </a:p>
                        <a:p>
                          <a:endParaRPr lang="zh-CN" altLang="en-US"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mn-lt"/>
                              <a:ea typeface="+mn-ea"/>
                              <a:cs typeface="+mn-cs"/>
                            </a:rPr>
                            <a:t>Score[2,4]</a:t>
                          </a:r>
                          <a:endParaRPr kumimoji="0" lang="zh-CN" altLang="en-US" sz="1600" b="0" i="0" u="none" strike="noStrike" kern="1200" cap="none" spc="0" normalizeH="0" baseline="0" noProof="0" dirty="0">
                            <a:ln>
                              <a:noFill/>
                            </a:ln>
                            <a:solidFill>
                              <a:prstClr val="black"/>
                            </a:solidFill>
                            <a:effectLst/>
                            <a:uLnTx/>
                            <a:uFillTx/>
                            <a:latin typeface="+mn-lt"/>
                            <a:ea typeface="+mn-ea"/>
                            <a:cs typeface="+mn-cs"/>
                          </a:endParaRPr>
                        </a:p>
                        <a:p>
                          <a:endParaRPr lang="zh-CN" altLang="en-US" dirty="0"/>
                        </a:p>
                      </a:txBody>
                      <a:tcPr>
                        <a:noFill/>
                      </a:tcPr>
                    </a:tc>
                    <a:tc>
                      <a:txBody>
                        <a:bodyPr/>
                        <a:lstStyle/>
                        <a:p>
                          <a:endParaRPr lang="zh-CN"/>
                        </a:p>
                      </a:txBody>
                      <a:tcPr>
                        <a:blipFill>
                          <a:blip r:embed="rId2"/>
                          <a:stretch>
                            <a:fillRect l="-502762" t="-300000" r="-1105" b="-200725"/>
                          </a:stretch>
                        </a:blipFill>
                      </a:tcPr>
                    </a:tc>
                    <a:extLst>
                      <a:ext uri="{0D108BD9-81ED-4DB2-BD59-A6C34878D82A}">
                        <a16:rowId xmlns:a16="http://schemas.microsoft.com/office/drawing/2014/main" val="811686825"/>
                      </a:ext>
                    </a:extLst>
                  </a:tr>
                  <a:tr h="838200">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zh-CN" alt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mn-lt"/>
                              <a:ea typeface="+mn-ea"/>
                              <a:cs typeface="+mn-cs"/>
                            </a:rPr>
                            <a:t>Score[3,3]</a:t>
                          </a:r>
                          <a:endParaRPr kumimoji="0" lang="zh-CN" altLang="en-US" sz="1600" b="0" i="0" u="none" strike="noStrike" kern="1200" cap="none" spc="0" normalizeH="0" baseline="0" noProof="0" dirty="0">
                            <a:ln>
                              <a:noFill/>
                            </a:ln>
                            <a:solidFill>
                              <a:prstClr val="black"/>
                            </a:solidFill>
                            <a:effectLst/>
                            <a:uLnTx/>
                            <a:uFillTx/>
                            <a:latin typeface="+mn-lt"/>
                            <a:ea typeface="+mn-ea"/>
                            <a:cs typeface="+mn-cs"/>
                          </a:endParaRPr>
                        </a:p>
                        <a:p>
                          <a:endParaRPr lang="zh-CN" altLang="en-US" dirty="0"/>
                        </a:p>
                      </a:txBody>
                      <a:tcP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mn-lt"/>
                              <a:ea typeface="+mn-ea"/>
                              <a:cs typeface="+mn-cs"/>
                            </a:rPr>
                            <a:t>Score[3,4]</a:t>
                          </a:r>
                          <a:endParaRPr kumimoji="0" lang="zh-CN" altLang="en-US" sz="1600" b="0" i="0" u="none" strike="noStrike" kern="1200" cap="none" spc="0" normalizeH="0" baseline="0" noProof="0" dirty="0">
                            <a:ln>
                              <a:noFill/>
                            </a:ln>
                            <a:solidFill>
                              <a:prstClr val="black"/>
                            </a:solidFill>
                            <a:effectLst/>
                            <a:uLnTx/>
                            <a:uFillTx/>
                            <a:latin typeface="+mn-lt"/>
                            <a:ea typeface="+mn-ea"/>
                            <a:cs typeface="+mn-cs"/>
                          </a:endParaRPr>
                        </a:p>
                        <a:p>
                          <a:endParaRPr lang="zh-CN" altLang="en-US" dirty="0"/>
                        </a:p>
                      </a:txBody>
                      <a:tcPr>
                        <a:noFill/>
                      </a:tcPr>
                    </a:tc>
                    <a:tc>
                      <a:txBody>
                        <a:bodyPr/>
                        <a:lstStyle/>
                        <a:p>
                          <a:endParaRPr lang="zh-CN"/>
                        </a:p>
                      </a:txBody>
                      <a:tcPr>
                        <a:blipFill>
                          <a:blip r:embed="rId2"/>
                          <a:stretch>
                            <a:fillRect l="-502762" t="-402920" r="-1105" b="-102190"/>
                          </a:stretch>
                        </a:blipFill>
                      </a:tcPr>
                    </a:tc>
                    <a:extLst>
                      <a:ext uri="{0D108BD9-81ED-4DB2-BD59-A6C34878D82A}">
                        <a16:rowId xmlns:a16="http://schemas.microsoft.com/office/drawing/2014/main" val="2861661741"/>
                      </a:ext>
                    </a:extLst>
                  </a:tr>
                  <a:tr h="838200">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zh-CN" alt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mn-lt"/>
                              <a:ea typeface="+mn-ea"/>
                              <a:cs typeface="+mn-cs"/>
                            </a:rPr>
                            <a:t>Score[4,4]</a:t>
                          </a:r>
                          <a:endParaRPr kumimoji="0" lang="zh-CN" altLang="en-US" sz="1600" b="0" i="0" u="none" strike="noStrike" kern="1200" cap="none" spc="0" normalizeH="0" baseline="0" noProof="0" dirty="0">
                            <a:ln>
                              <a:noFill/>
                            </a:ln>
                            <a:solidFill>
                              <a:prstClr val="black"/>
                            </a:solidFill>
                            <a:effectLst/>
                            <a:uLnTx/>
                            <a:uFillTx/>
                            <a:latin typeface="+mn-lt"/>
                            <a:ea typeface="+mn-ea"/>
                            <a:cs typeface="+mn-cs"/>
                          </a:endParaRPr>
                        </a:p>
                        <a:p>
                          <a:endParaRPr lang="zh-CN" altLang="en-US" dirty="0"/>
                        </a:p>
                      </a:txBody>
                      <a:tcPr>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zh-CN"/>
                        </a:p>
                      </a:txBody>
                      <a:tcPr>
                        <a:blipFill>
                          <a:blip r:embed="rId2"/>
                          <a:stretch>
                            <a:fillRect l="-502762" t="-499275" r="-1105" b="-1449"/>
                          </a:stretch>
                        </a:blipFill>
                      </a:tcPr>
                    </a:tc>
                    <a:extLst>
                      <a:ext uri="{0D108BD9-81ED-4DB2-BD59-A6C34878D82A}">
                        <a16:rowId xmlns:a16="http://schemas.microsoft.com/office/drawing/2014/main" val="1736564961"/>
                      </a:ext>
                    </a:extLst>
                  </a:tr>
                </a:tbl>
              </a:graphicData>
            </a:graphic>
          </p:graphicFrame>
        </mc:Fallback>
      </mc:AlternateContent>
      <p:sp>
        <p:nvSpPr>
          <p:cNvPr id="8" name="文本框 7">
            <a:extLst>
              <a:ext uri="{FF2B5EF4-FFF2-40B4-BE49-F238E27FC236}">
                <a16:creationId xmlns:a16="http://schemas.microsoft.com/office/drawing/2014/main" id="{DA84ECF3-99B7-293F-8279-744B153D311C}"/>
              </a:ext>
            </a:extLst>
          </p:cNvPr>
          <p:cNvSpPr txBox="1"/>
          <p:nvPr/>
        </p:nvSpPr>
        <p:spPr>
          <a:xfrm>
            <a:off x="4328160" y="2385127"/>
            <a:ext cx="1269998" cy="861774"/>
          </a:xfrm>
          <a:prstGeom prst="rect">
            <a:avLst/>
          </a:prstGeom>
          <a:noFill/>
        </p:spPr>
        <p:txBody>
          <a:bodyPr wrap="square">
            <a:spAutoFit/>
          </a:bodyPr>
          <a:lstStyle/>
          <a:p>
            <a:r>
              <a:rPr lang="en-US" altLang="zh-CN" sz="1600" dirty="0"/>
              <a:t>Score[0,0]</a:t>
            </a:r>
          </a:p>
          <a:p>
            <a:r>
              <a:rPr lang="en-US" altLang="zh-CN" sz="1600" dirty="0"/>
              <a:t>N-&gt;</a:t>
            </a:r>
            <a:r>
              <a:rPr lang="zh-CN" altLang="en-US" sz="1600" dirty="0"/>
              <a:t>工作 </a:t>
            </a:r>
            <a:r>
              <a:rPr lang="en-US" altLang="zh-CN" sz="1600" dirty="0"/>
              <a:t>0.7</a:t>
            </a:r>
          </a:p>
          <a:p>
            <a:r>
              <a:rPr lang="en-US" altLang="zh-CN" sz="1600" dirty="0"/>
              <a:t>V-&gt;</a:t>
            </a:r>
            <a:r>
              <a:rPr lang="zh-CN" altLang="en-US" sz="1600" dirty="0"/>
              <a:t>工作 </a:t>
            </a:r>
            <a:r>
              <a:rPr lang="en-US" altLang="zh-CN" sz="1600" dirty="0"/>
              <a:t>0.3</a:t>
            </a:r>
            <a:endParaRPr lang="zh-CN" altLang="en-US" sz="1600" dirty="0"/>
          </a:p>
        </p:txBody>
      </p:sp>
    </p:spTree>
    <p:extLst>
      <p:ext uri="{BB962C8B-B14F-4D97-AF65-F5344CB8AC3E}">
        <p14:creationId xmlns:p14="http://schemas.microsoft.com/office/powerpoint/2010/main" val="756271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5" name="文本框 4">
            <a:extLst>
              <a:ext uri="{FF2B5EF4-FFF2-40B4-BE49-F238E27FC236}">
                <a16:creationId xmlns:a16="http://schemas.microsoft.com/office/drawing/2014/main" id="{1E58241B-D098-8437-FC40-D77F9E5403EC}"/>
              </a:ext>
            </a:extLst>
          </p:cNvPr>
          <p:cNvSpPr txBox="1"/>
          <p:nvPr/>
        </p:nvSpPr>
        <p:spPr>
          <a:xfrm>
            <a:off x="357625" y="1195314"/>
            <a:ext cx="11334702" cy="46416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任务</a:t>
            </a:r>
            <a:r>
              <a:rPr lang="zh-CN" altLang="en-US" sz="2200" dirty="0">
                <a:solidFill>
                  <a:srgbClr val="FF0000"/>
                </a:solidFill>
                <a:latin typeface="Microsoft YaHei" panose="020B0503020204020204" pitchFamily="34" charset="-122"/>
                <a:ea typeface="Microsoft YaHei" panose="020B0503020204020204" pitchFamily="34" charset="-122"/>
              </a:rPr>
              <a:t>实现</a:t>
            </a: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a:t>
            </a:r>
            <a:r>
              <a:rPr kumimoji="0" lang="en-US" altLang="zh-CN"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PCFG+CKY</a:t>
            </a:r>
          </a:p>
        </p:txBody>
      </p:sp>
      <p:sp>
        <p:nvSpPr>
          <p:cNvPr id="3" name="文本框 2">
            <a:extLst>
              <a:ext uri="{FF2B5EF4-FFF2-40B4-BE49-F238E27FC236}">
                <a16:creationId xmlns:a16="http://schemas.microsoft.com/office/drawing/2014/main" id="{A6190715-0980-D040-8810-1C52B1F79671}"/>
              </a:ext>
            </a:extLst>
          </p:cNvPr>
          <p:cNvSpPr txBox="1"/>
          <p:nvPr/>
        </p:nvSpPr>
        <p:spPr>
          <a:xfrm>
            <a:off x="357625" y="1920961"/>
            <a:ext cx="10863748" cy="8704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lang="en-US" altLang="zh-CN" sz="2200" dirty="0">
                <a:latin typeface="Microsoft YaHei" panose="020B0503020204020204" pitchFamily="34" charset="-122"/>
                <a:ea typeface="Microsoft YaHei" panose="020B0503020204020204" pitchFamily="34" charset="-122"/>
              </a:rPr>
              <a:t>CKY</a:t>
            </a:r>
            <a:r>
              <a:rPr lang="zh-CN" altLang="en-US" sz="2200" dirty="0">
                <a:latin typeface="Microsoft YaHei" panose="020B0503020204020204" pitchFamily="34" charset="-122"/>
                <a:ea typeface="Microsoft YaHei" panose="020B0503020204020204" pitchFamily="34" charset="-122"/>
              </a:rPr>
              <a:t>形式化算法过程：从叶节点中的单词开始处理，然后根据叶节点中单词的词性递归地找匹配规则，直到根节点（右上角）为止，如图示。</a:t>
            </a:r>
            <a:endParaRPr kumimoji="0" lang="en-US" altLang="zh-CN"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mc:AlternateContent xmlns:mc="http://schemas.openxmlformats.org/markup-compatibility/2006" xmlns:a14="http://schemas.microsoft.com/office/drawing/2010/main">
        <mc:Choice Requires="a14">
          <p:graphicFrame>
            <p:nvGraphicFramePr>
              <p:cNvPr id="4" name="表格 8">
                <a:extLst>
                  <a:ext uri="{FF2B5EF4-FFF2-40B4-BE49-F238E27FC236}">
                    <a16:creationId xmlns:a16="http://schemas.microsoft.com/office/drawing/2014/main" id="{968E7898-F47A-DCCC-26AA-D9FCDCC26DC9}"/>
                  </a:ext>
                </a:extLst>
              </p:cNvPr>
              <p:cNvGraphicFramePr>
                <a:graphicFrameLocks noGrp="1"/>
              </p:cNvGraphicFramePr>
              <p:nvPr>
                <p:extLst>
                  <p:ext uri="{D42A27DB-BD31-4B8C-83A1-F6EECF244321}">
                    <p14:modId xmlns:p14="http://schemas.microsoft.com/office/powerpoint/2010/main" val="2004369759"/>
                  </p:ext>
                </p:extLst>
              </p:nvPr>
            </p:nvGraphicFramePr>
            <p:xfrm>
              <a:off x="357625" y="3479650"/>
              <a:ext cx="2741022" cy="2621580"/>
            </p:xfrm>
            <a:graphic>
              <a:graphicData uri="http://schemas.openxmlformats.org/drawingml/2006/table">
                <a:tbl>
                  <a:tblPr firstRow="1" bandRow="1">
                    <a:tableStyleId>{5940675A-B579-460E-94D1-54222C63F5DA}</a:tableStyleId>
                  </a:tblPr>
                  <a:tblGrid>
                    <a:gridCol w="456837">
                      <a:extLst>
                        <a:ext uri="{9D8B030D-6E8A-4147-A177-3AD203B41FA5}">
                          <a16:colId xmlns:a16="http://schemas.microsoft.com/office/drawing/2014/main" val="1696832322"/>
                        </a:ext>
                      </a:extLst>
                    </a:gridCol>
                    <a:gridCol w="456837">
                      <a:extLst>
                        <a:ext uri="{9D8B030D-6E8A-4147-A177-3AD203B41FA5}">
                          <a16:colId xmlns:a16="http://schemas.microsoft.com/office/drawing/2014/main" val="3050259299"/>
                        </a:ext>
                      </a:extLst>
                    </a:gridCol>
                    <a:gridCol w="456837">
                      <a:extLst>
                        <a:ext uri="{9D8B030D-6E8A-4147-A177-3AD203B41FA5}">
                          <a16:colId xmlns:a16="http://schemas.microsoft.com/office/drawing/2014/main" val="4092656651"/>
                        </a:ext>
                      </a:extLst>
                    </a:gridCol>
                    <a:gridCol w="456837">
                      <a:extLst>
                        <a:ext uri="{9D8B030D-6E8A-4147-A177-3AD203B41FA5}">
                          <a16:colId xmlns:a16="http://schemas.microsoft.com/office/drawing/2014/main" val="3884368696"/>
                        </a:ext>
                      </a:extLst>
                    </a:gridCol>
                    <a:gridCol w="456837">
                      <a:extLst>
                        <a:ext uri="{9D8B030D-6E8A-4147-A177-3AD203B41FA5}">
                          <a16:colId xmlns:a16="http://schemas.microsoft.com/office/drawing/2014/main" val="325629769"/>
                        </a:ext>
                      </a:extLst>
                    </a:gridCol>
                    <a:gridCol w="456837">
                      <a:extLst>
                        <a:ext uri="{9D8B030D-6E8A-4147-A177-3AD203B41FA5}">
                          <a16:colId xmlns:a16="http://schemas.microsoft.com/office/drawing/2014/main" val="4113009275"/>
                        </a:ext>
                      </a:extLst>
                    </a:gridCol>
                  </a:tblGrid>
                  <a:tr h="436930">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1</m:t>
                                    </m:r>
                                  </m:sub>
                                </m:sSub>
                              </m:oMath>
                            </m:oMathPara>
                          </a14:m>
                          <a:endParaRPr lang="zh-CN" altLang="en-US" dirty="0"/>
                        </a:p>
                      </a:txBody>
                      <a:tcPr>
                        <a:solidFill>
                          <a:schemeClr val="bg1">
                            <a:lumMod val="7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2</m:t>
                                    </m:r>
                                  </m:sub>
                                </m:sSub>
                              </m:oMath>
                            </m:oMathPara>
                          </a14:m>
                          <a:endParaRPr lang="zh-CN" altLang="en-US" dirty="0"/>
                        </a:p>
                      </a:txBody>
                      <a:tcPr>
                        <a:solidFill>
                          <a:schemeClr val="bg1">
                            <a:lumMod val="7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3</m:t>
                                    </m:r>
                                  </m:sub>
                                </m:sSub>
                              </m:oMath>
                            </m:oMathPara>
                          </a14:m>
                          <a:endParaRPr lang="zh-CN" altLang="en-US" dirty="0"/>
                        </a:p>
                      </a:txBody>
                      <a:tcPr>
                        <a:solidFill>
                          <a:schemeClr val="bg1">
                            <a:lumMod val="7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4</m:t>
                                    </m:r>
                                  </m:sub>
                                </m:sSub>
                              </m:oMath>
                            </m:oMathPara>
                          </a14:m>
                          <a:endParaRPr lang="zh-CN" altLang="en-US" dirty="0"/>
                        </a:p>
                      </a:txBody>
                      <a:tcPr>
                        <a:solidFill>
                          <a:schemeClr val="bg1">
                            <a:lumMod val="7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5</m:t>
                                    </m:r>
                                  </m:sub>
                                </m:sSub>
                              </m:oMath>
                            </m:oMathPara>
                          </a14:m>
                          <a:endParaRPr lang="zh-CN" altLang="en-US" dirty="0"/>
                        </a:p>
                      </a:txBody>
                      <a:tcPr>
                        <a:solidFill>
                          <a:schemeClr val="bg1">
                            <a:lumMod val="75000"/>
                          </a:schemeClr>
                        </a:solidFill>
                      </a:tcPr>
                    </a:tc>
                    <a:tc>
                      <a:txBody>
                        <a:bodyPr/>
                        <a:lstStyle/>
                        <a:p>
                          <a:endParaRPr lang="zh-CN" altLang="en-US" dirty="0"/>
                        </a:p>
                      </a:txBody>
                      <a:tcPr>
                        <a:solidFill>
                          <a:schemeClr val="bg1">
                            <a:lumMod val="75000"/>
                          </a:schemeClr>
                        </a:solidFill>
                      </a:tcPr>
                    </a:tc>
                    <a:extLst>
                      <a:ext uri="{0D108BD9-81ED-4DB2-BD59-A6C34878D82A}">
                        <a16:rowId xmlns:a16="http://schemas.microsoft.com/office/drawing/2014/main" val="1647367605"/>
                      </a:ext>
                    </a:extLst>
                  </a:tr>
                  <a:tr h="436930">
                    <a:tc>
                      <a:txBody>
                        <a:bodyPr/>
                        <a:lstStyle/>
                        <a:p>
                          <a:endParaRPr lang="zh-CN" altLang="en-US" dirty="0"/>
                        </a:p>
                      </a:txBody>
                      <a:tcPr>
                        <a:solidFill>
                          <a:schemeClr val="accent1">
                            <a:lumMod val="40000"/>
                            <a:lumOff val="60000"/>
                          </a:schemeClr>
                        </a:solid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1</m:t>
                                    </m:r>
                                  </m:sub>
                                </m:sSub>
                              </m:oMath>
                            </m:oMathPara>
                          </a14:m>
                          <a:endParaRPr lang="zh-CN" altLang="en-US" dirty="0"/>
                        </a:p>
                      </a:txBody>
                      <a:tcPr>
                        <a:solidFill>
                          <a:schemeClr val="bg1">
                            <a:lumMod val="75000"/>
                          </a:schemeClr>
                        </a:solidFill>
                      </a:tcPr>
                    </a:tc>
                    <a:extLst>
                      <a:ext uri="{0D108BD9-81ED-4DB2-BD59-A6C34878D82A}">
                        <a16:rowId xmlns:a16="http://schemas.microsoft.com/office/drawing/2014/main" val="1621179809"/>
                      </a:ext>
                    </a:extLst>
                  </a:tr>
                  <a:tr h="436930">
                    <a:tc>
                      <a:txBody>
                        <a:bodyPr/>
                        <a:lstStyle/>
                        <a:p>
                          <a:endParaRPr lang="zh-CN" alt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endParaRPr lang="zh-CN" altLang="en-US" dirty="0"/>
                        </a:p>
                      </a:txBody>
                      <a:tcPr>
                        <a:solidFill>
                          <a:schemeClr val="accent1">
                            <a:lumMod val="40000"/>
                            <a:lumOff val="60000"/>
                          </a:schemeClr>
                        </a:solid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2</m:t>
                                    </m:r>
                                  </m:sub>
                                </m:sSub>
                              </m:oMath>
                            </m:oMathPara>
                          </a14:m>
                          <a:endParaRPr lang="zh-CN" altLang="en-US" dirty="0"/>
                        </a:p>
                      </a:txBody>
                      <a:tcPr>
                        <a:solidFill>
                          <a:schemeClr val="bg1">
                            <a:lumMod val="75000"/>
                          </a:schemeClr>
                        </a:solidFill>
                      </a:tcPr>
                    </a:tc>
                    <a:extLst>
                      <a:ext uri="{0D108BD9-81ED-4DB2-BD59-A6C34878D82A}">
                        <a16:rowId xmlns:a16="http://schemas.microsoft.com/office/drawing/2014/main" val="3612408257"/>
                      </a:ext>
                    </a:extLst>
                  </a:tr>
                  <a:tr h="436930">
                    <a:tc>
                      <a:txBody>
                        <a:bodyPr/>
                        <a:lstStyle/>
                        <a:p>
                          <a:endParaRPr lang="zh-CN" altLang="en-US"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zh-CN" alt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endParaRPr lang="zh-CN" altLang="en-US" dirty="0"/>
                        </a:p>
                      </a:txBody>
                      <a:tcPr>
                        <a:solidFill>
                          <a:schemeClr val="accent1">
                            <a:lumMod val="40000"/>
                            <a:lumOff val="60000"/>
                          </a:schemeClr>
                        </a:solidFill>
                      </a:tcPr>
                    </a:tc>
                    <a:tc>
                      <a:txBody>
                        <a:bodyPr/>
                        <a:lstStyle/>
                        <a:p>
                          <a:endParaRPr lang="zh-CN" altLang="en-US" dirty="0"/>
                        </a:p>
                      </a:txBody>
                      <a:tcPr>
                        <a:noFill/>
                      </a:tcPr>
                    </a:tc>
                    <a:tc>
                      <a:txBody>
                        <a:bodyPr/>
                        <a:lstStyle/>
                        <a:p>
                          <a:endParaRPr lang="zh-CN" altLang="en-US"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3</m:t>
                                    </m:r>
                                  </m:sub>
                                </m:sSub>
                              </m:oMath>
                            </m:oMathPara>
                          </a14:m>
                          <a:endParaRPr lang="zh-CN" altLang="en-US" dirty="0"/>
                        </a:p>
                      </a:txBody>
                      <a:tcPr>
                        <a:solidFill>
                          <a:schemeClr val="bg1">
                            <a:lumMod val="75000"/>
                          </a:schemeClr>
                        </a:solidFill>
                      </a:tcPr>
                    </a:tc>
                    <a:extLst>
                      <a:ext uri="{0D108BD9-81ED-4DB2-BD59-A6C34878D82A}">
                        <a16:rowId xmlns:a16="http://schemas.microsoft.com/office/drawing/2014/main" val="811686825"/>
                      </a:ext>
                    </a:extLst>
                  </a:tr>
                  <a:tr h="436930">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zh-CN" alt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endParaRPr lang="zh-CN" altLang="en-US" dirty="0"/>
                        </a:p>
                      </a:txBody>
                      <a:tcPr>
                        <a:solidFill>
                          <a:schemeClr val="accent1">
                            <a:lumMod val="40000"/>
                            <a:lumOff val="60000"/>
                          </a:schemeClr>
                        </a:solidFill>
                      </a:tcPr>
                    </a:tc>
                    <a:tc>
                      <a:txBody>
                        <a:bodyPr/>
                        <a:lstStyle/>
                        <a:p>
                          <a:endParaRPr lang="zh-CN" altLang="en-US"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4</m:t>
                                    </m:r>
                                  </m:sub>
                                </m:sSub>
                              </m:oMath>
                            </m:oMathPara>
                          </a14:m>
                          <a:endParaRPr lang="zh-CN" altLang="en-US" dirty="0"/>
                        </a:p>
                      </a:txBody>
                      <a:tcPr>
                        <a:solidFill>
                          <a:schemeClr val="bg1">
                            <a:lumMod val="75000"/>
                          </a:schemeClr>
                        </a:solidFill>
                      </a:tcPr>
                    </a:tc>
                    <a:extLst>
                      <a:ext uri="{0D108BD9-81ED-4DB2-BD59-A6C34878D82A}">
                        <a16:rowId xmlns:a16="http://schemas.microsoft.com/office/drawing/2014/main" val="2861661741"/>
                      </a:ext>
                    </a:extLst>
                  </a:tr>
                  <a:tr h="436930">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zh-CN" alt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endParaRPr lang="zh-CN" altLang="en-US" dirty="0"/>
                        </a:p>
                      </a:txBody>
                      <a:tcPr>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5</m:t>
                                    </m:r>
                                  </m:sub>
                                </m:sSub>
                              </m:oMath>
                            </m:oMathPara>
                          </a14:m>
                          <a:endParaRPr lang="zh-CN" altLang="en-US" dirty="0"/>
                        </a:p>
                      </a:txBody>
                      <a:tcPr>
                        <a:solidFill>
                          <a:schemeClr val="bg1">
                            <a:lumMod val="75000"/>
                          </a:schemeClr>
                        </a:solidFill>
                      </a:tcPr>
                    </a:tc>
                    <a:extLst>
                      <a:ext uri="{0D108BD9-81ED-4DB2-BD59-A6C34878D82A}">
                        <a16:rowId xmlns:a16="http://schemas.microsoft.com/office/drawing/2014/main" val="1736564961"/>
                      </a:ext>
                    </a:extLst>
                  </a:tr>
                </a:tbl>
              </a:graphicData>
            </a:graphic>
          </p:graphicFrame>
        </mc:Choice>
        <mc:Fallback xmlns="">
          <p:graphicFrame>
            <p:nvGraphicFramePr>
              <p:cNvPr id="4" name="表格 8">
                <a:extLst>
                  <a:ext uri="{FF2B5EF4-FFF2-40B4-BE49-F238E27FC236}">
                    <a16:creationId xmlns:a16="http://schemas.microsoft.com/office/drawing/2014/main" id="{968E7898-F47A-DCCC-26AA-D9FCDCC26DC9}"/>
                  </a:ext>
                </a:extLst>
              </p:cNvPr>
              <p:cNvGraphicFramePr>
                <a:graphicFrameLocks noGrp="1"/>
              </p:cNvGraphicFramePr>
              <p:nvPr>
                <p:extLst>
                  <p:ext uri="{D42A27DB-BD31-4B8C-83A1-F6EECF244321}">
                    <p14:modId xmlns:p14="http://schemas.microsoft.com/office/powerpoint/2010/main" val="2004369759"/>
                  </p:ext>
                </p:extLst>
              </p:nvPr>
            </p:nvGraphicFramePr>
            <p:xfrm>
              <a:off x="357625" y="3479650"/>
              <a:ext cx="2741022" cy="2621580"/>
            </p:xfrm>
            <a:graphic>
              <a:graphicData uri="http://schemas.openxmlformats.org/drawingml/2006/table">
                <a:tbl>
                  <a:tblPr firstRow="1" bandRow="1">
                    <a:tableStyleId>{5940675A-B579-460E-94D1-54222C63F5DA}</a:tableStyleId>
                  </a:tblPr>
                  <a:tblGrid>
                    <a:gridCol w="456837">
                      <a:extLst>
                        <a:ext uri="{9D8B030D-6E8A-4147-A177-3AD203B41FA5}">
                          <a16:colId xmlns:a16="http://schemas.microsoft.com/office/drawing/2014/main" val="1696832322"/>
                        </a:ext>
                      </a:extLst>
                    </a:gridCol>
                    <a:gridCol w="456837">
                      <a:extLst>
                        <a:ext uri="{9D8B030D-6E8A-4147-A177-3AD203B41FA5}">
                          <a16:colId xmlns:a16="http://schemas.microsoft.com/office/drawing/2014/main" val="3050259299"/>
                        </a:ext>
                      </a:extLst>
                    </a:gridCol>
                    <a:gridCol w="456837">
                      <a:extLst>
                        <a:ext uri="{9D8B030D-6E8A-4147-A177-3AD203B41FA5}">
                          <a16:colId xmlns:a16="http://schemas.microsoft.com/office/drawing/2014/main" val="4092656651"/>
                        </a:ext>
                      </a:extLst>
                    </a:gridCol>
                    <a:gridCol w="456837">
                      <a:extLst>
                        <a:ext uri="{9D8B030D-6E8A-4147-A177-3AD203B41FA5}">
                          <a16:colId xmlns:a16="http://schemas.microsoft.com/office/drawing/2014/main" val="3884368696"/>
                        </a:ext>
                      </a:extLst>
                    </a:gridCol>
                    <a:gridCol w="456837">
                      <a:extLst>
                        <a:ext uri="{9D8B030D-6E8A-4147-A177-3AD203B41FA5}">
                          <a16:colId xmlns:a16="http://schemas.microsoft.com/office/drawing/2014/main" val="325629769"/>
                        </a:ext>
                      </a:extLst>
                    </a:gridCol>
                    <a:gridCol w="456837">
                      <a:extLst>
                        <a:ext uri="{9D8B030D-6E8A-4147-A177-3AD203B41FA5}">
                          <a16:colId xmlns:a16="http://schemas.microsoft.com/office/drawing/2014/main" val="4113009275"/>
                        </a:ext>
                      </a:extLst>
                    </a:gridCol>
                  </a:tblGrid>
                  <a:tr h="436930">
                    <a:tc>
                      <a:txBody>
                        <a:bodyPr/>
                        <a:lstStyle/>
                        <a:p>
                          <a:endParaRPr lang="zh-CN"/>
                        </a:p>
                      </a:txBody>
                      <a:tcPr>
                        <a:blipFill>
                          <a:blip r:embed="rId2"/>
                          <a:stretch>
                            <a:fillRect l="-1333" t="-1389" r="-504000" b="-501389"/>
                          </a:stretch>
                        </a:blipFill>
                      </a:tcPr>
                    </a:tc>
                    <a:tc>
                      <a:txBody>
                        <a:bodyPr/>
                        <a:lstStyle/>
                        <a:p>
                          <a:endParaRPr lang="zh-CN"/>
                        </a:p>
                      </a:txBody>
                      <a:tcPr>
                        <a:blipFill>
                          <a:blip r:embed="rId2"/>
                          <a:stretch>
                            <a:fillRect l="-101333" t="-1389" r="-404000" b="-501389"/>
                          </a:stretch>
                        </a:blipFill>
                      </a:tcPr>
                    </a:tc>
                    <a:tc>
                      <a:txBody>
                        <a:bodyPr/>
                        <a:lstStyle/>
                        <a:p>
                          <a:endParaRPr lang="zh-CN"/>
                        </a:p>
                      </a:txBody>
                      <a:tcPr>
                        <a:blipFill>
                          <a:blip r:embed="rId2"/>
                          <a:stretch>
                            <a:fillRect l="-198684" t="-1389" r="-298684" b="-501389"/>
                          </a:stretch>
                        </a:blipFill>
                      </a:tcPr>
                    </a:tc>
                    <a:tc>
                      <a:txBody>
                        <a:bodyPr/>
                        <a:lstStyle/>
                        <a:p>
                          <a:endParaRPr lang="zh-CN"/>
                        </a:p>
                      </a:txBody>
                      <a:tcPr>
                        <a:blipFill>
                          <a:blip r:embed="rId2"/>
                          <a:stretch>
                            <a:fillRect l="-302667" t="-1389" r="-202667" b="-501389"/>
                          </a:stretch>
                        </a:blipFill>
                      </a:tcPr>
                    </a:tc>
                    <a:tc>
                      <a:txBody>
                        <a:bodyPr/>
                        <a:lstStyle/>
                        <a:p>
                          <a:endParaRPr lang="zh-CN"/>
                        </a:p>
                      </a:txBody>
                      <a:tcPr>
                        <a:blipFill>
                          <a:blip r:embed="rId2"/>
                          <a:stretch>
                            <a:fillRect l="-402667" t="-1389" r="-102667" b="-501389"/>
                          </a:stretch>
                        </a:blipFill>
                      </a:tcPr>
                    </a:tc>
                    <a:tc>
                      <a:txBody>
                        <a:bodyPr/>
                        <a:lstStyle/>
                        <a:p>
                          <a:endParaRPr lang="zh-CN" altLang="en-US" dirty="0"/>
                        </a:p>
                      </a:txBody>
                      <a:tcPr>
                        <a:solidFill>
                          <a:schemeClr val="bg1">
                            <a:lumMod val="75000"/>
                          </a:schemeClr>
                        </a:solidFill>
                      </a:tcPr>
                    </a:tc>
                    <a:extLst>
                      <a:ext uri="{0D108BD9-81ED-4DB2-BD59-A6C34878D82A}">
                        <a16:rowId xmlns:a16="http://schemas.microsoft.com/office/drawing/2014/main" val="1647367605"/>
                      </a:ext>
                    </a:extLst>
                  </a:tr>
                  <a:tr h="436930">
                    <a:tc>
                      <a:txBody>
                        <a:bodyPr/>
                        <a:lstStyle/>
                        <a:p>
                          <a:endParaRPr lang="zh-CN" altLang="en-US" dirty="0"/>
                        </a:p>
                      </a:txBody>
                      <a:tcPr>
                        <a:solidFill>
                          <a:schemeClr val="accent1">
                            <a:lumMod val="40000"/>
                            <a:lumOff val="60000"/>
                          </a:schemeClr>
                        </a:solid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p>
                      </a:txBody>
                      <a:tcPr>
                        <a:blipFill>
                          <a:blip r:embed="rId2"/>
                          <a:stretch>
                            <a:fillRect l="-502667" t="-101389" r="-2667" b="-401389"/>
                          </a:stretch>
                        </a:blipFill>
                      </a:tcPr>
                    </a:tc>
                    <a:extLst>
                      <a:ext uri="{0D108BD9-81ED-4DB2-BD59-A6C34878D82A}">
                        <a16:rowId xmlns:a16="http://schemas.microsoft.com/office/drawing/2014/main" val="1621179809"/>
                      </a:ext>
                    </a:extLst>
                  </a:tr>
                  <a:tr h="436930">
                    <a:tc>
                      <a:txBody>
                        <a:bodyPr/>
                        <a:lstStyle/>
                        <a:p>
                          <a:endParaRPr lang="zh-CN" alt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endParaRPr lang="zh-CN" altLang="en-US" dirty="0"/>
                        </a:p>
                      </a:txBody>
                      <a:tcPr>
                        <a:solidFill>
                          <a:schemeClr val="accent1">
                            <a:lumMod val="40000"/>
                            <a:lumOff val="60000"/>
                          </a:schemeClr>
                        </a:solid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p>
                      </a:txBody>
                      <a:tcPr>
                        <a:blipFill>
                          <a:blip r:embed="rId2"/>
                          <a:stretch>
                            <a:fillRect l="-502667" t="-201389" r="-2667" b="-301389"/>
                          </a:stretch>
                        </a:blipFill>
                      </a:tcPr>
                    </a:tc>
                    <a:extLst>
                      <a:ext uri="{0D108BD9-81ED-4DB2-BD59-A6C34878D82A}">
                        <a16:rowId xmlns:a16="http://schemas.microsoft.com/office/drawing/2014/main" val="3612408257"/>
                      </a:ext>
                    </a:extLst>
                  </a:tr>
                  <a:tr h="436930">
                    <a:tc>
                      <a:txBody>
                        <a:bodyPr/>
                        <a:lstStyle/>
                        <a:p>
                          <a:endParaRPr lang="zh-CN" altLang="en-US"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zh-CN" alt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endParaRPr lang="zh-CN" altLang="en-US" dirty="0"/>
                        </a:p>
                      </a:txBody>
                      <a:tcPr>
                        <a:solidFill>
                          <a:schemeClr val="accent1">
                            <a:lumMod val="40000"/>
                            <a:lumOff val="60000"/>
                          </a:schemeClr>
                        </a:solid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p>
                      </a:txBody>
                      <a:tcPr>
                        <a:blipFill>
                          <a:blip r:embed="rId2"/>
                          <a:stretch>
                            <a:fillRect l="-502667" t="-305634" r="-2667" b="-205634"/>
                          </a:stretch>
                        </a:blipFill>
                      </a:tcPr>
                    </a:tc>
                    <a:extLst>
                      <a:ext uri="{0D108BD9-81ED-4DB2-BD59-A6C34878D82A}">
                        <a16:rowId xmlns:a16="http://schemas.microsoft.com/office/drawing/2014/main" val="811686825"/>
                      </a:ext>
                    </a:extLst>
                  </a:tr>
                  <a:tr h="436930">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zh-CN" alt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endParaRPr lang="zh-CN" altLang="en-US" dirty="0"/>
                        </a:p>
                      </a:txBody>
                      <a:tcPr>
                        <a:solidFill>
                          <a:schemeClr val="accent1">
                            <a:lumMod val="40000"/>
                            <a:lumOff val="60000"/>
                          </a:schemeClr>
                        </a:solidFill>
                      </a:tcPr>
                    </a:tc>
                    <a:tc>
                      <a:txBody>
                        <a:bodyPr/>
                        <a:lstStyle/>
                        <a:p>
                          <a:endParaRPr lang="zh-CN" altLang="en-US" dirty="0"/>
                        </a:p>
                      </a:txBody>
                      <a:tcPr>
                        <a:noFill/>
                      </a:tcPr>
                    </a:tc>
                    <a:tc>
                      <a:txBody>
                        <a:bodyPr/>
                        <a:lstStyle/>
                        <a:p>
                          <a:endParaRPr lang="zh-CN"/>
                        </a:p>
                      </a:txBody>
                      <a:tcPr>
                        <a:blipFill>
                          <a:blip r:embed="rId2"/>
                          <a:stretch>
                            <a:fillRect l="-502667" t="-400000" r="-2667" b="-102778"/>
                          </a:stretch>
                        </a:blipFill>
                      </a:tcPr>
                    </a:tc>
                    <a:extLst>
                      <a:ext uri="{0D108BD9-81ED-4DB2-BD59-A6C34878D82A}">
                        <a16:rowId xmlns:a16="http://schemas.microsoft.com/office/drawing/2014/main" val="2861661741"/>
                      </a:ext>
                    </a:extLst>
                  </a:tr>
                  <a:tr h="436930">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zh-CN" alt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endParaRPr lang="zh-CN" altLang="en-US" dirty="0"/>
                        </a:p>
                      </a:txBody>
                      <a:tcPr>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zh-CN"/>
                        </a:p>
                      </a:txBody>
                      <a:tcPr>
                        <a:blipFill>
                          <a:blip r:embed="rId2"/>
                          <a:stretch>
                            <a:fillRect l="-502667" t="-500000" r="-2667" b="-2778"/>
                          </a:stretch>
                        </a:blipFill>
                      </a:tcPr>
                    </a:tc>
                    <a:extLst>
                      <a:ext uri="{0D108BD9-81ED-4DB2-BD59-A6C34878D82A}">
                        <a16:rowId xmlns:a16="http://schemas.microsoft.com/office/drawing/2014/main" val="173656496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B46B206C-C7D3-3A8E-BDFD-7715C68AF23C}"/>
                  </a:ext>
                </a:extLst>
              </p:cNvPr>
              <p:cNvGraphicFramePr>
                <a:graphicFrameLocks noGrp="1"/>
              </p:cNvGraphicFramePr>
              <p:nvPr>
                <p:extLst>
                  <p:ext uri="{D42A27DB-BD31-4B8C-83A1-F6EECF244321}">
                    <p14:modId xmlns:p14="http://schemas.microsoft.com/office/powerpoint/2010/main" val="1566013386"/>
                  </p:ext>
                </p:extLst>
              </p:nvPr>
            </p:nvGraphicFramePr>
            <p:xfrm>
              <a:off x="3678566" y="3494740"/>
              <a:ext cx="2741022" cy="2621580"/>
            </p:xfrm>
            <a:graphic>
              <a:graphicData uri="http://schemas.openxmlformats.org/drawingml/2006/table">
                <a:tbl>
                  <a:tblPr firstRow="1" bandRow="1">
                    <a:tableStyleId>{5940675A-B579-460E-94D1-54222C63F5DA}</a:tableStyleId>
                  </a:tblPr>
                  <a:tblGrid>
                    <a:gridCol w="456837">
                      <a:extLst>
                        <a:ext uri="{9D8B030D-6E8A-4147-A177-3AD203B41FA5}">
                          <a16:colId xmlns:a16="http://schemas.microsoft.com/office/drawing/2014/main" val="1696832322"/>
                        </a:ext>
                      </a:extLst>
                    </a:gridCol>
                    <a:gridCol w="456837">
                      <a:extLst>
                        <a:ext uri="{9D8B030D-6E8A-4147-A177-3AD203B41FA5}">
                          <a16:colId xmlns:a16="http://schemas.microsoft.com/office/drawing/2014/main" val="3050259299"/>
                        </a:ext>
                      </a:extLst>
                    </a:gridCol>
                    <a:gridCol w="456837">
                      <a:extLst>
                        <a:ext uri="{9D8B030D-6E8A-4147-A177-3AD203B41FA5}">
                          <a16:colId xmlns:a16="http://schemas.microsoft.com/office/drawing/2014/main" val="4092656651"/>
                        </a:ext>
                      </a:extLst>
                    </a:gridCol>
                    <a:gridCol w="456837">
                      <a:extLst>
                        <a:ext uri="{9D8B030D-6E8A-4147-A177-3AD203B41FA5}">
                          <a16:colId xmlns:a16="http://schemas.microsoft.com/office/drawing/2014/main" val="3884368696"/>
                        </a:ext>
                      </a:extLst>
                    </a:gridCol>
                    <a:gridCol w="456837">
                      <a:extLst>
                        <a:ext uri="{9D8B030D-6E8A-4147-A177-3AD203B41FA5}">
                          <a16:colId xmlns:a16="http://schemas.microsoft.com/office/drawing/2014/main" val="325629769"/>
                        </a:ext>
                      </a:extLst>
                    </a:gridCol>
                    <a:gridCol w="456837">
                      <a:extLst>
                        <a:ext uri="{9D8B030D-6E8A-4147-A177-3AD203B41FA5}">
                          <a16:colId xmlns:a16="http://schemas.microsoft.com/office/drawing/2014/main" val="4113009275"/>
                        </a:ext>
                      </a:extLst>
                    </a:gridCol>
                  </a:tblGrid>
                  <a:tr h="436930">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1</m:t>
                                    </m:r>
                                  </m:sub>
                                </m:sSub>
                              </m:oMath>
                            </m:oMathPara>
                          </a14:m>
                          <a:endParaRPr lang="zh-CN" altLang="en-US" dirty="0"/>
                        </a:p>
                      </a:txBody>
                      <a:tcPr>
                        <a:solidFill>
                          <a:schemeClr val="bg1">
                            <a:lumMod val="7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2</m:t>
                                    </m:r>
                                  </m:sub>
                                </m:sSub>
                              </m:oMath>
                            </m:oMathPara>
                          </a14:m>
                          <a:endParaRPr lang="zh-CN" altLang="en-US" dirty="0"/>
                        </a:p>
                      </a:txBody>
                      <a:tcPr>
                        <a:solidFill>
                          <a:schemeClr val="bg1">
                            <a:lumMod val="7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3</m:t>
                                    </m:r>
                                  </m:sub>
                                </m:sSub>
                              </m:oMath>
                            </m:oMathPara>
                          </a14:m>
                          <a:endParaRPr lang="zh-CN" altLang="en-US" dirty="0"/>
                        </a:p>
                      </a:txBody>
                      <a:tcPr>
                        <a:solidFill>
                          <a:schemeClr val="bg1">
                            <a:lumMod val="7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4</m:t>
                                    </m:r>
                                  </m:sub>
                                </m:sSub>
                              </m:oMath>
                            </m:oMathPara>
                          </a14:m>
                          <a:endParaRPr lang="zh-CN" altLang="en-US" dirty="0"/>
                        </a:p>
                      </a:txBody>
                      <a:tcPr>
                        <a:solidFill>
                          <a:schemeClr val="bg1">
                            <a:lumMod val="7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5</m:t>
                                    </m:r>
                                  </m:sub>
                                </m:sSub>
                              </m:oMath>
                            </m:oMathPara>
                          </a14:m>
                          <a:endParaRPr lang="zh-CN" altLang="en-US" dirty="0"/>
                        </a:p>
                      </a:txBody>
                      <a:tcPr>
                        <a:solidFill>
                          <a:schemeClr val="bg1">
                            <a:lumMod val="75000"/>
                          </a:schemeClr>
                        </a:solidFill>
                      </a:tcPr>
                    </a:tc>
                    <a:tc>
                      <a:txBody>
                        <a:bodyPr/>
                        <a:lstStyle/>
                        <a:p>
                          <a:endParaRPr lang="zh-CN" altLang="en-US" dirty="0"/>
                        </a:p>
                      </a:txBody>
                      <a:tcPr>
                        <a:solidFill>
                          <a:schemeClr val="bg1">
                            <a:lumMod val="75000"/>
                          </a:schemeClr>
                        </a:solidFill>
                      </a:tcPr>
                    </a:tc>
                    <a:extLst>
                      <a:ext uri="{0D108BD9-81ED-4DB2-BD59-A6C34878D82A}">
                        <a16:rowId xmlns:a16="http://schemas.microsoft.com/office/drawing/2014/main" val="1647367605"/>
                      </a:ext>
                    </a:extLst>
                  </a:tr>
                  <a:tr h="436930">
                    <a:tc>
                      <a:txBody>
                        <a:bodyPr/>
                        <a:lstStyle/>
                        <a:p>
                          <a:endParaRPr lang="zh-CN" altLang="en-US" dirty="0"/>
                        </a:p>
                      </a:txBody>
                      <a:tcPr>
                        <a:solidFill>
                          <a:schemeClr val="accent1">
                            <a:lumMod val="20000"/>
                            <a:lumOff val="80000"/>
                          </a:schemeClr>
                        </a:solidFill>
                      </a:tcPr>
                    </a:tc>
                    <a:tc>
                      <a:txBody>
                        <a:bodyPr/>
                        <a:lstStyle/>
                        <a:p>
                          <a:endParaRPr lang="zh-CN" altLang="en-US" dirty="0"/>
                        </a:p>
                      </a:txBody>
                      <a:tcPr>
                        <a:solidFill>
                          <a:schemeClr val="accent1">
                            <a:lumMod val="40000"/>
                            <a:lumOff val="60000"/>
                          </a:schemeClr>
                        </a:solid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1</m:t>
                                    </m:r>
                                  </m:sub>
                                </m:sSub>
                              </m:oMath>
                            </m:oMathPara>
                          </a14:m>
                          <a:endParaRPr lang="zh-CN" altLang="en-US" dirty="0"/>
                        </a:p>
                      </a:txBody>
                      <a:tcPr>
                        <a:solidFill>
                          <a:schemeClr val="bg1">
                            <a:lumMod val="75000"/>
                          </a:schemeClr>
                        </a:solidFill>
                      </a:tcPr>
                    </a:tc>
                    <a:extLst>
                      <a:ext uri="{0D108BD9-81ED-4DB2-BD59-A6C34878D82A}">
                        <a16:rowId xmlns:a16="http://schemas.microsoft.com/office/drawing/2014/main" val="1621179809"/>
                      </a:ext>
                    </a:extLst>
                  </a:tr>
                  <a:tr h="436930">
                    <a:tc>
                      <a:txBody>
                        <a:bodyPr/>
                        <a:lstStyle/>
                        <a:p>
                          <a:endParaRPr lang="zh-CN" alt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endParaRPr lang="zh-CN" altLang="en-US" dirty="0"/>
                        </a:p>
                      </a:txBody>
                      <a:tcPr>
                        <a:solidFill>
                          <a:schemeClr val="accent1">
                            <a:lumMod val="20000"/>
                            <a:lumOff val="80000"/>
                          </a:schemeClr>
                        </a:solidFill>
                      </a:tcPr>
                    </a:tc>
                    <a:tc>
                      <a:txBody>
                        <a:bodyPr/>
                        <a:lstStyle/>
                        <a:p>
                          <a:endParaRPr lang="zh-CN" altLang="en-US" dirty="0"/>
                        </a:p>
                      </a:txBody>
                      <a:tcPr>
                        <a:solidFill>
                          <a:schemeClr val="accent1">
                            <a:lumMod val="40000"/>
                            <a:lumOff val="60000"/>
                          </a:schemeClr>
                        </a:solidFill>
                      </a:tcPr>
                    </a:tc>
                    <a:tc>
                      <a:txBody>
                        <a:bodyPr/>
                        <a:lstStyle/>
                        <a:p>
                          <a:endParaRPr lang="zh-CN" altLang="en-US" dirty="0"/>
                        </a:p>
                      </a:txBody>
                      <a:tcPr>
                        <a:noFill/>
                      </a:tcPr>
                    </a:tc>
                    <a:tc>
                      <a:txBody>
                        <a:bodyPr/>
                        <a:lstStyle/>
                        <a:p>
                          <a:endParaRPr lang="zh-CN" altLang="en-US"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2</m:t>
                                    </m:r>
                                  </m:sub>
                                </m:sSub>
                              </m:oMath>
                            </m:oMathPara>
                          </a14:m>
                          <a:endParaRPr lang="zh-CN" altLang="en-US" dirty="0"/>
                        </a:p>
                      </a:txBody>
                      <a:tcPr>
                        <a:solidFill>
                          <a:schemeClr val="bg1">
                            <a:lumMod val="75000"/>
                          </a:schemeClr>
                        </a:solidFill>
                      </a:tcPr>
                    </a:tc>
                    <a:extLst>
                      <a:ext uri="{0D108BD9-81ED-4DB2-BD59-A6C34878D82A}">
                        <a16:rowId xmlns:a16="http://schemas.microsoft.com/office/drawing/2014/main" val="3612408257"/>
                      </a:ext>
                    </a:extLst>
                  </a:tr>
                  <a:tr h="436930">
                    <a:tc>
                      <a:txBody>
                        <a:bodyPr/>
                        <a:lstStyle/>
                        <a:p>
                          <a:endParaRPr lang="zh-CN" altLang="en-US"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zh-CN" alt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endParaRPr lang="zh-CN" altLang="en-US" dirty="0"/>
                        </a:p>
                      </a:txBody>
                      <a:tcPr>
                        <a:solidFill>
                          <a:schemeClr val="accent1">
                            <a:lumMod val="20000"/>
                            <a:lumOff val="80000"/>
                          </a:schemeClr>
                        </a:solidFill>
                      </a:tcPr>
                    </a:tc>
                    <a:tc>
                      <a:txBody>
                        <a:bodyPr/>
                        <a:lstStyle/>
                        <a:p>
                          <a:endParaRPr lang="zh-CN" altLang="en-US" dirty="0"/>
                        </a:p>
                      </a:txBody>
                      <a:tcPr>
                        <a:solidFill>
                          <a:schemeClr val="accent1">
                            <a:lumMod val="40000"/>
                            <a:lumOff val="60000"/>
                          </a:schemeClr>
                        </a:solidFill>
                      </a:tcPr>
                    </a:tc>
                    <a:tc>
                      <a:txBody>
                        <a:bodyPr/>
                        <a:lstStyle/>
                        <a:p>
                          <a:endParaRPr lang="zh-CN" altLang="en-US"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3</m:t>
                                    </m:r>
                                  </m:sub>
                                </m:sSub>
                              </m:oMath>
                            </m:oMathPara>
                          </a14:m>
                          <a:endParaRPr lang="zh-CN" altLang="en-US" dirty="0"/>
                        </a:p>
                      </a:txBody>
                      <a:tcPr>
                        <a:solidFill>
                          <a:schemeClr val="bg1">
                            <a:lumMod val="75000"/>
                          </a:schemeClr>
                        </a:solidFill>
                      </a:tcPr>
                    </a:tc>
                    <a:extLst>
                      <a:ext uri="{0D108BD9-81ED-4DB2-BD59-A6C34878D82A}">
                        <a16:rowId xmlns:a16="http://schemas.microsoft.com/office/drawing/2014/main" val="811686825"/>
                      </a:ext>
                    </a:extLst>
                  </a:tr>
                  <a:tr h="436930">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zh-CN" alt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endParaRPr lang="zh-CN" altLang="en-US" dirty="0"/>
                        </a:p>
                      </a:txBody>
                      <a:tcPr>
                        <a:solidFill>
                          <a:schemeClr val="accent1">
                            <a:lumMod val="20000"/>
                            <a:lumOff val="80000"/>
                          </a:schemeClr>
                        </a:solidFill>
                      </a:tcPr>
                    </a:tc>
                    <a:tc>
                      <a:txBody>
                        <a:bodyPr/>
                        <a:lstStyle/>
                        <a:p>
                          <a:endParaRPr lang="zh-CN" altLang="en-US" dirty="0"/>
                        </a:p>
                      </a:txBody>
                      <a:tcPr>
                        <a:solidFill>
                          <a:schemeClr val="accent1">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4</m:t>
                                    </m:r>
                                  </m:sub>
                                </m:sSub>
                              </m:oMath>
                            </m:oMathPara>
                          </a14:m>
                          <a:endParaRPr lang="zh-CN" altLang="en-US" dirty="0"/>
                        </a:p>
                      </a:txBody>
                      <a:tcPr>
                        <a:solidFill>
                          <a:schemeClr val="bg1">
                            <a:lumMod val="75000"/>
                          </a:schemeClr>
                        </a:solidFill>
                      </a:tcPr>
                    </a:tc>
                    <a:extLst>
                      <a:ext uri="{0D108BD9-81ED-4DB2-BD59-A6C34878D82A}">
                        <a16:rowId xmlns:a16="http://schemas.microsoft.com/office/drawing/2014/main" val="2861661741"/>
                      </a:ext>
                    </a:extLst>
                  </a:tr>
                  <a:tr h="436930">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zh-CN" alt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endParaRPr lang="zh-CN" alt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5</m:t>
                                    </m:r>
                                  </m:sub>
                                </m:sSub>
                              </m:oMath>
                            </m:oMathPara>
                          </a14:m>
                          <a:endParaRPr lang="zh-CN" altLang="en-US" dirty="0"/>
                        </a:p>
                      </a:txBody>
                      <a:tcPr>
                        <a:solidFill>
                          <a:schemeClr val="bg1">
                            <a:lumMod val="75000"/>
                          </a:schemeClr>
                        </a:solidFill>
                      </a:tcPr>
                    </a:tc>
                    <a:extLst>
                      <a:ext uri="{0D108BD9-81ED-4DB2-BD59-A6C34878D82A}">
                        <a16:rowId xmlns:a16="http://schemas.microsoft.com/office/drawing/2014/main" val="1736564961"/>
                      </a:ext>
                    </a:extLst>
                  </a:tr>
                </a:tbl>
              </a:graphicData>
            </a:graphic>
          </p:graphicFrame>
        </mc:Choice>
        <mc:Fallback xmlns="">
          <p:graphicFrame>
            <p:nvGraphicFramePr>
              <p:cNvPr id="9" name="表格 8">
                <a:extLst>
                  <a:ext uri="{FF2B5EF4-FFF2-40B4-BE49-F238E27FC236}">
                    <a16:creationId xmlns:a16="http://schemas.microsoft.com/office/drawing/2014/main" id="{B46B206C-C7D3-3A8E-BDFD-7715C68AF23C}"/>
                  </a:ext>
                </a:extLst>
              </p:cNvPr>
              <p:cNvGraphicFramePr>
                <a:graphicFrameLocks noGrp="1"/>
              </p:cNvGraphicFramePr>
              <p:nvPr>
                <p:extLst>
                  <p:ext uri="{D42A27DB-BD31-4B8C-83A1-F6EECF244321}">
                    <p14:modId xmlns:p14="http://schemas.microsoft.com/office/powerpoint/2010/main" val="1566013386"/>
                  </p:ext>
                </p:extLst>
              </p:nvPr>
            </p:nvGraphicFramePr>
            <p:xfrm>
              <a:off x="3678566" y="3494740"/>
              <a:ext cx="2741022" cy="2621580"/>
            </p:xfrm>
            <a:graphic>
              <a:graphicData uri="http://schemas.openxmlformats.org/drawingml/2006/table">
                <a:tbl>
                  <a:tblPr firstRow="1" bandRow="1">
                    <a:tableStyleId>{5940675A-B579-460E-94D1-54222C63F5DA}</a:tableStyleId>
                  </a:tblPr>
                  <a:tblGrid>
                    <a:gridCol w="456837">
                      <a:extLst>
                        <a:ext uri="{9D8B030D-6E8A-4147-A177-3AD203B41FA5}">
                          <a16:colId xmlns:a16="http://schemas.microsoft.com/office/drawing/2014/main" val="1696832322"/>
                        </a:ext>
                      </a:extLst>
                    </a:gridCol>
                    <a:gridCol w="456837">
                      <a:extLst>
                        <a:ext uri="{9D8B030D-6E8A-4147-A177-3AD203B41FA5}">
                          <a16:colId xmlns:a16="http://schemas.microsoft.com/office/drawing/2014/main" val="3050259299"/>
                        </a:ext>
                      </a:extLst>
                    </a:gridCol>
                    <a:gridCol w="456837">
                      <a:extLst>
                        <a:ext uri="{9D8B030D-6E8A-4147-A177-3AD203B41FA5}">
                          <a16:colId xmlns:a16="http://schemas.microsoft.com/office/drawing/2014/main" val="4092656651"/>
                        </a:ext>
                      </a:extLst>
                    </a:gridCol>
                    <a:gridCol w="456837">
                      <a:extLst>
                        <a:ext uri="{9D8B030D-6E8A-4147-A177-3AD203B41FA5}">
                          <a16:colId xmlns:a16="http://schemas.microsoft.com/office/drawing/2014/main" val="3884368696"/>
                        </a:ext>
                      </a:extLst>
                    </a:gridCol>
                    <a:gridCol w="456837">
                      <a:extLst>
                        <a:ext uri="{9D8B030D-6E8A-4147-A177-3AD203B41FA5}">
                          <a16:colId xmlns:a16="http://schemas.microsoft.com/office/drawing/2014/main" val="325629769"/>
                        </a:ext>
                      </a:extLst>
                    </a:gridCol>
                    <a:gridCol w="456837">
                      <a:extLst>
                        <a:ext uri="{9D8B030D-6E8A-4147-A177-3AD203B41FA5}">
                          <a16:colId xmlns:a16="http://schemas.microsoft.com/office/drawing/2014/main" val="4113009275"/>
                        </a:ext>
                      </a:extLst>
                    </a:gridCol>
                  </a:tblGrid>
                  <a:tr h="436930">
                    <a:tc>
                      <a:txBody>
                        <a:bodyPr/>
                        <a:lstStyle/>
                        <a:p>
                          <a:endParaRPr lang="zh-CN"/>
                        </a:p>
                      </a:txBody>
                      <a:tcPr>
                        <a:blipFill>
                          <a:blip r:embed="rId3"/>
                          <a:stretch>
                            <a:fillRect l="-1333" t="-1389" r="-504000" b="-501389"/>
                          </a:stretch>
                        </a:blipFill>
                      </a:tcPr>
                    </a:tc>
                    <a:tc>
                      <a:txBody>
                        <a:bodyPr/>
                        <a:lstStyle/>
                        <a:p>
                          <a:endParaRPr lang="zh-CN"/>
                        </a:p>
                      </a:txBody>
                      <a:tcPr>
                        <a:blipFill>
                          <a:blip r:embed="rId3"/>
                          <a:stretch>
                            <a:fillRect l="-101333" t="-1389" r="-404000" b="-501389"/>
                          </a:stretch>
                        </a:blipFill>
                      </a:tcPr>
                    </a:tc>
                    <a:tc>
                      <a:txBody>
                        <a:bodyPr/>
                        <a:lstStyle/>
                        <a:p>
                          <a:endParaRPr lang="zh-CN"/>
                        </a:p>
                      </a:txBody>
                      <a:tcPr>
                        <a:blipFill>
                          <a:blip r:embed="rId3"/>
                          <a:stretch>
                            <a:fillRect l="-198684" t="-1389" r="-298684" b="-501389"/>
                          </a:stretch>
                        </a:blipFill>
                      </a:tcPr>
                    </a:tc>
                    <a:tc>
                      <a:txBody>
                        <a:bodyPr/>
                        <a:lstStyle/>
                        <a:p>
                          <a:endParaRPr lang="zh-CN"/>
                        </a:p>
                      </a:txBody>
                      <a:tcPr>
                        <a:blipFill>
                          <a:blip r:embed="rId3"/>
                          <a:stretch>
                            <a:fillRect l="-302667" t="-1389" r="-202667" b="-501389"/>
                          </a:stretch>
                        </a:blipFill>
                      </a:tcPr>
                    </a:tc>
                    <a:tc>
                      <a:txBody>
                        <a:bodyPr/>
                        <a:lstStyle/>
                        <a:p>
                          <a:endParaRPr lang="zh-CN"/>
                        </a:p>
                      </a:txBody>
                      <a:tcPr>
                        <a:blipFill>
                          <a:blip r:embed="rId3"/>
                          <a:stretch>
                            <a:fillRect l="-402667" t="-1389" r="-102667" b="-501389"/>
                          </a:stretch>
                        </a:blipFill>
                      </a:tcPr>
                    </a:tc>
                    <a:tc>
                      <a:txBody>
                        <a:bodyPr/>
                        <a:lstStyle/>
                        <a:p>
                          <a:endParaRPr lang="zh-CN" altLang="en-US" dirty="0"/>
                        </a:p>
                      </a:txBody>
                      <a:tcPr>
                        <a:solidFill>
                          <a:schemeClr val="bg1">
                            <a:lumMod val="75000"/>
                          </a:schemeClr>
                        </a:solidFill>
                      </a:tcPr>
                    </a:tc>
                    <a:extLst>
                      <a:ext uri="{0D108BD9-81ED-4DB2-BD59-A6C34878D82A}">
                        <a16:rowId xmlns:a16="http://schemas.microsoft.com/office/drawing/2014/main" val="1647367605"/>
                      </a:ext>
                    </a:extLst>
                  </a:tr>
                  <a:tr h="436930">
                    <a:tc>
                      <a:txBody>
                        <a:bodyPr/>
                        <a:lstStyle/>
                        <a:p>
                          <a:endParaRPr lang="zh-CN" altLang="en-US" dirty="0"/>
                        </a:p>
                      </a:txBody>
                      <a:tcPr>
                        <a:solidFill>
                          <a:schemeClr val="accent1">
                            <a:lumMod val="20000"/>
                            <a:lumOff val="80000"/>
                          </a:schemeClr>
                        </a:solidFill>
                      </a:tcPr>
                    </a:tc>
                    <a:tc>
                      <a:txBody>
                        <a:bodyPr/>
                        <a:lstStyle/>
                        <a:p>
                          <a:endParaRPr lang="zh-CN" altLang="en-US" dirty="0"/>
                        </a:p>
                      </a:txBody>
                      <a:tcPr>
                        <a:solidFill>
                          <a:schemeClr val="accent1">
                            <a:lumMod val="40000"/>
                            <a:lumOff val="60000"/>
                          </a:schemeClr>
                        </a:solid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p>
                      </a:txBody>
                      <a:tcPr>
                        <a:blipFill>
                          <a:blip r:embed="rId3"/>
                          <a:stretch>
                            <a:fillRect l="-502667" t="-101389" r="-2667" b="-401389"/>
                          </a:stretch>
                        </a:blipFill>
                      </a:tcPr>
                    </a:tc>
                    <a:extLst>
                      <a:ext uri="{0D108BD9-81ED-4DB2-BD59-A6C34878D82A}">
                        <a16:rowId xmlns:a16="http://schemas.microsoft.com/office/drawing/2014/main" val="1621179809"/>
                      </a:ext>
                    </a:extLst>
                  </a:tr>
                  <a:tr h="436930">
                    <a:tc>
                      <a:txBody>
                        <a:bodyPr/>
                        <a:lstStyle/>
                        <a:p>
                          <a:endParaRPr lang="zh-CN" alt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endParaRPr lang="zh-CN" altLang="en-US" dirty="0"/>
                        </a:p>
                      </a:txBody>
                      <a:tcPr>
                        <a:solidFill>
                          <a:schemeClr val="accent1">
                            <a:lumMod val="20000"/>
                            <a:lumOff val="80000"/>
                          </a:schemeClr>
                        </a:solidFill>
                      </a:tcPr>
                    </a:tc>
                    <a:tc>
                      <a:txBody>
                        <a:bodyPr/>
                        <a:lstStyle/>
                        <a:p>
                          <a:endParaRPr lang="zh-CN" altLang="en-US" dirty="0"/>
                        </a:p>
                      </a:txBody>
                      <a:tcPr>
                        <a:solidFill>
                          <a:schemeClr val="accent1">
                            <a:lumMod val="40000"/>
                            <a:lumOff val="60000"/>
                          </a:schemeClr>
                        </a:solid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p>
                      </a:txBody>
                      <a:tcPr>
                        <a:blipFill>
                          <a:blip r:embed="rId3"/>
                          <a:stretch>
                            <a:fillRect l="-502667" t="-201389" r="-2667" b="-301389"/>
                          </a:stretch>
                        </a:blipFill>
                      </a:tcPr>
                    </a:tc>
                    <a:extLst>
                      <a:ext uri="{0D108BD9-81ED-4DB2-BD59-A6C34878D82A}">
                        <a16:rowId xmlns:a16="http://schemas.microsoft.com/office/drawing/2014/main" val="3612408257"/>
                      </a:ext>
                    </a:extLst>
                  </a:tr>
                  <a:tr h="436930">
                    <a:tc>
                      <a:txBody>
                        <a:bodyPr/>
                        <a:lstStyle/>
                        <a:p>
                          <a:endParaRPr lang="zh-CN" altLang="en-US"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zh-CN" alt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endParaRPr lang="zh-CN" altLang="en-US" dirty="0"/>
                        </a:p>
                      </a:txBody>
                      <a:tcPr>
                        <a:solidFill>
                          <a:schemeClr val="accent1">
                            <a:lumMod val="20000"/>
                            <a:lumOff val="80000"/>
                          </a:schemeClr>
                        </a:solidFill>
                      </a:tcPr>
                    </a:tc>
                    <a:tc>
                      <a:txBody>
                        <a:bodyPr/>
                        <a:lstStyle/>
                        <a:p>
                          <a:endParaRPr lang="zh-CN" altLang="en-US" dirty="0"/>
                        </a:p>
                      </a:txBody>
                      <a:tcPr>
                        <a:solidFill>
                          <a:schemeClr val="accent1">
                            <a:lumMod val="40000"/>
                            <a:lumOff val="60000"/>
                          </a:schemeClr>
                        </a:solidFill>
                      </a:tcPr>
                    </a:tc>
                    <a:tc>
                      <a:txBody>
                        <a:bodyPr/>
                        <a:lstStyle/>
                        <a:p>
                          <a:endParaRPr lang="zh-CN" altLang="en-US" dirty="0"/>
                        </a:p>
                      </a:txBody>
                      <a:tcPr>
                        <a:noFill/>
                      </a:tcPr>
                    </a:tc>
                    <a:tc>
                      <a:txBody>
                        <a:bodyPr/>
                        <a:lstStyle/>
                        <a:p>
                          <a:endParaRPr lang="zh-CN"/>
                        </a:p>
                      </a:txBody>
                      <a:tcPr>
                        <a:blipFill>
                          <a:blip r:embed="rId3"/>
                          <a:stretch>
                            <a:fillRect l="-502667" t="-305634" r="-2667" b="-205634"/>
                          </a:stretch>
                        </a:blipFill>
                      </a:tcPr>
                    </a:tc>
                    <a:extLst>
                      <a:ext uri="{0D108BD9-81ED-4DB2-BD59-A6C34878D82A}">
                        <a16:rowId xmlns:a16="http://schemas.microsoft.com/office/drawing/2014/main" val="811686825"/>
                      </a:ext>
                    </a:extLst>
                  </a:tr>
                  <a:tr h="436930">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zh-CN" alt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endParaRPr lang="zh-CN" altLang="en-US" dirty="0"/>
                        </a:p>
                      </a:txBody>
                      <a:tcPr>
                        <a:solidFill>
                          <a:schemeClr val="accent1">
                            <a:lumMod val="20000"/>
                            <a:lumOff val="80000"/>
                          </a:schemeClr>
                        </a:solidFill>
                      </a:tcPr>
                    </a:tc>
                    <a:tc>
                      <a:txBody>
                        <a:bodyPr/>
                        <a:lstStyle/>
                        <a:p>
                          <a:endParaRPr lang="zh-CN" altLang="en-US" dirty="0"/>
                        </a:p>
                      </a:txBody>
                      <a:tcPr>
                        <a:solidFill>
                          <a:schemeClr val="accent1">
                            <a:lumMod val="40000"/>
                            <a:lumOff val="60000"/>
                          </a:schemeClr>
                        </a:solidFill>
                      </a:tcPr>
                    </a:tc>
                    <a:tc>
                      <a:txBody>
                        <a:bodyPr/>
                        <a:lstStyle/>
                        <a:p>
                          <a:endParaRPr lang="zh-CN"/>
                        </a:p>
                      </a:txBody>
                      <a:tcPr>
                        <a:blipFill>
                          <a:blip r:embed="rId3"/>
                          <a:stretch>
                            <a:fillRect l="-502667" t="-400000" r="-2667" b="-102778"/>
                          </a:stretch>
                        </a:blipFill>
                      </a:tcPr>
                    </a:tc>
                    <a:extLst>
                      <a:ext uri="{0D108BD9-81ED-4DB2-BD59-A6C34878D82A}">
                        <a16:rowId xmlns:a16="http://schemas.microsoft.com/office/drawing/2014/main" val="2861661741"/>
                      </a:ext>
                    </a:extLst>
                  </a:tr>
                  <a:tr h="436930">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zh-CN" alt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endParaRPr lang="zh-CN" alt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p>
                      </a:txBody>
                      <a:tcPr>
                        <a:blipFill>
                          <a:blip r:embed="rId3"/>
                          <a:stretch>
                            <a:fillRect l="-502667" t="-500000" r="-2667" b="-2778"/>
                          </a:stretch>
                        </a:blipFill>
                      </a:tcPr>
                    </a:tc>
                    <a:extLst>
                      <a:ext uri="{0D108BD9-81ED-4DB2-BD59-A6C34878D82A}">
                        <a16:rowId xmlns:a16="http://schemas.microsoft.com/office/drawing/2014/main" val="173656496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1271F88B-1D32-E040-8FBE-F5A9346BDC57}"/>
                  </a:ext>
                </a:extLst>
              </p:cNvPr>
              <p:cNvGraphicFramePr>
                <a:graphicFrameLocks noGrp="1"/>
              </p:cNvGraphicFramePr>
              <p:nvPr>
                <p:extLst>
                  <p:ext uri="{D42A27DB-BD31-4B8C-83A1-F6EECF244321}">
                    <p14:modId xmlns:p14="http://schemas.microsoft.com/office/powerpoint/2010/main" val="2578904082"/>
                  </p:ext>
                </p:extLst>
              </p:nvPr>
            </p:nvGraphicFramePr>
            <p:xfrm>
              <a:off x="8697113" y="3494740"/>
              <a:ext cx="2741022" cy="2621580"/>
            </p:xfrm>
            <a:graphic>
              <a:graphicData uri="http://schemas.openxmlformats.org/drawingml/2006/table">
                <a:tbl>
                  <a:tblPr firstRow="1" bandRow="1">
                    <a:tableStyleId>{5940675A-B579-460E-94D1-54222C63F5DA}</a:tableStyleId>
                  </a:tblPr>
                  <a:tblGrid>
                    <a:gridCol w="456837">
                      <a:extLst>
                        <a:ext uri="{9D8B030D-6E8A-4147-A177-3AD203B41FA5}">
                          <a16:colId xmlns:a16="http://schemas.microsoft.com/office/drawing/2014/main" val="1696832322"/>
                        </a:ext>
                      </a:extLst>
                    </a:gridCol>
                    <a:gridCol w="456837">
                      <a:extLst>
                        <a:ext uri="{9D8B030D-6E8A-4147-A177-3AD203B41FA5}">
                          <a16:colId xmlns:a16="http://schemas.microsoft.com/office/drawing/2014/main" val="3050259299"/>
                        </a:ext>
                      </a:extLst>
                    </a:gridCol>
                    <a:gridCol w="456837">
                      <a:extLst>
                        <a:ext uri="{9D8B030D-6E8A-4147-A177-3AD203B41FA5}">
                          <a16:colId xmlns:a16="http://schemas.microsoft.com/office/drawing/2014/main" val="4092656651"/>
                        </a:ext>
                      </a:extLst>
                    </a:gridCol>
                    <a:gridCol w="456837">
                      <a:extLst>
                        <a:ext uri="{9D8B030D-6E8A-4147-A177-3AD203B41FA5}">
                          <a16:colId xmlns:a16="http://schemas.microsoft.com/office/drawing/2014/main" val="3884368696"/>
                        </a:ext>
                      </a:extLst>
                    </a:gridCol>
                    <a:gridCol w="456837">
                      <a:extLst>
                        <a:ext uri="{9D8B030D-6E8A-4147-A177-3AD203B41FA5}">
                          <a16:colId xmlns:a16="http://schemas.microsoft.com/office/drawing/2014/main" val="325629769"/>
                        </a:ext>
                      </a:extLst>
                    </a:gridCol>
                    <a:gridCol w="456837">
                      <a:extLst>
                        <a:ext uri="{9D8B030D-6E8A-4147-A177-3AD203B41FA5}">
                          <a16:colId xmlns:a16="http://schemas.microsoft.com/office/drawing/2014/main" val="4113009275"/>
                        </a:ext>
                      </a:extLst>
                    </a:gridCol>
                  </a:tblGrid>
                  <a:tr h="436930">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1</m:t>
                                    </m:r>
                                  </m:sub>
                                </m:sSub>
                              </m:oMath>
                            </m:oMathPara>
                          </a14:m>
                          <a:endParaRPr lang="zh-CN" altLang="en-US" dirty="0"/>
                        </a:p>
                      </a:txBody>
                      <a:tcPr>
                        <a:solidFill>
                          <a:schemeClr val="bg1">
                            <a:lumMod val="7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2</m:t>
                                    </m:r>
                                  </m:sub>
                                </m:sSub>
                              </m:oMath>
                            </m:oMathPara>
                          </a14:m>
                          <a:endParaRPr lang="zh-CN" altLang="en-US" dirty="0"/>
                        </a:p>
                      </a:txBody>
                      <a:tcPr>
                        <a:solidFill>
                          <a:schemeClr val="bg1">
                            <a:lumMod val="7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3</m:t>
                                    </m:r>
                                  </m:sub>
                                </m:sSub>
                              </m:oMath>
                            </m:oMathPara>
                          </a14:m>
                          <a:endParaRPr lang="zh-CN" altLang="en-US" dirty="0"/>
                        </a:p>
                      </a:txBody>
                      <a:tcPr>
                        <a:solidFill>
                          <a:schemeClr val="bg1">
                            <a:lumMod val="7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4</m:t>
                                    </m:r>
                                  </m:sub>
                                </m:sSub>
                              </m:oMath>
                            </m:oMathPara>
                          </a14:m>
                          <a:endParaRPr lang="zh-CN" altLang="en-US" dirty="0"/>
                        </a:p>
                      </a:txBody>
                      <a:tcPr>
                        <a:solidFill>
                          <a:schemeClr val="bg1">
                            <a:lumMod val="7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5</m:t>
                                    </m:r>
                                  </m:sub>
                                </m:sSub>
                              </m:oMath>
                            </m:oMathPara>
                          </a14:m>
                          <a:endParaRPr lang="zh-CN" altLang="en-US" dirty="0"/>
                        </a:p>
                      </a:txBody>
                      <a:tcPr>
                        <a:solidFill>
                          <a:schemeClr val="bg1">
                            <a:lumMod val="75000"/>
                          </a:schemeClr>
                        </a:solidFill>
                      </a:tcPr>
                    </a:tc>
                    <a:tc>
                      <a:txBody>
                        <a:bodyPr/>
                        <a:lstStyle/>
                        <a:p>
                          <a:endParaRPr lang="zh-CN" altLang="en-US" dirty="0"/>
                        </a:p>
                      </a:txBody>
                      <a:tcPr>
                        <a:solidFill>
                          <a:schemeClr val="bg1">
                            <a:lumMod val="75000"/>
                          </a:schemeClr>
                        </a:solidFill>
                      </a:tcPr>
                    </a:tc>
                    <a:extLst>
                      <a:ext uri="{0D108BD9-81ED-4DB2-BD59-A6C34878D82A}">
                        <a16:rowId xmlns:a16="http://schemas.microsoft.com/office/drawing/2014/main" val="1647367605"/>
                      </a:ext>
                    </a:extLst>
                  </a:tr>
                  <a:tr h="436930">
                    <a:tc>
                      <a:txBody>
                        <a:bodyPr/>
                        <a:lstStyle/>
                        <a:p>
                          <a:endParaRPr lang="zh-CN" altLang="en-US" dirty="0"/>
                        </a:p>
                      </a:txBody>
                      <a:tcPr>
                        <a:solidFill>
                          <a:schemeClr val="accent1">
                            <a:lumMod val="20000"/>
                            <a:lumOff val="80000"/>
                          </a:schemeClr>
                        </a:solidFill>
                      </a:tcPr>
                    </a:tc>
                    <a:tc>
                      <a:txBody>
                        <a:bodyPr/>
                        <a:lstStyle/>
                        <a:p>
                          <a:endParaRPr lang="zh-CN" altLang="en-US" dirty="0"/>
                        </a:p>
                      </a:txBody>
                      <a:tcPr>
                        <a:solidFill>
                          <a:schemeClr val="accent1">
                            <a:lumMod val="20000"/>
                            <a:lumOff val="80000"/>
                          </a:schemeClr>
                        </a:solidFill>
                      </a:tcPr>
                    </a:tc>
                    <a:tc>
                      <a:txBody>
                        <a:bodyPr/>
                        <a:lstStyle/>
                        <a:p>
                          <a:endParaRPr lang="zh-CN" altLang="en-US" dirty="0"/>
                        </a:p>
                      </a:txBody>
                      <a:tcPr>
                        <a:solidFill>
                          <a:schemeClr val="accent1">
                            <a:lumMod val="20000"/>
                            <a:lumOff val="80000"/>
                          </a:schemeClr>
                        </a:solidFill>
                      </a:tcPr>
                    </a:tc>
                    <a:tc>
                      <a:txBody>
                        <a:bodyPr/>
                        <a:lstStyle/>
                        <a:p>
                          <a:endParaRPr lang="zh-CN" altLang="en-US" dirty="0"/>
                        </a:p>
                      </a:txBody>
                      <a:tcPr>
                        <a:solidFill>
                          <a:schemeClr val="accent1">
                            <a:lumMod val="20000"/>
                            <a:lumOff val="80000"/>
                          </a:schemeClr>
                        </a:solidFill>
                      </a:tcPr>
                    </a:tc>
                    <a:tc>
                      <a:txBody>
                        <a:bodyPr/>
                        <a:lstStyle/>
                        <a:p>
                          <a:endParaRPr lang="zh-CN" altLang="en-US" dirty="0"/>
                        </a:p>
                      </a:txBody>
                      <a:tcPr>
                        <a:solidFill>
                          <a:schemeClr val="accent1">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1</m:t>
                                    </m:r>
                                  </m:sub>
                                </m:sSub>
                              </m:oMath>
                            </m:oMathPara>
                          </a14:m>
                          <a:endParaRPr lang="zh-CN" altLang="en-US" dirty="0"/>
                        </a:p>
                      </a:txBody>
                      <a:tcPr>
                        <a:solidFill>
                          <a:schemeClr val="bg1">
                            <a:lumMod val="75000"/>
                          </a:schemeClr>
                        </a:solidFill>
                      </a:tcPr>
                    </a:tc>
                    <a:extLst>
                      <a:ext uri="{0D108BD9-81ED-4DB2-BD59-A6C34878D82A}">
                        <a16:rowId xmlns:a16="http://schemas.microsoft.com/office/drawing/2014/main" val="1621179809"/>
                      </a:ext>
                    </a:extLst>
                  </a:tr>
                  <a:tr h="436930">
                    <a:tc>
                      <a:txBody>
                        <a:bodyPr/>
                        <a:lstStyle/>
                        <a:p>
                          <a:endParaRPr lang="zh-CN" alt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endParaRPr lang="zh-CN" altLang="en-US" dirty="0"/>
                        </a:p>
                      </a:txBody>
                      <a:tcPr>
                        <a:solidFill>
                          <a:schemeClr val="accent1">
                            <a:lumMod val="20000"/>
                            <a:lumOff val="80000"/>
                          </a:schemeClr>
                        </a:solidFill>
                      </a:tcPr>
                    </a:tc>
                    <a:tc>
                      <a:txBody>
                        <a:bodyPr/>
                        <a:lstStyle/>
                        <a:p>
                          <a:endParaRPr lang="zh-CN" altLang="en-US" dirty="0"/>
                        </a:p>
                      </a:txBody>
                      <a:tcPr>
                        <a:solidFill>
                          <a:schemeClr val="accent1">
                            <a:lumMod val="20000"/>
                            <a:lumOff val="80000"/>
                          </a:schemeClr>
                        </a:solidFill>
                      </a:tcPr>
                    </a:tc>
                    <a:tc>
                      <a:txBody>
                        <a:bodyPr/>
                        <a:lstStyle/>
                        <a:p>
                          <a:endParaRPr lang="zh-CN" altLang="en-US" dirty="0"/>
                        </a:p>
                      </a:txBody>
                      <a:tcPr>
                        <a:solidFill>
                          <a:schemeClr val="accent1">
                            <a:lumMod val="20000"/>
                            <a:lumOff val="80000"/>
                          </a:schemeClr>
                        </a:solidFill>
                      </a:tcPr>
                    </a:tc>
                    <a:tc>
                      <a:txBody>
                        <a:bodyPr/>
                        <a:lstStyle/>
                        <a:p>
                          <a:endParaRPr lang="zh-CN" altLang="en-US" dirty="0"/>
                        </a:p>
                      </a:txBody>
                      <a:tcPr>
                        <a:solidFill>
                          <a:schemeClr val="accent1">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2</m:t>
                                    </m:r>
                                  </m:sub>
                                </m:sSub>
                              </m:oMath>
                            </m:oMathPara>
                          </a14:m>
                          <a:endParaRPr lang="zh-CN" altLang="en-US" dirty="0"/>
                        </a:p>
                      </a:txBody>
                      <a:tcPr>
                        <a:solidFill>
                          <a:schemeClr val="bg1">
                            <a:lumMod val="75000"/>
                          </a:schemeClr>
                        </a:solidFill>
                      </a:tcPr>
                    </a:tc>
                    <a:extLst>
                      <a:ext uri="{0D108BD9-81ED-4DB2-BD59-A6C34878D82A}">
                        <a16:rowId xmlns:a16="http://schemas.microsoft.com/office/drawing/2014/main" val="3612408257"/>
                      </a:ext>
                    </a:extLst>
                  </a:tr>
                  <a:tr h="436930">
                    <a:tc>
                      <a:txBody>
                        <a:bodyPr/>
                        <a:lstStyle/>
                        <a:p>
                          <a:endParaRPr lang="zh-CN" altLang="en-US"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zh-CN" alt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endParaRPr lang="zh-CN" altLang="en-US" dirty="0"/>
                        </a:p>
                      </a:txBody>
                      <a:tcPr>
                        <a:solidFill>
                          <a:schemeClr val="accent1">
                            <a:lumMod val="20000"/>
                            <a:lumOff val="80000"/>
                          </a:schemeClr>
                        </a:solidFill>
                      </a:tcPr>
                    </a:tc>
                    <a:tc>
                      <a:txBody>
                        <a:bodyPr/>
                        <a:lstStyle/>
                        <a:p>
                          <a:endParaRPr lang="zh-CN" altLang="en-US" dirty="0"/>
                        </a:p>
                      </a:txBody>
                      <a:tcPr>
                        <a:solidFill>
                          <a:schemeClr val="accent1">
                            <a:lumMod val="20000"/>
                            <a:lumOff val="80000"/>
                          </a:schemeClr>
                        </a:solidFill>
                      </a:tcPr>
                    </a:tc>
                    <a:tc>
                      <a:txBody>
                        <a:bodyPr/>
                        <a:lstStyle/>
                        <a:p>
                          <a:endParaRPr lang="zh-CN" altLang="en-US" dirty="0"/>
                        </a:p>
                      </a:txBody>
                      <a:tcPr>
                        <a:solidFill>
                          <a:schemeClr val="accent1">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3</m:t>
                                    </m:r>
                                  </m:sub>
                                </m:sSub>
                              </m:oMath>
                            </m:oMathPara>
                          </a14:m>
                          <a:endParaRPr lang="zh-CN" altLang="en-US" dirty="0"/>
                        </a:p>
                      </a:txBody>
                      <a:tcPr>
                        <a:solidFill>
                          <a:schemeClr val="bg1">
                            <a:lumMod val="75000"/>
                          </a:schemeClr>
                        </a:solidFill>
                      </a:tcPr>
                    </a:tc>
                    <a:extLst>
                      <a:ext uri="{0D108BD9-81ED-4DB2-BD59-A6C34878D82A}">
                        <a16:rowId xmlns:a16="http://schemas.microsoft.com/office/drawing/2014/main" val="811686825"/>
                      </a:ext>
                    </a:extLst>
                  </a:tr>
                  <a:tr h="436930">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zh-CN" alt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endParaRPr lang="zh-CN" altLang="en-US" dirty="0"/>
                        </a:p>
                      </a:txBody>
                      <a:tcPr>
                        <a:solidFill>
                          <a:schemeClr val="accent1">
                            <a:lumMod val="20000"/>
                            <a:lumOff val="80000"/>
                          </a:schemeClr>
                        </a:solidFill>
                      </a:tcPr>
                    </a:tc>
                    <a:tc>
                      <a:txBody>
                        <a:bodyPr/>
                        <a:lstStyle/>
                        <a:p>
                          <a:endParaRPr lang="zh-CN" altLang="en-US" dirty="0"/>
                        </a:p>
                      </a:txBody>
                      <a:tcPr>
                        <a:solidFill>
                          <a:schemeClr val="accent1">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4</m:t>
                                    </m:r>
                                  </m:sub>
                                </m:sSub>
                              </m:oMath>
                            </m:oMathPara>
                          </a14:m>
                          <a:endParaRPr lang="zh-CN" altLang="en-US" dirty="0"/>
                        </a:p>
                      </a:txBody>
                      <a:tcPr>
                        <a:solidFill>
                          <a:schemeClr val="bg1">
                            <a:lumMod val="75000"/>
                          </a:schemeClr>
                        </a:solidFill>
                      </a:tcPr>
                    </a:tc>
                    <a:extLst>
                      <a:ext uri="{0D108BD9-81ED-4DB2-BD59-A6C34878D82A}">
                        <a16:rowId xmlns:a16="http://schemas.microsoft.com/office/drawing/2014/main" val="2861661741"/>
                      </a:ext>
                    </a:extLst>
                  </a:tr>
                  <a:tr h="436930">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zh-CN" alt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endParaRPr lang="zh-CN" alt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𝑊𝑜𝑟𝑑</m:t>
                                    </m:r>
                                  </m:e>
                                  <m:sub>
                                    <m:r>
                                      <a:rPr lang="en-US" altLang="zh-CN" b="0" i="1" smtClean="0">
                                        <a:latin typeface="Cambria Math" panose="02040503050406030204" pitchFamily="18" charset="0"/>
                                      </a:rPr>
                                      <m:t>5</m:t>
                                    </m:r>
                                  </m:sub>
                                </m:sSub>
                              </m:oMath>
                            </m:oMathPara>
                          </a14:m>
                          <a:endParaRPr lang="zh-CN" altLang="en-US" dirty="0"/>
                        </a:p>
                      </a:txBody>
                      <a:tcPr>
                        <a:solidFill>
                          <a:schemeClr val="bg1">
                            <a:lumMod val="75000"/>
                          </a:schemeClr>
                        </a:solidFill>
                      </a:tcPr>
                    </a:tc>
                    <a:extLst>
                      <a:ext uri="{0D108BD9-81ED-4DB2-BD59-A6C34878D82A}">
                        <a16:rowId xmlns:a16="http://schemas.microsoft.com/office/drawing/2014/main" val="1736564961"/>
                      </a:ext>
                    </a:extLst>
                  </a:tr>
                </a:tbl>
              </a:graphicData>
            </a:graphic>
          </p:graphicFrame>
        </mc:Choice>
        <mc:Fallback xmlns="">
          <p:graphicFrame>
            <p:nvGraphicFramePr>
              <p:cNvPr id="10" name="表格 9">
                <a:extLst>
                  <a:ext uri="{FF2B5EF4-FFF2-40B4-BE49-F238E27FC236}">
                    <a16:creationId xmlns:a16="http://schemas.microsoft.com/office/drawing/2014/main" id="{1271F88B-1D32-E040-8FBE-F5A9346BDC57}"/>
                  </a:ext>
                </a:extLst>
              </p:cNvPr>
              <p:cNvGraphicFramePr>
                <a:graphicFrameLocks noGrp="1"/>
              </p:cNvGraphicFramePr>
              <p:nvPr>
                <p:extLst>
                  <p:ext uri="{D42A27DB-BD31-4B8C-83A1-F6EECF244321}">
                    <p14:modId xmlns:p14="http://schemas.microsoft.com/office/powerpoint/2010/main" val="2578904082"/>
                  </p:ext>
                </p:extLst>
              </p:nvPr>
            </p:nvGraphicFramePr>
            <p:xfrm>
              <a:off x="8697113" y="3494740"/>
              <a:ext cx="2741022" cy="2621580"/>
            </p:xfrm>
            <a:graphic>
              <a:graphicData uri="http://schemas.openxmlformats.org/drawingml/2006/table">
                <a:tbl>
                  <a:tblPr firstRow="1" bandRow="1">
                    <a:tableStyleId>{5940675A-B579-460E-94D1-54222C63F5DA}</a:tableStyleId>
                  </a:tblPr>
                  <a:tblGrid>
                    <a:gridCol w="456837">
                      <a:extLst>
                        <a:ext uri="{9D8B030D-6E8A-4147-A177-3AD203B41FA5}">
                          <a16:colId xmlns:a16="http://schemas.microsoft.com/office/drawing/2014/main" val="1696832322"/>
                        </a:ext>
                      </a:extLst>
                    </a:gridCol>
                    <a:gridCol w="456837">
                      <a:extLst>
                        <a:ext uri="{9D8B030D-6E8A-4147-A177-3AD203B41FA5}">
                          <a16:colId xmlns:a16="http://schemas.microsoft.com/office/drawing/2014/main" val="3050259299"/>
                        </a:ext>
                      </a:extLst>
                    </a:gridCol>
                    <a:gridCol w="456837">
                      <a:extLst>
                        <a:ext uri="{9D8B030D-6E8A-4147-A177-3AD203B41FA5}">
                          <a16:colId xmlns:a16="http://schemas.microsoft.com/office/drawing/2014/main" val="4092656651"/>
                        </a:ext>
                      </a:extLst>
                    </a:gridCol>
                    <a:gridCol w="456837">
                      <a:extLst>
                        <a:ext uri="{9D8B030D-6E8A-4147-A177-3AD203B41FA5}">
                          <a16:colId xmlns:a16="http://schemas.microsoft.com/office/drawing/2014/main" val="3884368696"/>
                        </a:ext>
                      </a:extLst>
                    </a:gridCol>
                    <a:gridCol w="456837">
                      <a:extLst>
                        <a:ext uri="{9D8B030D-6E8A-4147-A177-3AD203B41FA5}">
                          <a16:colId xmlns:a16="http://schemas.microsoft.com/office/drawing/2014/main" val="325629769"/>
                        </a:ext>
                      </a:extLst>
                    </a:gridCol>
                    <a:gridCol w="456837">
                      <a:extLst>
                        <a:ext uri="{9D8B030D-6E8A-4147-A177-3AD203B41FA5}">
                          <a16:colId xmlns:a16="http://schemas.microsoft.com/office/drawing/2014/main" val="4113009275"/>
                        </a:ext>
                      </a:extLst>
                    </a:gridCol>
                  </a:tblGrid>
                  <a:tr h="436930">
                    <a:tc>
                      <a:txBody>
                        <a:bodyPr/>
                        <a:lstStyle/>
                        <a:p>
                          <a:endParaRPr lang="zh-CN"/>
                        </a:p>
                      </a:txBody>
                      <a:tcPr>
                        <a:blipFill>
                          <a:blip r:embed="rId4"/>
                          <a:stretch>
                            <a:fillRect l="-1333" t="-1389" r="-504000" b="-501389"/>
                          </a:stretch>
                        </a:blipFill>
                      </a:tcPr>
                    </a:tc>
                    <a:tc>
                      <a:txBody>
                        <a:bodyPr/>
                        <a:lstStyle/>
                        <a:p>
                          <a:endParaRPr lang="zh-CN"/>
                        </a:p>
                      </a:txBody>
                      <a:tcPr>
                        <a:blipFill>
                          <a:blip r:embed="rId4"/>
                          <a:stretch>
                            <a:fillRect l="-101333" t="-1389" r="-404000" b="-501389"/>
                          </a:stretch>
                        </a:blipFill>
                      </a:tcPr>
                    </a:tc>
                    <a:tc>
                      <a:txBody>
                        <a:bodyPr/>
                        <a:lstStyle/>
                        <a:p>
                          <a:endParaRPr lang="zh-CN"/>
                        </a:p>
                      </a:txBody>
                      <a:tcPr>
                        <a:blipFill>
                          <a:blip r:embed="rId4"/>
                          <a:stretch>
                            <a:fillRect l="-198684" t="-1389" r="-298684" b="-501389"/>
                          </a:stretch>
                        </a:blipFill>
                      </a:tcPr>
                    </a:tc>
                    <a:tc>
                      <a:txBody>
                        <a:bodyPr/>
                        <a:lstStyle/>
                        <a:p>
                          <a:endParaRPr lang="zh-CN"/>
                        </a:p>
                      </a:txBody>
                      <a:tcPr>
                        <a:blipFill>
                          <a:blip r:embed="rId4"/>
                          <a:stretch>
                            <a:fillRect l="-302667" t="-1389" r="-202667" b="-501389"/>
                          </a:stretch>
                        </a:blipFill>
                      </a:tcPr>
                    </a:tc>
                    <a:tc>
                      <a:txBody>
                        <a:bodyPr/>
                        <a:lstStyle/>
                        <a:p>
                          <a:endParaRPr lang="zh-CN"/>
                        </a:p>
                      </a:txBody>
                      <a:tcPr>
                        <a:blipFill>
                          <a:blip r:embed="rId4"/>
                          <a:stretch>
                            <a:fillRect l="-402667" t="-1389" r="-102667" b="-501389"/>
                          </a:stretch>
                        </a:blipFill>
                      </a:tcPr>
                    </a:tc>
                    <a:tc>
                      <a:txBody>
                        <a:bodyPr/>
                        <a:lstStyle/>
                        <a:p>
                          <a:endParaRPr lang="zh-CN" altLang="en-US" dirty="0"/>
                        </a:p>
                      </a:txBody>
                      <a:tcPr>
                        <a:solidFill>
                          <a:schemeClr val="bg1">
                            <a:lumMod val="75000"/>
                          </a:schemeClr>
                        </a:solidFill>
                      </a:tcPr>
                    </a:tc>
                    <a:extLst>
                      <a:ext uri="{0D108BD9-81ED-4DB2-BD59-A6C34878D82A}">
                        <a16:rowId xmlns:a16="http://schemas.microsoft.com/office/drawing/2014/main" val="1647367605"/>
                      </a:ext>
                    </a:extLst>
                  </a:tr>
                  <a:tr h="436930">
                    <a:tc>
                      <a:txBody>
                        <a:bodyPr/>
                        <a:lstStyle/>
                        <a:p>
                          <a:endParaRPr lang="zh-CN" altLang="en-US" dirty="0"/>
                        </a:p>
                      </a:txBody>
                      <a:tcPr>
                        <a:solidFill>
                          <a:schemeClr val="accent1">
                            <a:lumMod val="20000"/>
                            <a:lumOff val="80000"/>
                          </a:schemeClr>
                        </a:solidFill>
                      </a:tcPr>
                    </a:tc>
                    <a:tc>
                      <a:txBody>
                        <a:bodyPr/>
                        <a:lstStyle/>
                        <a:p>
                          <a:endParaRPr lang="zh-CN" altLang="en-US" dirty="0"/>
                        </a:p>
                      </a:txBody>
                      <a:tcPr>
                        <a:solidFill>
                          <a:schemeClr val="accent1">
                            <a:lumMod val="20000"/>
                            <a:lumOff val="80000"/>
                          </a:schemeClr>
                        </a:solidFill>
                      </a:tcPr>
                    </a:tc>
                    <a:tc>
                      <a:txBody>
                        <a:bodyPr/>
                        <a:lstStyle/>
                        <a:p>
                          <a:endParaRPr lang="zh-CN" altLang="en-US" dirty="0"/>
                        </a:p>
                      </a:txBody>
                      <a:tcPr>
                        <a:solidFill>
                          <a:schemeClr val="accent1">
                            <a:lumMod val="20000"/>
                            <a:lumOff val="80000"/>
                          </a:schemeClr>
                        </a:solidFill>
                      </a:tcPr>
                    </a:tc>
                    <a:tc>
                      <a:txBody>
                        <a:bodyPr/>
                        <a:lstStyle/>
                        <a:p>
                          <a:endParaRPr lang="zh-CN" altLang="en-US" dirty="0"/>
                        </a:p>
                      </a:txBody>
                      <a:tcPr>
                        <a:solidFill>
                          <a:schemeClr val="accent1">
                            <a:lumMod val="20000"/>
                            <a:lumOff val="80000"/>
                          </a:schemeClr>
                        </a:solidFill>
                      </a:tcPr>
                    </a:tc>
                    <a:tc>
                      <a:txBody>
                        <a:bodyPr/>
                        <a:lstStyle/>
                        <a:p>
                          <a:endParaRPr lang="zh-CN" altLang="en-US" dirty="0"/>
                        </a:p>
                      </a:txBody>
                      <a:tcPr>
                        <a:solidFill>
                          <a:schemeClr val="accent1">
                            <a:lumMod val="60000"/>
                            <a:lumOff val="40000"/>
                          </a:schemeClr>
                        </a:solidFill>
                      </a:tcPr>
                    </a:tc>
                    <a:tc>
                      <a:txBody>
                        <a:bodyPr/>
                        <a:lstStyle/>
                        <a:p>
                          <a:endParaRPr lang="zh-CN"/>
                        </a:p>
                      </a:txBody>
                      <a:tcPr>
                        <a:blipFill>
                          <a:blip r:embed="rId4"/>
                          <a:stretch>
                            <a:fillRect l="-502667" t="-101389" r="-2667" b="-401389"/>
                          </a:stretch>
                        </a:blipFill>
                      </a:tcPr>
                    </a:tc>
                    <a:extLst>
                      <a:ext uri="{0D108BD9-81ED-4DB2-BD59-A6C34878D82A}">
                        <a16:rowId xmlns:a16="http://schemas.microsoft.com/office/drawing/2014/main" val="1621179809"/>
                      </a:ext>
                    </a:extLst>
                  </a:tr>
                  <a:tr h="436930">
                    <a:tc>
                      <a:txBody>
                        <a:bodyPr/>
                        <a:lstStyle/>
                        <a:p>
                          <a:endParaRPr lang="zh-CN" alt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endParaRPr lang="zh-CN" altLang="en-US" dirty="0"/>
                        </a:p>
                      </a:txBody>
                      <a:tcPr>
                        <a:solidFill>
                          <a:schemeClr val="accent1">
                            <a:lumMod val="20000"/>
                            <a:lumOff val="80000"/>
                          </a:schemeClr>
                        </a:solidFill>
                      </a:tcPr>
                    </a:tc>
                    <a:tc>
                      <a:txBody>
                        <a:bodyPr/>
                        <a:lstStyle/>
                        <a:p>
                          <a:endParaRPr lang="zh-CN" altLang="en-US" dirty="0"/>
                        </a:p>
                      </a:txBody>
                      <a:tcPr>
                        <a:solidFill>
                          <a:schemeClr val="accent1">
                            <a:lumMod val="20000"/>
                            <a:lumOff val="80000"/>
                          </a:schemeClr>
                        </a:solidFill>
                      </a:tcPr>
                    </a:tc>
                    <a:tc>
                      <a:txBody>
                        <a:bodyPr/>
                        <a:lstStyle/>
                        <a:p>
                          <a:endParaRPr lang="zh-CN" altLang="en-US" dirty="0"/>
                        </a:p>
                      </a:txBody>
                      <a:tcPr>
                        <a:solidFill>
                          <a:schemeClr val="accent1">
                            <a:lumMod val="20000"/>
                            <a:lumOff val="80000"/>
                          </a:schemeClr>
                        </a:solidFill>
                      </a:tcPr>
                    </a:tc>
                    <a:tc>
                      <a:txBody>
                        <a:bodyPr/>
                        <a:lstStyle/>
                        <a:p>
                          <a:endParaRPr lang="zh-CN" altLang="en-US" dirty="0"/>
                        </a:p>
                      </a:txBody>
                      <a:tcPr>
                        <a:solidFill>
                          <a:schemeClr val="accent1">
                            <a:lumMod val="20000"/>
                            <a:lumOff val="80000"/>
                          </a:schemeClr>
                        </a:solidFill>
                      </a:tcPr>
                    </a:tc>
                    <a:tc>
                      <a:txBody>
                        <a:bodyPr/>
                        <a:lstStyle/>
                        <a:p>
                          <a:endParaRPr lang="zh-CN"/>
                        </a:p>
                      </a:txBody>
                      <a:tcPr>
                        <a:blipFill>
                          <a:blip r:embed="rId4"/>
                          <a:stretch>
                            <a:fillRect l="-502667" t="-201389" r="-2667" b="-301389"/>
                          </a:stretch>
                        </a:blipFill>
                      </a:tcPr>
                    </a:tc>
                    <a:extLst>
                      <a:ext uri="{0D108BD9-81ED-4DB2-BD59-A6C34878D82A}">
                        <a16:rowId xmlns:a16="http://schemas.microsoft.com/office/drawing/2014/main" val="3612408257"/>
                      </a:ext>
                    </a:extLst>
                  </a:tr>
                  <a:tr h="436930">
                    <a:tc>
                      <a:txBody>
                        <a:bodyPr/>
                        <a:lstStyle/>
                        <a:p>
                          <a:endParaRPr lang="zh-CN" altLang="en-US"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zh-CN" alt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endParaRPr lang="zh-CN" altLang="en-US" dirty="0"/>
                        </a:p>
                      </a:txBody>
                      <a:tcPr>
                        <a:solidFill>
                          <a:schemeClr val="accent1">
                            <a:lumMod val="20000"/>
                            <a:lumOff val="80000"/>
                          </a:schemeClr>
                        </a:solidFill>
                      </a:tcPr>
                    </a:tc>
                    <a:tc>
                      <a:txBody>
                        <a:bodyPr/>
                        <a:lstStyle/>
                        <a:p>
                          <a:endParaRPr lang="zh-CN" altLang="en-US" dirty="0"/>
                        </a:p>
                      </a:txBody>
                      <a:tcPr>
                        <a:solidFill>
                          <a:schemeClr val="accent1">
                            <a:lumMod val="20000"/>
                            <a:lumOff val="80000"/>
                          </a:schemeClr>
                        </a:solidFill>
                      </a:tcPr>
                    </a:tc>
                    <a:tc>
                      <a:txBody>
                        <a:bodyPr/>
                        <a:lstStyle/>
                        <a:p>
                          <a:endParaRPr lang="zh-CN" altLang="en-US" dirty="0"/>
                        </a:p>
                      </a:txBody>
                      <a:tcPr>
                        <a:solidFill>
                          <a:schemeClr val="accent1">
                            <a:lumMod val="20000"/>
                            <a:lumOff val="80000"/>
                          </a:schemeClr>
                        </a:solidFill>
                      </a:tcPr>
                    </a:tc>
                    <a:tc>
                      <a:txBody>
                        <a:bodyPr/>
                        <a:lstStyle/>
                        <a:p>
                          <a:endParaRPr lang="zh-CN"/>
                        </a:p>
                      </a:txBody>
                      <a:tcPr>
                        <a:blipFill>
                          <a:blip r:embed="rId4"/>
                          <a:stretch>
                            <a:fillRect l="-502667" t="-305634" r="-2667" b="-205634"/>
                          </a:stretch>
                        </a:blipFill>
                      </a:tcPr>
                    </a:tc>
                    <a:extLst>
                      <a:ext uri="{0D108BD9-81ED-4DB2-BD59-A6C34878D82A}">
                        <a16:rowId xmlns:a16="http://schemas.microsoft.com/office/drawing/2014/main" val="811686825"/>
                      </a:ext>
                    </a:extLst>
                  </a:tr>
                  <a:tr h="436930">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zh-CN" alt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endParaRPr lang="zh-CN" altLang="en-US" dirty="0"/>
                        </a:p>
                      </a:txBody>
                      <a:tcPr>
                        <a:solidFill>
                          <a:schemeClr val="accent1">
                            <a:lumMod val="20000"/>
                            <a:lumOff val="80000"/>
                          </a:schemeClr>
                        </a:solidFill>
                      </a:tcPr>
                    </a:tc>
                    <a:tc>
                      <a:txBody>
                        <a:bodyPr/>
                        <a:lstStyle/>
                        <a:p>
                          <a:endParaRPr lang="zh-CN" altLang="en-US" dirty="0"/>
                        </a:p>
                      </a:txBody>
                      <a:tcPr>
                        <a:solidFill>
                          <a:schemeClr val="accent1">
                            <a:lumMod val="20000"/>
                            <a:lumOff val="80000"/>
                          </a:schemeClr>
                        </a:solidFill>
                      </a:tcPr>
                    </a:tc>
                    <a:tc>
                      <a:txBody>
                        <a:bodyPr/>
                        <a:lstStyle/>
                        <a:p>
                          <a:endParaRPr lang="zh-CN"/>
                        </a:p>
                      </a:txBody>
                      <a:tcPr>
                        <a:blipFill>
                          <a:blip r:embed="rId4"/>
                          <a:stretch>
                            <a:fillRect l="-502667" t="-400000" r="-2667" b="-102778"/>
                          </a:stretch>
                        </a:blipFill>
                      </a:tcPr>
                    </a:tc>
                    <a:extLst>
                      <a:ext uri="{0D108BD9-81ED-4DB2-BD59-A6C34878D82A}">
                        <a16:rowId xmlns:a16="http://schemas.microsoft.com/office/drawing/2014/main" val="2861661741"/>
                      </a:ext>
                    </a:extLst>
                  </a:tr>
                  <a:tr h="436930">
                    <a:tc>
                      <a:txBody>
                        <a:bodyPr/>
                        <a:lstStyle/>
                        <a:p>
                          <a:endParaRPr lang="zh-CN"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zh-CN" alt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endParaRPr lang="zh-CN" altLang="en-US"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p>
                      </a:txBody>
                      <a:tcPr>
                        <a:blipFill>
                          <a:blip r:embed="rId4"/>
                          <a:stretch>
                            <a:fillRect l="-502667" t="-500000" r="-2667" b="-2778"/>
                          </a:stretch>
                        </a:blipFill>
                      </a:tcPr>
                    </a:tc>
                    <a:extLst>
                      <a:ext uri="{0D108BD9-81ED-4DB2-BD59-A6C34878D82A}">
                        <a16:rowId xmlns:a16="http://schemas.microsoft.com/office/drawing/2014/main" val="1736564961"/>
                      </a:ext>
                    </a:extLst>
                  </a:tr>
                </a:tbl>
              </a:graphicData>
            </a:graphic>
          </p:graphicFrame>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39F20AA-C335-537D-FB19-2C62E777506D}"/>
                  </a:ext>
                </a:extLst>
              </p:cNvPr>
              <p:cNvSpPr txBox="1"/>
              <p:nvPr/>
            </p:nvSpPr>
            <p:spPr>
              <a:xfrm>
                <a:off x="3227070" y="4759860"/>
                <a:ext cx="5105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800" b="1" i="1" smtClean="0">
                          <a:latin typeface="Cambria Math" panose="02040503050406030204" pitchFamily="18" charset="0"/>
                          <a:ea typeface="Microsoft YaHei" panose="020B0503020204020204" pitchFamily="34" charset="-122"/>
                        </a:rPr>
                        <m:t>→</m:t>
                      </m:r>
                    </m:oMath>
                  </m:oMathPara>
                </a14:m>
                <a:endParaRPr lang="zh-CN" altLang="en-US" b="1" dirty="0"/>
              </a:p>
            </p:txBody>
          </p:sp>
        </mc:Choice>
        <mc:Fallback xmlns="">
          <p:sp>
            <p:nvSpPr>
              <p:cNvPr id="12" name="文本框 11">
                <a:extLst>
                  <a:ext uri="{FF2B5EF4-FFF2-40B4-BE49-F238E27FC236}">
                    <a16:creationId xmlns:a16="http://schemas.microsoft.com/office/drawing/2014/main" id="{939F20AA-C335-537D-FB19-2C62E777506D}"/>
                  </a:ext>
                </a:extLst>
              </p:cNvPr>
              <p:cNvSpPr txBox="1">
                <a:spLocks noRot="1" noChangeAspect="1" noMove="1" noResize="1" noEditPoints="1" noAdjustHandles="1" noChangeArrowheads="1" noChangeShapeType="1" noTextEdit="1"/>
              </p:cNvSpPr>
              <p:nvPr/>
            </p:nvSpPr>
            <p:spPr>
              <a:xfrm>
                <a:off x="3227070" y="4759860"/>
                <a:ext cx="510540"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2E8C0CD-6EE0-9FA0-BCD7-D45C83355E5E}"/>
                  </a:ext>
                </a:extLst>
              </p:cNvPr>
              <p:cNvSpPr txBox="1"/>
              <p:nvPr/>
            </p:nvSpPr>
            <p:spPr>
              <a:xfrm>
                <a:off x="7036490" y="4749650"/>
                <a:ext cx="1419476" cy="369332"/>
              </a:xfrm>
              <a:prstGeom prst="rect">
                <a:avLst/>
              </a:prstGeom>
              <a:noFill/>
            </p:spPr>
            <p:txBody>
              <a:bodyPr wrap="square">
                <a:spAutoFit/>
              </a:bodyPr>
              <a:lstStyle/>
              <a:p>
                <a14:m>
                  <m:oMath xmlns:m="http://schemas.openxmlformats.org/officeDocument/2006/math">
                    <m:r>
                      <a:rPr lang="zh-CN" altLang="en-US" sz="1800" b="1" i="1" smtClean="0">
                        <a:latin typeface="Cambria Math" panose="02040503050406030204" pitchFamily="18" charset="0"/>
                        <a:ea typeface="Microsoft YaHei" panose="020B0503020204020204" pitchFamily="34" charset="-122"/>
                      </a:rPr>
                      <m:t>→</m:t>
                    </m:r>
                    <m:r>
                      <a:rPr lang="en-US" altLang="zh-CN" sz="1800" b="1" i="1" smtClean="0">
                        <a:latin typeface="Cambria Math" panose="02040503050406030204" pitchFamily="18" charset="0"/>
                        <a:ea typeface="Microsoft YaHei" panose="020B0503020204020204" pitchFamily="34" charset="-122"/>
                      </a:rPr>
                      <m:t>    </m:t>
                    </m:r>
                  </m:oMath>
                </a14:m>
                <a:r>
                  <a:rPr lang="en-US" altLang="zh-CN" b="1" dirty="0"/>
                  <a:t>……</a:t>
                </a:r>
                <a:r>
                  <a:rPr lang="zh-CN" altLang="en-US" b="1" dirty="0">
                    <a:ea typeface="Microsoft YaHei" panose="020B0503020204020204" pitchFamily="34" charset="-122"/>
                  </a:rPr>
                  <a:t>    </a:t>
                </a:r>
                <a14:m>
                  <m:oMath xmlns:m="http://schemas.openxmlformats.org/officeDocument/2006/math">
                    <m:r>
                      <a:rPr lang="zh-CN" altLang="en-US" b="1" i="1">
                        <a:latin typeface="Cambria Math" panose="02040503050406030204" pitchFamily="18" charset="0"/>
                        <a:ea typeface="Microsoft YaHei" panose="020B0503020204020204" pitchFamily="34" charset="-122"/>
                      </a:rPr>
                      <m:t>→</m:t>
                    </m:r>
                    <m:r>
                      <a:rPr lang="en-US" altLang="zh-CN" b="1" i="1">
                        <a:latin typeface="Cambria Math" panose="02040503050406030204" pitchFamily="18" charset="0"/>
                        <a:ea typeface="Microsoft YaHei" panose="020B0503020204020204" pitchFamily="34" charset="-122"/>
                      </a:rPr>
                      <m:t> </m:t>
                    </m:r>
                  </m:oMath>
                </a14:m>
                <a:endParaRPr lang="zh-CN" altLang="en-US" b="1" dirty="0"/>
              </a:p>
            </p:txBody>
          </p:sp>
        </mc:Choice>
        <mc:Fallback xmlns="">
          <p:sp>
            <p:nvSpPr>
              <p:cNvPr id="14" name="文本框 13">
                <a:extLst>
                  <a:ext uri="{FF2B5EF4-FFF2-40B4-BE49-F238E27FC236}">
                    <a16:creationId xmlns:a16="http://schemas.microsoft.com/office/drawing/2014/main" id="{32E8C0CD-6EE0-9FA0-BCD7-D45C83355E5E}"/>
                  </a:ext>
                </a:extLst>
              </p:cNvPr>
              <p:cNvSpPr txBox="1">
                <a:spLocks noRot="1" noChangeAspect="1" noMove="1" noResize="1" noEditPoints="1" noAdjustHandles="1" noChangeArrowheads="1" noChangeShapeType="1" noTextEdit="1"/>
              </p:cNvSpPr>
              <p:nvPr/>
            </p:nvSpPr>
            <p:spPr>
              <a:xfrm>
                <a:off x="7036490" y="4749650"/>
                <a:ext cx="1419476" cy="369332"/>
              </a:xfrm>
              <a:prstGeom prst="rect">
                <a:avLst/>
              </a:prstGeom>
              <a:blipFill>
                <a:blip r:embed="rId6"/>
                <a:stretch>
                  <a:fillRect t="-8197"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7967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1045029"/>
            <a:ext cx="11901715" cy="632852"/>
          </a:xfrm>
        </p:spPr>
        <p:txBody>
          <a:bodyPr>
            <a:normAutofit/>
          </a:bodyPr>
          <a:lstStyle/>
          <a:p>
            <a:r>
              <a:rPr lang="zh-CN" altLang="en-US" dirty="0">
                <a:solidFill>
                  <a:srgbClr val="FF0000"/>
                </a:solidFill>
              </a:rPr>
              <a:t>依存分析</a:t>
            </a:r>
            <a:endParaRPr lang="en-US" altLang="zh-CN" dirty="0">
              <a:solidFill>
                <a:srgbClr val="FF0000"/>
              </a:solidFill>
            </a:endParaRPr>
          </a:p>
          <a:p>
            <a:pPr marL="0" indent="0">
              <a:buNone/>
            </a:pPr>
            <a:endParaRPr lang="en-US" altLang="zh-CN" dirty="0">
              <a:solidFill>
                <a:srgbClr val="FF0000"/>
              </a:solidFill>
            </a:endParaRPr>
          </a:p>
          <a:p>
            <a:pPr marL="0" indent="0">
              <a:buNone/>
            </a:pPr>
            <a:endParaRPr lang="en-US" altLang="zh-CN" dirty="0">
              <a:solidFill>
                <a:srgbClr val="FF0000"/>
              </a:solidFill>
            </a:endParaRPr>
          </a:p>
          <a:p>
            <a:pPr marL="0" indent="0">
              <a:buNone/>
            </a:pPr>
            <a:endParaRPr lang="en-US" altLang="zh-CN" dirty="0">
              <a:solidFill>
                <a:srgbClr val="FF0000"/>
              </a:solidFill>
            </a:endParaRPr>
          </a:p>
          <a:p>
            <a:pPr marL="0" indent="0">
              <a:buNone/>
            </a:pPr>
            <a:endParaRPr lang="en-US" altLang="zh-CN" dirty="0">
              <a:solidFill>
                <a:srgbClr val="FF0000"/>
              </a:solidFill>
            </a:endParaRPr>
          </a:p>
        </p:txBody>
      </p:sp>
      <p:sp>
        <p:nvSpPr>
          <p:cNvPr id="7" name="文本框 6">
            <a:extLst>
              <a:ext uri="{FF2B5EF4-FFF2-40B4-BE49-F238E27FC236}">
                <a16:creationId xmlns:a16="http://schemas.microsoft.com/office/drawing/2014/main" id="{5A8203E7-89B1-C7FA-B3E2-DAF7479B210A}"/>
              </a:ext>
            </a:extLst>
          </p:cNvPr>
          <p:cNvSpPr txBox="1"/>
          <p:nvPr/>
        </p:nvSpPr>
        <p:spPr>
          <a:xfrm>
            <a:off x="428649" y="1663513"/>
            <a:ext cx="11334702" cy="168296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任务目标：</a:t>
            </a:r>
            <a:r>
              <a:rPr kumimoji="0" lang="zh-CN" altLang="en-US"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依存分析又称依存关系分析，主要作用是识别句子中词汇与词汇之间的依存关系。一个依存关系由</a:t>
            </a: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核心词</a:t>
            </a:r>
            <a:r>
              <a:rPr kumimoji="0" lang="zh-CN" altLang="en-US"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（又称支配词，</a:t>
            </a:r>
            <a:r>
              <a:rPr kumimoji="0" lang="en-US" altLang="zh-CN"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head</a:t>
            </a:r>
            <a:r>
              <a:rPr kumimoji="0" lang="zh-CN" altLang="en-US"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）和</a:t>
            </a: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依存词</a:t>
            </a:r>
            <a:r>
              <a:rPr kumimoji="0" lang="zh-CN" altLang="en-US"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a:t>
            </a:r>
            <a:r>
              <a:rPr lang="zh-CN" altLang="en-US" sz="2200" dirty="0">
                <a:latin typeface="Microsoft YaHei" panose="020B0503020204020204" pitchFamily="34" charset="-122"/>
                <a:ea typeface="Microsoft YaHei" panose="020B0503020204020204" pitchFamily="34" charset="-122"/>
              </a:rPr>
              <a:t>又称从属词，</a:t>
            </a:r>
            <a:r>
              <a:rPr lang="en-US" altLang="zh-CN" sz="2200" dirty="0">
                <a:latin typeface="Microsoft YaHei" panose="020B0503020204020204" pitchFamily="34" charset="-122"/>
                <a:ea typeface="Microsoft YaHei" panose="020B0503020204020204" pitchFamily="34" charset="-122"/>
              </a:rPr>
              <a:t>dependent</a:t>
            </a:r>
            <a:r>
              <a:rPr kumimoji="0" lang="zh-CN" altLang="en-US"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）组成。关系的箭头从核心词指向依存词。将一个句子中所有词语的依存关系以有向边的形式表示出来，得到依存句法树。</a:t>
            </a:r>
            <a:endParaRPr kumimoji="0" lang="en-US" altLang="zh-CN"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p:pic>
        <p:nvPicPr>
          <p:cNvPr id="14" name="图片 13">
            <a:extLst>
              <a:ext uri="{FF2B5EF4-FFF2-40B4-BE49-F238E27FC236}">
                <a16:creationId xmlns:a16="http://schemas.microsoft.com/office/drawing/2014/main" id="{7AA3FABC-A52A-9B3C-086E-12D139E4CEEC}"/>
              </a:ext>
            </a:extLst>
          </p:cNvPr>
          <p:cNvPicPr>
            <a:picLocks noChangeAspect="1"/>
          </p:cNvPicPr>
          <p:nvPr/>
        </p:nvPicPr>
        <p:blipFill>
          <a:blip r:embed="rId2"/>
          <a:stretch>
            <a:fillRect/>
          </a:stretch>
        </p:blipFill>
        <p:spPr>
          <a:xfrm>
            <a:off x="2185315" y="3687479"/>
            <a:ext cx="7973371" cy="1682961"/>
          </a:xfrm>
          <a:prstGeom prst="rect">
            <a:avLst/>
          </a:prstGeom>
        </p:spPr>
      </p:pic>
      <p:sp>
        <p:nvSpPr>
          <p:cNvPr id="15" name="文本框 14">
            <a:extLst>
              <a:ext uri="{FF2B5EF4-FFF2-40B4-BE49-F238E27FC236}">
                <a16:creationId xmlns:a16="http://schemas.microsoft.com/office/drawing/2014/main" id="{91CCFC08-300A-3576-4756-74DB72675977}"/>
              </a:ext>
            </a:extLst>
          </p:cNvPr>
          <p:cNvSpPr txBox="1"/>
          <p:nvPr/>
        </p:nvSpPr>
        <p:spPr>
          <a:xfrm>
            <a:off x="5041599" y="3346474"/>
            <a:ext cx="2050741" cy="369332"/>
          </a:xfrm>
          <a:prstGeom prst="rect">
            <a:avLst/>
          </a:prstGeom>
          <a:noFill/>
        </p:spPr>
        <p:txBody>
          <a:bodyPr wrap="square" rtlCol="0">
            <a:spAutoFit/>
          </a:bodyPr>
          <a:lstStyle/>
          <a:p>
            <a:r>
              <a:rPr lang="zh-CN" altLang="en-US" dirty="0"/>
              <a:t>依存分析有向图</a:t>
            </a:r>
          </a:p>
        </p:txBody>
      </p:sp>
      <p:sp>
        <p:nvSpPr>
          <p:cNvPr id="16" name="文本框 15">
            <a:extLst>
              <a:ext uri="{FF2B5EF4-FFF2-40B4-BE49-F238E27FC236}">
                <a16:creationId xmlns:a16="http://schemas.microsoft.com/office/drawing/2014/main" id="{CCD2F614-920E-FCEF-976A-38F9E4E7D9DC}"/>
              </a:ext>
            </a:extLst>
          </p:cNvPr>
          <p:cNvSpPr txBox="1"/>
          <p:nvPr/>
        </p:nvSpPr>
        <p:spPr>
          <a:xfrm>
            <a:off x="862543" y="5172385"/>
            <a:ext cx="3586578" cy="1477328"/>
          </a:xfrm>
          <a:prstGeom prst="rect">
            <a:avLst/>
          </a:prstGeom>
          <a:noFill/>
        </p:spPr>
        <p:txBody>
          <a:bodyPr wrap="square" rtlCol="0">
            <a:spAutoFit/>
          </a:bodyPr>
          <a:lstStyle/>
          <a:p>
            <a:r>
              <a:rPr lang="zh-CN" altLang="en-US" dirty="0">
                <a:solidFill>
                  <a:schemeClr val="accent1"/>
                </a:solidFill>
                <a:latin typeface="微软雅黑" panose="020B0503020204020204" pitchFamily="34" charset="-122"/>
                <a:ea typeface="微软雅黑" panose="020B0503020204020204" pitchFamily="34" charset="-122"/>
              </a:rPr>
              <a:t>常用依存关系标签：</a:t>
            </a:r>
            <a:endParaRPr lang="en-US" altLang="zh-CN" dirty="0">
              <a:solidFill>
                <a:schemeClr val="accent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dirty="0">
                <a:latin typeface="+mn-ea"/>
              </a:rPr>
              <a:t>root: </a:t>
            </a:r>
            <a:r>
              <a:rPr lang="zh-CN" altLang="en-US" dirty="0">
                <a:latin typeface="+mn-ea"/>
              </a:rPr>
              <a:t>中心词，通常由动词担任</a:t>
            </a:r>
            <a:endParaRPr lang="en-US" altLang="zh-CN" dirty="0">
              <a:latin typeface="+mn-ea"/>
            </a:endParaRPr>
          </a:p>
          <a:p>
            <a:pPr marL="285750" indent="-285750">
              <a:buFont typeface="Arial" panose="020B0604020202020204" pitchFamily="34" charset="0"/>
              <a:buChar char="•"/>
            </a:pPr>
            <a:r>
              <a:rPr lang="en-US" altLang="zh-CN" dirty="0">
                <a:latin typeface="+mn-ea"/>
              </a:rPr>
              <a:t>nsubj: </a:t>
            </a:r>
            <a:r>
              <a:rPr lang="zh-CN" altLang="en-US" dirty="0">
                <a:latin typeface="+mn-ea"/>
              </a:rPr>
              <a:t>名词性主语</a:t>
            </a:r>
            <a:endParaRPr lang="en-US" altLang="zh-CN" dirty="0">
              <a:latin typeface="+mn-ea"/>
            </a:endParaRPr>
          </a:p>
          <a:p>
            <a:pPr marL="285750" indent="-285750">
              <a:buFont typeface="Arial" panose="020B0604020202020204" pitchFamily="34" charset="0"/>
              <a:buChar char="•"/>
            </a:pPr>
            <a:r>
              <a:rPr lang="en-US" altLang="zh-CN" dirty="0">
                <a:latin typeface="+mn-ea"/>
              </a:rPr>
              <a:t>dobj: </a:t>
            </a:r>
            <a:r>
              <a:rPr lang="zh-CN" altLang="en-US" dirty="0">
                <a:latin typeface="+mn-ea"/>
              </a:rPr>
              <a:t>直接宾语</a:t>
            </a:r>
            <a:endParaRPr lang="en-US" altLang="zh-CN" dirty="0">
              <a:latin typeface="+mn-ea"/>
            </a:endParaRPr>
          </a:p>
          <a:p>
            <a:endParaRPr lang="zh-CN" altLang="en-US" dirty="0">
              <a:latin typeface="+mn-ea"/>
            </a:endParaRPr>
          </a:p>
        </p:txBody>
      </p:sp>
      <p:sp>
        <p:nvSpPr>
          <p:cNvPr id="17" name="文本框 16">
            <a:extLst>
              <a:ext uri="{FF2B5EF4-FFF2-40B4-BE49-F238E27FC236}">
                <a16:creationId xmlns:a16="http://schemas.microsoft.com/office/drawing/2014/main" id="{6242BDF5-53A7-B474-CC44-182DA8C87B43}"/>
              </a:ext>
            </a:extLst>
          </p:cNvPr>
          <p:cNvSpPr txBox="1"/>
          <p:nvPr/>
        </p:nvSpPr>
        <p:spPr>
          <a:xfrm>
            <a:off x="4964097" y="5449384"/>
            <a:ext cx="3586578"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a:latin typeface="+mn-ea"/>
              </a:rPr>
              <a:t>pobj</a:t>
            </a:r>
            <a:r>
              <a:rPr lang="en-US" altLang="zh-CN" dirty="0">
                <a:latin typeface="+mn-ea"/>
              </a:rPr>
              <a:t>: </a:t>
            </a:r>
            <a:r>
              <a:rPr lang="zh-CN" altLang="en-US" dirty="0">
                <a:latin typeface="+mn-ea"/>
              </a:rPr>
              <a:t>介词宾语</a:t>
            </a:r>
            <a:endParaRPr lang="en-US" altLang="zh-CN" dirty="0">
              <a:latin typeface="+mn-ea"/>
            </a:endParaRPr>
          </a:p>
          <a:p>
            <a:pPr marL="285750" indent="-285750">
              <a:buFont typeface="Arial" panose="020B0604020202020204" pitchFamily="34" charset="0"/>
              <a:buChar char="•"/>
            </a:pPr>
            <a:r>
              <a:rPr lang="en-US" altLang="zh-CN" dirty="0">
                <a:latin typeface="+mn-ea"/>
              </a:rPr>
              <a:t>cc: </a:t>
            </a:r>
            <a:r>
              <a:rPr lang="zh-CN" altLang="en-US" dirty="0">
                <a:latin typeface="+mn-ea"/>
              </a:rPr>
              <a:t>连词</a:t>
            </a:r>
            <a:endParaRPr lang="en-US" altLang="zh-CN" dirty="0">
              <a:latin typeface="+mn-ea"/>
            </a:endParaRPr>
          </a:p>
          <a:p>
            <a:pPr marL="285750" indent="-285750">
              <a:buFont typeface="Arial" panose="020B0604020202020204" pitchFamily="34" charset="0"/>
              <a:buChar char="•"/>
            </a:pPr>
            <a:r>
              <a:rPr lang="en-US" altLang="zh-CN" dirty="0">
                <a:latin typeface="+mn-ea"/>
              </a:rPr>
              <a:t>compound: </a:t>
            </a:r>
            <a:r>
              <a:rPr lang="zh-CN" altLang="en-US" dirty="0">
                <a:latin typeface="+mn-ea"/>
              </a:rPr>
              <a:t>复合词</a:t>
            </a:r>
            <a:endParaRPr lang="en-US" altLang="zh-CN" dirty="0">
              <a:latin typeface="+mn-ea"/>
            </a:endParaRPr>
          </a:p>
          <a:p>
            <a:pPr marL="285750" indent="-285750">
              <a:buFont typeface="Arial" panose="020B0604020202020204" pitchFamily="34" charset="0"/>
              <a:buChar char="•"/>
            </a:pPr>
            <a:r>
              <a:rPr lang="en-US" altLang="zh-CN" dirty="0">
                <a:latin typeface="+mn-ea"/>
              </a:rPr>
              <a:t>prep: </a:t>
            </a:r>
            <a:r>
              <a:rPr lang="zh-CN" altLang="en-US" dirty="0">
                <a:latin typeface="+mn-ea"/>
              </a:rPr>
              <a:t>介词</a:t>
            </a:r>
          </a:p>
        </p:txBody>
      </p:sp>
      <p:sp>
        <p:nvSpPr>
          <p:cNvPr id="18" name="文本框 17">
            <a:extLst>
              <a:ext uri="{FF2B5EF4-FFF2-40B4-BE49-F238E27FC236}">
                <a16:creationId xmlns:a16="http://schemas.microsoft.com/office/drawing/2014/main" id="{FBF7406A-B4ED-CCF4-F027-AA91FB00D23B}"/>
              </a:ext>
            </a:extLst>
          </p:cNvPr>
          <p:cNvSpPr txBox="1"/>
          <p:nvPr/>
        </p:nvSpPr>
        <p:spPr>
          <a:xfrm>
            <a:off x="8407575" y="5449383"/>
            <a:ext cx="3586578"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a:latin typeface="+mn-ea"/>
              </a:rPr>
              <a:t>advmod</a:t>
            </a:r>
            <a:r>
              <a:rPr lang="en-US" altLang="zh-CN" dirty="0">
                <a:latin typeface="+mn-ea"/>
              </a:rPr>
              <a:t>: </a:t>
            </a:r>
            <a:r>
              <a:rPr lang="zh-CN" altLang="en-US" dirty="0">
                <a:latin typeface="+mn-ea"/>
              </a:rPr>
              <a:t>状语</a:t>
            </a:r>
            <a:endParaRPr lang="en-US" altLang="zh-CN" dirty="0">
              <a:latin typeface="+mn-ea"/>
            </a:endParaRPr>
          </a:p>
          <a:p>
            <a:pPr marL="285750" indent="-285750">
              <a:buFont typeface="Arial" panose="020B0604020202020204" pitchFamily="34" charset="0"/>
              <a:buChar char="•"/>
            </a:pPr>
            <a:r>
              <a:rPr lang="en-US" altLang="zh-CN" dirty="0">
                <a:latin typeface="+mn-ea"/>
              </a:rPr>
              <a:t>det: </a:t>
            </a:r>
            <a:r>
              <a:rPr lang="zh-CN" altLang="en-US" dirty="0">
                <a:latin typeface="+mn-ea"/>
              </a:rPr>
              <a:t>限定词</a:t>
            </a:r>
            <a:endParaRPr lang="en-US" altLang="zh-CN" dirty="0">
              <a:latin typeface="+mn-ea"/>
            </a:endParaRPr>
          </a:p>
          <a:p>
            <a:pPr marL="285750" indent="-285750">
              <a:buFont typeface="Arial" panose="020B0604020202020204" pitchFamily="34" charset="0"/>
              <a:buChar char="•"/>
            </a:pPr>
            <a:r>
              <a:rPr lang="en-US" altLang="zh-CN" dirty="0" err="1">
                <a:latin typeface="+mn-ea"/>
              </a:rPr>
              <a:t>amod</a:t>
            </a:r>
            <a:r>
              <a:rPr lang="en-US" altLang="zh-CN" dirty="0">
                <a:latin typeface="+mn-ea"/>
              </a:rPr>
              <a:t>: </a:t>
            </a:r>
            <a:r>
              <a:rPr lang="zh-CN" altLang="en-US" dirty="0">
                <a:latin typeface="+mn-ea"/>
              </a:rPr>
              <a:t>形容词修饰语</a:t>
            </a:r>
            <a:endParaRPr lang="en-US" altLang="zh-CN" dirty="0">
              <a:latin typeface="+mn-ea"/>
            </a:endParaRPr>
          </a:p>
        </p:txBody>
      </p:sp>
    </p:spTree>
    <p:extLst>
      <p:ext uri="{BB962C8B-B14F-4D97-AF65-F5344CB8AC3E}">
        <p14:creationId xmlns:p14="http://schemas.microsoft.com/office/powerpoint/2010/main" val="3530287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6" name="文本框 5">
            <a:extLst>
              <a:ext uri="{FF2B5EF4-FFF2-40B4-BE49-F238E27FC236}">
                <a16:creationId xmlns:a16="http://schemas.microsoft.com/office/drawing/2014/main" id="{68BBEEA2-71F7-FC3C-57B4-EF062F1088F8}"/>
              </a:ext>
            </a:extLst>
          </p:cNvPr>
          <p:cNvSpPr txBox="1"/>
          <p:nvPr/>
        </p:nvSpPr>
        <p:spPr>
          <a:xfrm>
            <a:off x="293087" y="1167185"/>
            <a:ext cx="11334702" cy="46416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任务实现：</a:t>
            </a:r>
            <a:r>
              <a:rPr lang="zh-CN" altLang="en-US" sz="2200" dirty="0">
                <a:latin typeface="Microsoft YaHei" panose="020B0503020204020204" pitchFamily="34" charset="-122"/>
                <a:ea typeface="Microsoft YaHei" panose="020B0503020204020204" pitchFamily="34" charset="-122"/>
              </a:rPr>
              <a:t>基于转移的依存分析 </a:t>
            </a:r>
            <a:r>
              <a:rPr lang="en-US" altLang="zh-CN" sz="2200" dirty="0">
                <a:latin typeface="Microsoft YaHei" panose="020B0503020204020204" pitchFamily="34" charset="-122"/>
                <a:ea typeface="Microsoft YaHei" panose="020B0503020204020204" pitchFamily="34" charset="-122"/>
              </a:rPr>
              <a:t>Transition-based Parsing</a:t>
            </a:r>
            <a:endParaRPr kumimoji="0" lang="en-US" altLang="zh-CN"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p:sp>
        <p:nvSpPr>
          <p:cNvPr id="4" name="文本框 3">
            <a:extLst>
              <a:ext uri="{FF2B5EF4-FFF2-40B4-BE49-F238E27FC236}">
                <a16:creationId xmlns:a16="http://schemas.microsoft.com/office/drawing/2014/main" id="{5C0FD855-9DEC-5D4E-9878-3850D81EFE39}"/>
              </a:ext>
            </a:extLst>
          </p:cNvPr>
          <p:cNvSpPr txBox="1"/>
          <p:nvPr/>
        </p:nvSpPr>
        <p:spPr>
          <a:xfrm>
            <a:off x="293087" y="1799418"/>
            <a:ext cx="11334702" cy="435632"/>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lang="zh-CN" altLang="en-US" sz="2000" dirty="0">
                <a:solidFill>
                  <a:srgbClr val="4D4D4D"/>
                </a:solidFill>
                <a:latin typeface="微软雅黑" panose="020B0503020204020204" pitchFamily="34" charset="-122"/>
                <a:ea typeface="微软雅黑" panose="020B0503020204020204" pitchFamily="34" charset="-122"/>
              </a:rPr>
              <a:t>方法由</a:t>
            </a:r>
            <a:r>
              <a:rPr lang="en-US" altLang="zh-CN" sz="2000" dirty="0">
                <a:solidFill>
                  <a:srgbClr val="4D4D4D"/>
                </a:solidFill>
                <a:latin typeface="微软雅黑" panose="020B0503020204020204" pitchFamily="34" charset="-122"/>
                <a:ea typeface="微软雅黑" panose="020B0503020204020204" pitchFamily="34" charset="-122"/>
              </a:rPr>
              <a:t>《</a:t>
            </a:r>
            <a:r>
              <a:rPr lang="en-US" altLang="zh-CN" sz="2000" b="0" i="0" dirty="0">
                <a:solidFill>
                  <a:srgbClr val="4D4D4D"/>
                </a:solidFill>
                <a:effectLst/>
                <a:latin typeface="微软雅黑" panose="020B0503020204020204" pitchFamily="34" charset="-122"/>
                <a:ea typeface="微软雅黑" panose="020B0503020204020204" pitchFamily="34" charset="-122"/>
              </a:rPr>
              <a:t>Greedy Deterministic Transition-Based Parsing》</a:t>
            </a:r>
            <a:r>
              <a:rPr lang="zh-CN" altLang="en-US" sz="2000" b="0" i="0" dirty="0">
                <a:solidFill>
                  <a:srgbClr val="4D4D4D"/>
                </a:solidFill>
                <a:effectLst/>
                <a:latin typeface="微软雅黑" panose="020B0503020204020204" pitchFamily="34" charset="-122"/>
                <a:ea typeface="微软雅黑" panose="020B0503020204020204" pitchFamily="34" charset="-122"/>
              </a:rPr>
              <a:t>提出，是构建解析树领域的经典方法。</a:t>
            </a:r>
            <a:endParaRPr kumimoji="0" lang="en-US" altLang="zh-CN"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nvGrpSpPr>
          <p:cNvPr id="19" name="组合 18">
            <a:extLst>
              <a:ext uri="{FF2B5EF4-FFF2-40B4-BE49-F238E27FC236}">
                <a16:creationId xmlns:a16="http://schemas.microsoft.com/office/drawing/2014/main" id="{35A8224D-E86A-3B7E-6D6B-3E28EA77E0D6}"/>
              </a:ext>
            </a:extLst>
          </p:cNvPr>
          <p:cNvGrpSpPr/>
          <p:nvPr/>
        </p:nvGrpSpPr>
        <p:grpSpPr>
          <a:xfrm>
            <a:off x="852255" y="2976560"/>
            <a:ext cx="5440905" cy="2659951"/>
            <a:chOff x="532659" y="2767996"/>
            <a:chExt cx="5440905" cy="2659951"/>
          </a:xfrm>
        </p:grpSpPr>
        <p:sp>
          <p:nvSpPr>
            <p:cNvPr id="3" name="矩形 2">
              <a:extLst>
                <a:ext uri="{FF2B5EF4-FFF2-40B4-BE49-F238E27FC236}">
                  <a16:creationId xmlns:a16="http://schemas.microsoft.com/office/drawing/2014/main" id="{0637CF2A-E4A0-E77C-858A-2C71ABDF733B}"/>
                </a:ext>
              </a:extLst>
            </p:cNvPr>
            <p:cNvSpPr/>
            <p:nvPr/>
          </p:nvSpPr>
          <p:spPr>
            <a:xfrm>
              <a:off x="532659" y="3235163"/>
              <a:ext cx="1535837" cy="21927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9C64A16-B327-9BDA-5307-17B4D669A989}"/>
                </a:ext>
              </a:extLst>
            </p:cNvPr>
            <p:cNvSpPr txBox="1"/>
            <p:nvPr/>
          </p:nvSpPr>
          <p:spPr>
            <a:xfrm>
              <a:off x="1003176" y="2773496"/>
              <a:ext cx="1269506" cy="461665"/>
            </a:xfrm>
            <a:prstGeom prst="rect">
              <a:avLst/>
            </a:prstGeom>
            <a:noFill/>
          </p:spPr>
          <p:txBody>
            <a:bodyPr wrap="square" rtlCol="0">
              <a:spAutoFit/>
            </a:bodyPr>
            <a:lstStyle/>
            <a:p>
              <a:r>
                <a:rPr lang="en-US" altLang="zh-CN" sz="2400" dirty="0">
                  <a:solidFill>
                    <a:srgbClr val="FF0000"/>
                  </a:solidFill>
                </a:rPr>
                <a:t>Queue</a:t>
              </a:r>
              <a:endParaRPr lang="zh-CN" altLang="en-US" sz="2400" dirty="0">
                <a:solidFill>
                  <a:srgbClr val="FF0000"/>
                </a:solidFill>
              </a:endParaRPr>
            </a:p>
          </p:txBody>
        </p:sp>
        <p:sp>
          <p:nvSpPr>
            <p:cNvPr id="9" name="文本框 8">
              <a:extLst>
                <a:ext uri="{FF2B5EF4-FFF2-40B4-BE49-F238E27FC236}">
                  <a16:creationId xmlns:a16="http://schemas.microsoft.com/office/drawing/2014/main" id="{9E548A23-CEC5-B94F-C445-BCE384BDC5BD}"/>
                </a:ext>
              </a:extLst>
            </p:cNvPr>
            <p:cNvSpPr txBox="1"/>
            <p:nvPr/>
          </p:nvSpPr>
          <p:spPr>
            <a:xfrm>
              <a:off x="4704058" y="2767996"/>
              <a:ext cx="1269506" cy="461665"/>
            </a:xfrm>
            <a:prstGeom prst="rect">
              <a:avLst/>
            </a:prstGeom>
            <a:noFill/>
          </p:spPr>
          <p:txBody>
            <a:bodyPr wrap="square" rtlCol="0">
              <a:spAutoFit/>
            </a:bodyPr>
            <a:lstStyle/>
            <a:p>
              <a:r>
                <a:rPr lang="en-US" altLang="zh-CN" sz="2400" dirty="0">
                  <a:solidFill>
                    <a:srgbClr val="FF0000"/>
                  </a:solidFill>
                </a:rPr>
                <a:t>Stack</a:t>
              </a:r>
              <a:endParaRPr lang="zh-CN" altLang="en-US" sz="2400" dirty="0">
                <a:solidFill>
                  <a:srgbClr val="FF0000"/>
                </a:solidFill>
              </a:endParaRPr>
            </a:p>
          </p:txBody>
        </p:sp>
        <p:sp>
          <p:nvSpPr>
            <p:cNvPr id="10" name="文本框 9">
              <a:extLst>
                <a:ext uri="{FF2B5EF4-FFF2-40B4-BE49-F238E27FC236}">
                  <a16:creationId xmlns:a16="http://schemas.microsoft.com/office/drawing/2014/main" id="{2317C5BC-EF19-D9D2-F754-656837705E86}"/>
                </a:ext>
              </a:extLst>
            </p:cNvPr>
            <p:cNvSpPr txBox="1"/>
            <p:nvPr/>
          </p:nvSpPr>
          <p:spPr>
            <a:xfrm>
              <a:off x="989859" y="3399575"/>
              <a:ext cx="648070"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他</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00AB12B-63D0-705B-56BA-E20B7321C6E4}"/>
                </a:ext>
              </a:extLst>
            </p:cNvPr>
            <p:cNvSpPr txBox="1"/>
            <p:nvPr/>
          </p:nvSpPr>
          <p:spPr>
            <a:xfrm>
              <a:off x="1003176" y="4024718"/>
              <a:ext cx="648070"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吃</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F53487F4-E447-EC9F-AEC6-897BFE793E86}"/>
                </a:ext>
              </a:extLst>
            </p:cNvPr>
            <p:cNvSpPr txBox="1"/>
            <p:nvPr/>
          </p:nvSpPr>
          <p:spPr>
            <a:xfrm>
              <a:off x="963222" y="4726332"/>
              <a:ext cx="958791"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苹果</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AFB8BB11-CC27-B148-9FFE-5753E8766AAF}"/>
                </a:ext>
              </a:extLst>
            </p:cNvPr>
            <p:cNvSpPr txBox="1"/>
            <p:nvPr/>
          </p:nvSpPr>
          <p:spPr>
            <a:xfrm>
              <a:off x="2440992" y="3689492"/>
              <a:ext cx="1730405" cy="461665"/>
            </a:xfrm>
            <a:prstGeom prst="rect">
              <a:avLst/>
            </a:prstGeom>
            <a:noFill/>
          </p:spPr>
          <p:txBody>
            <a:bodyPr wrap="square" rtlCol="0">
              <a:spAutoFit/>
            </a:bodyPr>
            <a:lstStyle/>
            <a:p>
              <a:r>
                <a:rPr lang="zh-CN" altLang="en-US" sz="2400" dirty="0">
                  <a:solidFill>
                    <a:srgbClr val="FF0000"/>
                  </a:solidFill>
                </a:rPr>
                <a:t>初始状态</a:t>
              </a:r>
            </a:p>
          </p:txBody>
        </p:sp>
        <p:sp>
          <p:nvSpPr>
            <p:cNvPr id="17" name="矩形 16">
              <a:extLst>
                <a:ext uri="{FF2B5EF4-FFF2-40B4-BE49-F238E27FC236}">
                  <a16:creationId xmlns:a16="http://schemas.microsoft.com/office/drawing/2014/main" id="{82BE6C9B-DD95-2D4F-7EA4-C0D351556433}"/>
                </a:ext>
              </a:extLst>
            </p:cNvPr>
            <p:cNvSpPr/>
            <p:nvPr/>
          </p:nvSpPr>
          <p:spPr>
            <a:xfrm>
              <a:off x="4348951" y="3235161"/>
              <a:ext cx="1535837" cy="21927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406852F3-D14B-0661-342D-ADCFA700190A}"/>
                </a:ext>
              </a:extLst>
            </p:cNvPr>
            <p:cNvSpPr txBox="1"/>
            <p:nvPr/>
          </p:nvSpPr>
          <p:spPr>
            <a:xfrm>
              <a:off x="4704058" y="3387050"/>
              <a:ext cx="1180730"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[root]</a:t>
              </a:r>
              <a:endParaRPr lang="zh-CN" altLang="en-US" sz="2000" dirty="0">
                <a:latin typeface="微软雅黑" panose="020B0503020204020204" pitchFamily="34" charset="-122"/>
                <a:ea typeface="微软雅黑" panose="020B0503020204020204" pitchFamily="34" charset="-122"/>
              </a:endParaRPr>
            </a:p>
          </p:txBody>
        </p:sp>
      </p:grpSp>
      <p:sp>
        <p:nvSpPr>
          <p:cNvPr id="18" name="文本框 17">
            <a:extLst>
              <a:ext uri="{FF2B5EF4-FFF2-40B4-BE49-F238E27FC236}">
                <a16:creationId xmlns:a16="http://schemas.microsoft.com/office/drawing/2014/main" id="{1AB73F72-05C3-9488-90A1-A90BA865734A}"/>
              </a:ext>
            </a:extLst>
          </p:cNvPr>
          <p:cNvSpPr txBox="1"/>
          <p:nvPr/>
        </p:nvSpPr>
        <p:spPr>
          <a:xfrm>
            <a:off x="6942338" y="2976560"/>
            <a:ext cx="4012707" cy="36933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t>Queue</a:t>
            </a:r>
            <a:r>
              <a:rPr lang="zh-CN" altLang="en-US" dirty="0"/>
              <a:t>存储需要解析的句子；</a:t>
            </a:r>
            <a:endParaRPr lang="en-US" altLang="zh-CN" dirty="0"/>
          </a:p>
          <a:p>
            <a:pPr marL="285750" indent="-285750">
              <a:lnSpc>
                <a:spcPct val="150000"/>
              </a:lnSpc>
              <a:buFont typeface="Arial" panose="020B0604020202020204" pitchFamily="34" charset="0"/>
              <a:buChar char="•"/>
            </a:pPr>
            <a:r>
              <a:rPr lang="en-US" altLang="zh-CN" dirty="0"/>
              <a:t>Stack</a:t>
            </a:r>
            <a:r>
              <a:rPr lang="zh-CN" altLang="en-US" dirty="0"/>
              <a:t>最开始只存放一个</a:t>
            </a:r>
            <a:r>
              <a:rPr lang="en-US" altLang="zh-CN" dirty="0"/>
              <a:t>root</a:t>
            </a:r>
            <a:r>
              <a:rPr lang="zh-CN" altLang="en-US" dirty="0"/>
              <a:t>节点；</a:t>
            </a:r>
            <a:endParaRPr lang="en-US" altLang="zh-CN" dirty="0"/>
          </a:p>
          <a:p>
            <a:pPr marL="285750" indent="-285750">
              <a:lnSpc>
                <a:spcPct val="150000"/>
              </a:lnSpc>
              <a:buFont typeface="Arial" panose="020B0604020202020204" pitchFamily="34" charset="0"/>
              <a:buChar char="•"/>
            </a:pPr>
            <a:r>
              <a:rPr lang="en-US" altLang="zh-CN" dirty="0"/>
              <a:t>Action: Shift</a:t>
            </a:r>
            <a:r>
              <a:rPr lang="zh-CN" altLang="en-US" dirty="0"/>
              <a:t>、</a:t>
            </a:r>
            <a:r>
              <a:rPr lang="en-US" altLang="zh-CN" dirty="0"/>
              <a:t>Left-Arc</a:t>
            </a:r>
            <a:r>
              <a:rPr lang="zh-CN" altLang="en-US" dirty="0"/>
              <a:t>、</a:t>
            </a:r>
            <a:r>
              <a:rPr lang="en-US" altLang="zh-CN" dirty="0"/>
              <a:t>Right-Arc</a:t>
            </a:r>
            <a:r>
              <a:rPr lang="zh-CN" altLang="en-US" dirty="0"/>
              <a:t>；</a:t>
            </a:r>
            <a:endParaRPr lang="en-US" altLang="zh-CN" dirty="0"/>
          </a:p>
          <a:p>
            <a:pPr marL="285750" indent="-285750">
              <a:lnSpc>
                <a:spcPct val="150000"/>
              </a:lnSpc>
              <a:buFont typeface="Arial" panose="020B0604020202020204" pitchFamily="34" charset="0"/>
              <a:buChar char="•"/>
            </a:pPr>
            <a:r>
              <a:rPr lang="zh-CN" altLang="en-US" dirty="0"/>
              <a:t>过程</a:t>
            </a:r>
            <a:r>
              <a:rPr lang="en-US" altLang="zh-CN" dirty="0"/>
              <a:t>: Queue</a:t>
            </a:r>
            <a:r>
              <a:rPr lang="zh-CN" altLang="en-US" dirty="0"/>
              <a:t>弹出</a:t>
            </a:r>
            <a:r>
              <a:rPr lang="en-US" altLang="zh-CN" dirty="0"/>
              <a:t>token</a:t>
            </a:r>
            <a:r>
              <a:rPr lang="zh-CN" altLang="en-US" dirty="0"/>
              <a:t>，与</a:t>
            </a:r>
            <a:r>
              <a:rPr lang="en-US" altLang="zh-CN" dirty="0"/>
              <a:t>Stack</a:t>
            </a:r>
            <a:r>
              <a:rPr lang="zh-CN" altLang="en-US" dirty="0"/>
              <a:t>中的词判断依赖关系，形成动作，</a:t>
            </a:r>
            <a:r>
              <a:rPr lang="en-US" altLang="zh-CN" dirty="0"/>
              <a:t>token</a:t>
            </a:r>
            <a:r>
              <a:rPr lang="zh-CN" altLang="en-US" dirty="0"/>
              <a:t>被压入栈或与</a:t>
            </a:r>
            <a:r>
              <a:rPr lang="en-US" altLang="zh-CN" dirty="0"/>
              <a:t>Stack</a:t>
            </a:r>
            <a:r>
              <a:rPr lang="zh-CN" altLang="en-US" dirty="0"/>
              <a:t>中的词形成关系，直到</a:t>
            </a:r>
            <a:r>
              <a:rPr lang="en-US" altLang="zh-CN" dirty="0"/>
              <a:t>Queue</a:t>
            </a:r>
            <a:r>
              <a:rPr lang="zh-CN" altLang="en-US" dirty="0"/>
              <a:t>为空，</a:t>
            </a:r>
            <a:r>
              <a:rPr lang="en-US" altLang="zh-CN" dirty="0"/>
              <a:t>Stack</a:t>
            </a:r>
            <a:r>
              <a:rPr lang="zh-CN" altLang="en-US" dirty="0"/>
              <a:t>仅剩</a:t>
            </a:r>
            <a:r>
              <a:rPr lang="en-US" altLang="zh-CN" dirty="0"/>
              <a:t>root</a:t>
            </a:r>
            <a:r>
              <a:rPr lang="zh-CN" altLang="en-US" dirty="0"/>
              <a:t>节点。</a:t>
            </a:r>
            <a:endParaRPr lang="en-US" altLang="zh-CN" dirty="0"/>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2976236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6" name="文本框 5">
            <a:extLst>
              <a:ext uri="{FF2B5EF4-FFF2-40B4-BE49-F238E27FC236}">
                <a16:creationId xmlns:a16="http://schemas.microsoft.com/office/drawing/2014/main" id="{68BBEEA2-71F7-FC3C-57B4-EF062F1088F8}"/>
              </a:ext>
            </a:extLst>
          </p:cNvPr>
          <p:cNvSpPr txBox="1"/>
          <p:nvPr/>
        </p:nvSpPr>
        <p:spPr>
          <a:xfrm>
            <a:off x="293087" y="1167185"/>
            <a:ext cx="11334702" cy="46416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任务实现：</a:t>
            </a:r>
            <a:r>
              <a:rPr lang="zh-CN" altLang="en-US" sz="2200" dirty="0">
                <a:latin typeface="Microsoft YaHei" panose="020B0503020204020204" pitchFamily="34" charset="-122"/>
                <a:ea typeface="Microsoft YaHei" panose="020B0503020204020204" pitchFamily="34" charset="-122"/>
              </a:rPr>
              <a:t>基于转移的依存分析 </a:t>
            </a:r>
            <a:r>
              <a:rPr lang="en-US" altLang="zh-CN" sz="2200" dirty="0">
                <a:latin typeface="Microsoft YaHei" panose="020B0503020204020204" pitchFamily="34" charset="-122"/>
                <a:ea typeface="Microsoft YaHei" panose="020B0503020204020204" pitchFamily="34" charset="-122"/>
              </a:rPr>
              <a:t>Transition-based Parsing</a:t>
            </a:r>
            <a:endParaRPr kumimoji="0" lang="en-US" altLang="zh-CN"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p:sp>
        <p:nvSpPr>
          <p:cNvPr id="4" name="文本框 3">
            <a:extLst>
              <a:ext uri="{FF2B5EF4-FFF2-40B4-BE49-F238E27FC236}">
                <a16:creationId xmlns:a16="http://schemas.microsoft.com/office/drawing/2014/main" id="{5C0FD855-9DEC-5D4E-9878-3850D81EFE39}"/>
              </a:ext>
            </a:extLst>
          </p:cNvPr>
          <p:cNvSpPr txBox="1"/>
          <p:nvPr/>
        </p:nvSpPr>
        <p:spPr>
          <a:xfrm>
            <a:off x="293087" y="1799418"/>
            <a:ext cx="11334702" cy="435632"/>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lang="zh-CN" altLang="en-US" sz="2000" dirty="0">
                <a:solidFill>
                  <a:srgbClr val="4D4D4D"/>
                </a:solidFill>
                <a:latin typeface="微软雅黑" panose="020B0503020204020204" pitchFamily="34" charset="-122"/>
                <a:ea typeface="微软雅黑" panose="020B0503020204020204" pitchFamily="34" charset="-122"/>
              </a:rPr>
              <a:t>方法由</a:t>
            </a:r>
            <a:r>
              <a:rPr lang="en-US" altLang="zh-CN" sz="2000" dirty="0">
                <a:solidFill>
                  <a:srgbClr val="4D4D4D"/>
                </a:solidFill>
                <a:latin typeface="微软雅黑" panose="020B0503020204020204" pitchFamily="34" charset="-122"/>
                <a:ea typeface="微软雅黑" panose="020B0503020204020204" pitchFamily="34" charset="-122"/>
              </a:rPr>
              <a:t>《</a:t>
            </a:r>
            <a:r>
              <a:rPr lang="en-US" altLang="zh-CN" sz="2000" b="0" i="0" dirty="0">
                <a:solidFill>
                  <a:srgbClr val="4D4D4D"/>
                </a:solidFill>
                <a:effectLst/>
                <a:latin typeface="微软雅黑" panose="020B0503020204020204" pitchFamily="34" charset="-122"/>
                <a:ea typeface="微软雅黑" panose="020B0503020204020204" pitchFamily="34" charset="-122"/>
              </a:rPr>
              <a:t>Greedy Deterministic Transition-Based Parsing》</a:t>
            </a:r>
            <a:r>
              <a:rPr lang="zh-CN" altLang="en-US" sz="2000" b="0" i="0" dirty="0">
                <a:solidFill>
                  <a:srgbClr val="4D4D4D"/>
                </a:solidFill>
                <a:effectLst/>
                <a:latin typeface="微软雅黑" panose="020B0503020204020204" pitchFamily="34" charset="-122"/>
                <a:ea typeface="微软雅黑" panose="020B0503020204020204" pitchFamily="34" charset="-122"/>
              </a:rPr>
              <a:t>提出，是构建解析树领域的经典方法。</a:t>
            </a:r>
            <a:endParaRPr kumimoji="0" lang="en-US" altLang="zh-CN"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nvGrpSpPr>
          <p:cNvPr id="19" name="组合 18">
            <a:extLst>
              <a:ext uri="{FF2B5EF4-FFF2-40B4-BE49-F238E27FC236}">
                <a16:creationId xmlns:a16="http://schemas.microsoft.com/office/drawing/2014/main" id="{9BEB5FA2-161D-1B08-510D-B7D3A9A9781E}"/>
              </a:ext>
            </a:extLst>
          </p:cNvPr>
          <p:cNvGrpSpPr/>
          <p:nvPr/>
        </p:nvGrpSpPr>
        <p:grpSpPr>
          <a:xfrm>
            <a:off x="563353" y="2976560"/>
            <a:ext cx="5440905" cy="2659951"/>
            <a:chOff x="532659" y="2767996"/>
            <a:chExt cx="5440905" cy="2659951"/>
          </a:xfrm>
        </p:grpSpPr>
        <p:sp>
          <p:nvSpPr>
            <p:cNvPr id="20" name="矩形 19">
              <a:extLst>
                <a:ext uri="{FF2B5EF4-FFF2-40B4-BE49-F238E27FC236}">
                  <a16:creationId xmlns:a16="http://schemas.microsoft.com/office/drawing/2014/main" id="{657299BD-64C3-62AD-174E-467C311258BC}"/>
                </a:ext>
              </a:extLst>
            </p:cNvPr>
            <p:cNvSpPr/>
            <p:nvPr/>
          </p:nvSpPr>
          <p:spPr>
            <a:xfrm>
              <a:off x="532659" y="3235163"/>
              <a:ext cx="1535837" cy="21927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76544D3D-6AF9-9143-7A63-1B4565DFD769}"/>
                </a:ext>
              </a:extLst>
            </p:cNvPr>
            <p:cNvSpPr txBox="1"/>
            <p:nvPr/>
          </p:nvSpPr>
          <p:spPr>
            <a:xfrm>
              <a:off x="1003176" y="2773496"/>
              <a:ext cx="1269506" cy="461665"/>
            </a:xfrm>
            <a:prstGeom prst="rect">
              <a:avLst/>
            </a:prstGeom>
            <a:noFill/>
          </p:spPr>
          <p:txBody>
            <a:bodyPr wrap="square" rtlCol="0">
              <a:spAutoFit/>
            </a:bodyPr>
            <a:lstStyle/>
            <a:p>
              <a:r>
                <a:rPr lang="en-US" altLang="zh-CN" sz="2400" dirty="0">
                  <a:solidFill>
                    <a:srgbClr val="FF0000"/>
                  </a:solidFill>
                </a:rPr>
                <a:t>Queue</a:t>
              </a:r>
              <a:endParaRPr lang="zh-CN" altLang="en-US" sz="2400" dirty="0">
                <a:solidFill>
                  <a:srgbClr val="FF0000"/>
                </a:solidFill>
              </a:endParaRPr>
            </a:p>
          </p:txBody>
        </p:sp>
        <p:sp>
          <p:nvSpPr>
            <p:cNvPr id="22" name="文本框 21">
              <a:extLst>
                <a:ext uri="{FF2B5EF4-FFF2-40B4-BE49-F238E27FC236}">
                  <a16:creationId xmlns:a16="http://schemas.microsoft.com/office/drawing/2014/main" id="{B16AE218-7E8D-E927-263D-E8FC1A694028}"/>
                </a:ext>
              </a:extLst>
            </p:cNvPr>
            <p:cNvSpPr txBox="1"/>
            <p:nvPr/>
          </p:nvSpPr>
          <p:spPr>
            <a:xfrm>
              <a:off x="4704058" y="2767996"/>
              <a:ext cx="1269506" cy="461665"/>
            </a:xfrm>
            <a:prstGeom prst="rect">
              <a:avLst/>
            </a:prstGeom>
            <a:noFill/>
          </p:spPr>
          <p:txBody>
            <a:bodyPr wrap="square" rtlCol="0">
              <a:spAutoFit/>
            </a:bodyPr>
            <a:lstStyle/>
            <a:p>
              <a:r>
                <a:rPr lang="en-US" altLang="zh-CN" sz="2400" dirty="0">
                  <a:solidFill>
                    <a:srgbClr val="FF0000"/>
                  </a:solidFill>
                </a:rPr>
                <a:t>Stack</a:t>
              </a:r>
              <a:endParaRPr lang="zh-CN" altLang="en-US" sz="2400" dirty="0">
                <a:solidFill>
                  <a:srgbClr val="FF0000"/>
                </a:solidFill>
              </a:endParaRPr>
            </a:p>
          </p:txBody>
        </p:sp>
        <p:sp>
          <p:nvSpPr>
            <p:cNvPr id="24" name="文本框 23">
              <a:extLst>
                <a:ext uri="{FF2B5EF4-FFF2-40B4-BE49-F238E27FC236}">
                  <a16:creationId xmlns:a16="http://schemas.microsoft.com/office/drawing/2014/main" id="{DD8AEEC2-8BF3-0E37-313B-9746500DE37A}"/>
                </a:ext>
              </a:extLst>
            </p:cNvPr>
            <p:cNvSpPr txBox="1"/>
            <p:nvPr/>
          </p:nvSpPr>
          <p:spPr>
            <a:xfrm>
              <a:off x="1003176" y="4024718"/>
              <a:ext cx="648070"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吃</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455F920D-C840-A4C4-4783-BD32F1FE8ABC}"/>
                </a:ext>
              </a:extLst>
            </p:cNvPr>
            <p:cNvSpPr txBox="1"/>
            <p:nvPr/>
          </p:nvSpPr>
          <p:spPr>
            <a:xfrm>
              <a:off x="963222" y="4726332"/>
              <a:ext cx="958791"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苹果</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65B14FE5-5A3E-5640-DA3D-6454D7D543A6}"/>
                </a:ext>
              </a:extLst>
            </p:cNvPr>
            <p:cNvSpPr txBox="1"/>
            <p:nvPr/>
          </p:nvSpPr>
          <p:spPr>
            <a:xfrm>
              <a:off x="2654420" y="3724043"/>
              <a:ext cx="1286523" cy="584775"/>
            </a:xfrm>
            <a:prstGeom prst="rect">
              <a:avLst/>
            </a:prstGeom>
            <a:noFill/>
          </p:spPr>
          <p:txBody>
            <a:bodyPr wrap="square" rtlCol="0">
              <a:spAutoFit/>
            </a:bodyPr>
            <a:lstStyle/>
            <a:p>
              <a:r>
                <a:rPr lang="zh-CN" altLang="en-US" sz="1600" dirty="0"/>
                <a:t>无依存关系</a:t>
              </a:r>
              <a:endParaRPr lang="en-US" altLang="zh-CN" sz="1600" dirty="0"/>
            </a:p>
            <a:p>
              <a:r>
                <a:rPr lang="zh-CN" altLang="en-US" sz="1600" dirty="0"/>
                <a:t>压入</a:t>
              </a:r>
              <a:r>
                <a:rPr lang="en-US" altLang="zh-CN" sz="1600" dirty="0"/>
                <a:t>Stack</a:t>
              </a:r>
              <a:endParaRPr lang="zh-CN" altLang="en-US" sz="1600" dirty="0"/>
            </a:p>
          </p:txBody>
        </p:sp>
        <p:sp>
          <p:nvSpPr>
            <p:cNvPr id="27" name="矩形 26">
              <a:extLst>
                <a:ext uri="{FF2B5EF4-FFF2-40B4-BE49-F238E27FC236}">
                  <a16:creationId xmlns:a16="http://schemas.microsoft.com/office/drawing/2014/main" id="{5E211DA4-2E95-1A42-493D-A6F914C00668}"/>
                </a:ext>
              </a:extLst>
            </p:cNvPr>
            <p:cNvSpPr/>
            <p:nvPr/>
          </p:nvSpPr>
          <p:spPr>
            <a:xfrm>
              <a:off x="4348951" y="3235161"/>
              <a:ext cx="1535837" cy="21927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125433E1-A5B5-FF56-55FF-57CDF88BB985}"/>
                </a:ext>
              </a:extLst>
            </p:cNvPr>
            <p:cNvSpPr txBox="1"/>
            <p:nvPr/>
          </p:nvSpPr>
          <p:spPr>
            <a:xfrm>
              <a:off x="4704058" y="3387050"/>
              <a:ext cx="1180730"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[root]</a:t>
              </a:r>
              <a:endParaRPr lang="zh-CN" altLang="en-US" sz="20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A6193A75-8BF8-1A82-2803-FA3058427EBC}"/>
                </a:ext>
              </a:extLst>
            </p:cNvPr>
            <p:cNvSpPr txBox="1"/>
            <p:nvPr/>
          </p:nvSpPr>
          <p:spPr>
            <a:xfrm>
              <a:off x="4845734" y="3908708"/>
              <a:ext cx="648070"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他</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grpSp>
      <p:sp>
        <p:nvSpPr>
          <p:cNvPr id="29" name="文本框 28">
            <a:extLst>
              <a:ext uri="{FF2B5EF4-FFF2-40B4-BE49-F238E27FC236}">
                <a16:creationId xmlns:a16="http://schemas.microsoft.com/office/drawing/2014/main" id="{14E9F811-5471-3692-A30A-0D4EDA7AC18F}"/>
              </a:ext>
            </a:extLst>
          </p:cNvPr>
          <p:cNvSpPr txBox="1"/>
          <p:nvPr/>
        </p:nvSpPr>
        <p:spPr>
          <a:xfrm>
            <a:off x="2439690" y="3487787"/>
            <a:ext cx="1730405" cy="461665"/>
          </a:xfrm>
          <a:prstGeom prst="rect">
            <a:avLst/>
          </a:prstGeom>
          <a:noFill/>
        </p:spPr>
        <p:txBody>
          <a:bodyPr wrap="square" rtlCol="0">
            <a:spAutoFit/>
          </a:bodyPr>
          <a:lstStyle/>
          <a:p>
            <a:r>
              <a:rPr lang="en-US" altLang="zh-CN" sz="2400" dirty="0" err="1">
                <a:solidFill>
                  <a:srgbClr val="FF0000"/>
                </a:solidFill>
              </a:rPr>
              <a:t>Action:Shift</a:t>
            </a:r>
            <a:endParaRPr lang="zh-CN" altLang="en-US" sz="2400" dirty="0">
              <a:solidFill>
                <a:srgbClr val="FF0000"/>
              </a:solidFill>
            </a:endParaRPr>
          </a:p>
        </p:txBody>
      </p:sp>
      <p:grpSp>
        <p:nvGrpSpPr>
          <p:cNvPr id="30" name="组合 29">
            <a:extLst>
              <a:ext uri="{FF2B5EF4-FFF2-40B4-BE49-F238E27FC236}">
                <a16:creationId xmlns:a16="http://schemas.microsoft.com/office/drawing/2014/main" id="{A3413080-E2B6-D3F0-60F2-BA7C231374F4}"/>
              </a:ext>
            </a:extLst>
          </p:cNvPr>
          <p:cNvGrpSpPr/>
          <p:nvPr/>
        </p:nvGrpSpPr>
        <p:grpSpPr>
          <a:xfrm>
            <a:off x="6450550" y="2976558"/>
            <a:ext cx="5440905" cy="2659951"/>
            <a:chOff x="532659" y="2767996"/>
            <a:chExt cx="5440905" cy="2659951"/>
          </a:xfrm>
        </p:grpSpPr>
        <p:sp>
          <p:nvSpPr>
            <p:cNvPr id="31" name="矩形 30">
              <a:extLst>
                <a:ext uri="{FF2B5EF4-FFF2-40B4-BE49-F238E27FC236}">
                  <a16:creationId xmlns:a16="http://schemas.microsoft.com/office/drawing/2014/main" id="{B3158B1D-E7AB-C7B4-CDFB-A4370C2921F8}"/>
                </a:ext>
              </a:extLst>
            </p:cNvPr>
            <p:cNvSpPr/>
            <p:nvPr/>
          </p:nvSpPr>
          <p:spPr>
            <a:xfrm>
              <a:off x="532659" y="3235163"/>
              <a:ext cx="1535837" cy="21927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3C77ECB0-96D4-F08B-AE01-C3AED2BDFE13}"/>
                </a:ext>
              </a:extLst>
            </p:cNvPr>
            <p:cNvSpPr txBox="1"/>
            <p:nvPr/>
          </p:nvSpPr>
          <p:spPr>
            <a:xfrm>
              <a:off x="1003176" y="2773496"/>
              <a:ext cx="1269506" cy="461665"/>
            </a:xfrm>
            <a:prstGeom prst="rect">
              <a:avLst/>
            </a:prstGeom>
            <a:noFill/>
          </p:spPr>
          <p:txBody>
            <a:bodyPr wrap="square" rtlCol="0">
              <a:spAutoFit/>
            </a:bodyPr>
            <a:lstStyle/>
            <a:p>
              <a:r>
                <a:rPr lang="en-US" altLang="zh-CN" sz="2400" dirty="0">
                  <a:solidFill>
                    <a:srgbClr val="FF0000"/>
                  </a:solidFill>
                </a:rPr>
                <a:t>Queue</a:t>
              </a:r>
              <a:endParaRPr lang="zh-CN" altLang="en-US" sz="2400" dirty="0">
                <a:solidFill>
                  <a:srgbClr val="FF0000"/>
                </a:solidFill>
              </a:endParaRPr>
            </a:p>
          </p:txBody>
        </p:sp>
        <p:sp>
          <p:nvSpPr>
            <p:cNvPr id="33" name="文本框 32">
              <a:extLst>
                <a:ext uri="{FF2B5EF4-FFF2-40B4-BE49-F238E27FC236}">
                  <a16:creationId xmlns:a16="http://schemas.microsoft.com/office/drawing/2014/main" id="{F836D305-2721-A54F-616D-E7EC6F48F435}"/>
                </a:ext>
              </a:extLst>
            </p:cNvPr>
            <p:cNvSpPr txBox="1"/>
            <p:nvPr/>
          </p:nvSpPr>
          <p:spPr>
            <a:xfrm>
              <a:off x="4704058" y="2767996"/>
              <a:ext cx="1269506" cy="461665"/>
            </a:xfrm>
            <a:prstGeom prst="rect">
              <a:avLst/>
            </a:prstGeom>
            <a:noFill/>
          </p:spPr>
          <p:txBody>
            <a:bodyPr wrap="square" rtlCol="0">
              <a:spAutoFit/>
            </a:bodyPr>
            <a:lstStyle/>
            <a:p>
              <a:r>
                <a:rPr lang="en-US" altLang="zh-CN" sz="2400" dirty="0">
                  <a:solidFill>
                    <a:srgbClr val="FF0000"/>
                  </a:solidFill>
                </a:rPr>
                <a:t>Stack</a:t>
              </a:r>
              <a:endParaRPr lang="zh-CN" altLang="en-US" sz="2400" dirty="0">
                <a:solidFill>
                  <a:srgbClr val="FF0000"/>
                </a:solidFill>
              </a:endParaRPr>
            </a:p>
          </p:txBody>
        </p:sp>
        <p:sp>
          <p:nvSpPr>
            <p:cNvPr id="35" name="文本框 34">
              <a:extLst>
                <a:ext uri="{FF2B5EF4-FFF2-40B4-BE49-F238E27FC236}">
                  <a16:creationId xmlns:a16="http://schemas.microsoft.com/office/drawing/2014/main" id="{597609F4-2871-5432-9A06-E2429ACEC44A}"/>
                </a:ext>
              </a:extLst>
            </p:cNvPr>
            <p:cNvSpPr txBox="1"/>
            <p:nvPr/>
          </p:nvSpPr>
          <p:spPr>
            <a:xfrm>
              <a:off x="963222" y="4726332"/>
              <a:ext cx="958791"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苹果</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CDAB1F21-CFDA-6E83-AC9B-4B390AAC93F4}"/>
                </a:ext>
              </a:extLst>
            </p:cNvPr>
            <p:cNvSpPr/>
            <p:nvPr/>
          </p:nvSpPr>
          <p:spPr>
            <a:xfrm>
              <a:off x="4348951" y="3235161"/>
              <a:ext cx="1535837" cy="21927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ADF293C4-2D99-2976-B467-0A80570A28A3}"/>
                </a:ext>
              </a:extLst>
            </p:cNvPr>
            <p:cNvSpPr txBox="1"/>
            <p:nvPr/>
          </p:nvSpPr>
          <p:spPr>
            <a:xfrm>
              <a:off x="4704058" y="3387050"/>
              <a:ext cx="1180730"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[root]</a:t>
              </a:r>
              <a:endParaRPr lang="zh-CN" altLang="en-US" sz="2000"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D22CF221-1557-829F-D419-AE53F8795087}"/>
                </a:ext>
              </a:extLst>
            </p:cNvPr>
            <p:cNvSpPr txBox="1"/>
            <p:nvPr/>
          </p:nvSpPr>
          <p:spPr>
            <a:xfrm>
              <a:off x="3452490" y="4016432"/>
              <a:ext cx="648070"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吃</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grpSp>
      <p:sp>
        <p:nvSpPr>
          <p:cNvPr id="40" name="文本框 39">
            <a:extLst>
              <a:ext uri="{FF2B5EF4-FFF2-40B4-BE49-F238E27FC236}">
                <a16:creationId xmlns:a16="http://schemas.microsoft.com/office/drawing/2014/main" id="{1110DF20-DF0B-E367-875A-0C00C6CFB736}"/>
              </a:ext>
            </a:extLst>
          </p:cNvPr>
          <p:cNvSpPr txBox="1"/>
          <p:nvPr/>
        </p:nvSpPr>
        <p:spPr>
          <a:xfrm>
            <a:off x="8133058" y="3512586"/>
            <a:ext cx="2090321" cy="461665"/>
          </a:xfrm>
          <a:prstGeom prst="rect">
            <a:avLst/>
          </a:prstGeom>
          <a:noFill/>
        </p:spPr>
        <p:txBody>
          <a:bodyPr wrap="square" rtlCol="0">
            <a:spAutoFit/>
          </a:bodyPr>
          <a:lstStyle/>
          <a:p>
            <a:r>
              <a:rPr lang="en-US" altLang="zh-CN" sz="2400" dirty="0" err="1">
                <a:solidFill>
                  <a:srgbClr val="FF0000"/>
                </a:solidFill>
              </a:rPr>
              <a:t>Action:Left-Arc</a:t>
            </a:r>
            <a:endParaRPr lang="zh-CN" altLang="en-US" sz="2400" dirty="0">
              <a:solidFill>
                <a:srgbClr val="FF0000"/>
              </a:solidFill>
            </a:endParaRPr>
          </a:p>
        </p:txBody>
      </p:sp>
      <p:sp>
        <p:nvSpPr>
          <p:cNvPr id="41" name="文本框 40">
            <a:extLst>
              <a:ext uri="{FF2B5EF4-FFF2-40B4-BE49-F238E27FC236}">
                <a16:creationId xmlns:a16="http://schemas.microsoft.com/office/drawing/2014/main" id="{F84823D0-0371-4BE7-0F4E-1FC28B43E2C0}"/>
              </a:ext>
            </a:extLst>
          </p:cNvPr>
          <p:cNvSpPr txBox="1"/>
          <p:nvPr/>
        </p:nvSpPr>
        <p:spPr>
          <a:xfrm>
            <a:off x="8473920" y="4224994"/>
            <a:ext cx="648070"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他</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cxnSp>
        <p:nvCxnSpPr>
          <p:cNvPr id="43" name="直接箭头连接符 42">
            <a:extLst>
              <a:ext uri="{FF2B5EF4-FFF2-40B4-BE49-F238E27FC236}">
                <a16:creationId xmlns:a16="http://schemas.microsoft.com/office/drawing/2014/main" id="{86ECBC53-7D13-0533-8C35-1BEB4BF0B327}"/>
              </a:ext>
            </a:extLst>
          </p:cNvPr>
          <p:cNvCxnSpPr>
            <a:cxnSpLocks/>
          </p:cNvCxnSpPr>
          <p:nvPr/>
        </p:nvCxnSpPr>
        <p:spPr>
          <a:xfrm flipH="1">
            <a:off x="9014168" y="4433337"/>
            <a:ext cx="390984" cy="82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文本框 44">
            <a:extLst>
              <a:ext uri="{FF2B5EF4-FFF2-40B4-BE49-F238E27FC236}">
                <a16:creationId xmlns:a16="http://schemas.microsoft.com/office/drawing/2014/main" id="{F108BC8D-F457-ADF0-BDEF-35B242541A40}"/>
              </a:ext>
            </a:extLst>
          </p:cNvPr>
          <p:cNvSpPr txBox="1"/>
          <p:nvPr/>
        </p:nvSpPr>
        <p:spPr>
          <a:xfrm>
            <a:off x="10710725" y="4117272"/>
            <a:ext cx="648070"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他</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84D970F5-1868-7A4C-3762-28E15A4831DF}"/>
              </a:ext>
            </a:extLst>
          </p:cNvPr>
          <p:cNvSpPr txBox="1"/>
          <p:nvPr/>
        </p:nvSpPr>
        <p:spPr>
          <a:xfrm>
            <a:off x="10713499" y="4577449"/>
            <a:ext cx="648070"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吃</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231B99B6-4609-6672-3C4E-6B791FAFCDF6}"/>
              </a:ext>
            </a:extLst>
          </p:cNvPr>
          <p:cNvSpPr txBox="1"/>
          <p:nvPr/>
        </p:nvSpPr>
        <p:spPr>
          <a:xfrm>
            <a:off x="2793129" y="5895416"/>
            <a:ext cx="1269506" cy="461665"/>
          </a:xfrm>
          <a:prstGeom prst="rect">
            <a:avLst/>
          </a:prstGeom>
          <a:noFill/>
        </p:spPr>
        <p:txBody>
          <a:bodyPr wrap="square" rtlCol="0">
            <a:spAutoFit/>
          </a:bodyPr>
          <a:lstStyle/>
          <a:p>
            <a:r>
              <a:rPr lang="en-US" altLang="zh-CN" sz="2400" dirty="0"/>
              <a:t>Step1</a:t>
            </a:r>
            <a:endParaRPr lang="zh-CN" altLang="en-US" sz="2400" dirty="0"/>
          </a:p>
        </p:txBody>
      </p:sp>
      <p:sp>
        <p:nvSpPr>
          <p:cNvPr id="48" name="文本框 47">
            <a:extLst>
              <a:ext uri="{FF2B5EF4-FFF2-40B4-BE49-F238E27FC236}">
                <a16:creationId xmlns:a16="http://schemas.microsoft.com/office/drawing/2014/main" id="{5469F358-CC5A-471D-CC95-829A306341CF}"/>
              </a:ext>
            </a:extLst>
          </p:cNvPr>
          <p:cNvSpPr txBox="1"/>
          <p:nvPr/>
        </p:nvSpPr>
        <p:spPr>
          <a:xfrm>
            <a:off x="8735628" y="5895415"/>
            <a:ext cx="1269506" cy="461665"/>
          </a:xfrm>
          <a:prstGeom prst="rect">
            <a:avLst/>
          </a:prstGeom>
          <a:noFill/>
        </p:spPr>
        <p:txBody>
          <a:bodyPr wrap="square" rtlCol="0">
            <a:spAutoFit/>
          </a:bodyPr>
          <a:lstStyle/>
          <a:p>
            <a:r>
              <a:rPr lang="en-US" altLang="zh-CN" sz="2400" dirty="0"/>
              <a:t>Step2</a:t>
            </a:r>
            <a:endParaRPr lang="zh-CN" altLang="en-US" sz="2400" dirty="0"/>
          </a:p>
        </p:txBody>
      </p:sp>
      <p:cxnSp>
        <p:nvCxnSpPr>
          <p:cNvPr id="5" name="直接连接符 4">
            <a:extLst>
              <a:ext uri="{FF2B5EF4-FFF2-40B4-BE49-F238E27FC236}">
                <a16:creationId xmlns:a16="http://schemas.microsoft.com/office/drawing/2014/main" id="{09681629-3AC5-80F2-ED89-AC0DE6DEB977}"/>
              </a:ext>
            </a:extLst>
          </p:cNvPr>
          <p:cNvCxnSpPr/>
          <p:nvPr/>
        </p:nvCxnSpPr>
        <p:spPr>
          <a:xfrm>
            <a:off x="6184777" y="2672179"/>
            <a:ext cx="0" cy="3604334"/>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13869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6" name="文本框 5">
            <a:extLst>
              <a:ext uri="{FF2B5EF4-FFF2-40B4-BE49-F238E27FC236}">
                <a16:creationId xmlns:a16="http://schemas.microsoft.com/office/drawing/2014/main" id="{68BBEEA2-71F7-FC3C-57B4-EF062F1088F8}"/>
              </a:ext>
            </a:extLst>
          </p:cNvPr>
          <p:cNvSpPr txBox="1"/>
          <p:nvPr/>
        </p:nvSpPr>
        <p:spPr>
          <a:xfrm>
            <a:off x="293087" y="1167185"/>
            <a:ext cx="11334702" cy="46416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任务实现：</a:t>
            </a:r>
            <a:r>
              <a:rPr lang="zh-CN" altLang="en-US" sz="2200" dirty="0">
                <a:latin typeface="Microsoft YaHei" panose="020B0503020204020204" pitchFamily="34" charset="-122"/>
                <a:ea typeface="Microsoft YaHei" panose="020B0503020204020204" pitchFamily="34" charset="-122"/>
              </a:rPr>
              <a:t>基于转移的依存分析 </a:t>
            </a:r>
            <a:r>
              <a:rPr lang="en-US" altLang="zh-CN" sz="2200" dirty="0">
                <a:latin typeface="Microsoft YaHei" panose="020B0503020204020204" pitchFamily="34" charset="-122"/>
                <a:ea typeface="Microsoft YaHei" panose="020B0503020204020204" pitchFamily="34" charset="-122"/>
              </a:rPr>
              <a:t>Transition-based Parsing</a:t>
            </a:r>
            <a:endParaRPr kumimoji="0" lang="en-US" altLang="zh-CN"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p:sp>
        <p:nvSpPr>
          <p:cNvPr id="4" name="文本框 3">
            <a:extLst>
              <a:ext uri="{FF2B5EF4-FFF2-40B4-BE49-F238E27FC236}">
                <a16:creationId xmlns:a16="http://schemas.microsoft.com/office/drawing/2014/main" id="{5C0FD855-9DEC-5D4E-9878-3850D81EFE39}"/>
              </a:ext>
            </a:extLst>
          </p:cNvPr>
          <p:cNvSpPr txBox="1"/>
          <p:nvPr/>
        </p:nvSpPr>
        <p:spPr>
          <a:xfrm>
            <a:off x="293087" y="1799418"/>
            <a:ext cx="11334702" cy="435632"/>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lang="zh-CN" altLang="en-US" sz="2000" dirty="0">
                <a:solidFill>
                  <a:srgbClr val="4D4D4D"/>
                </a:solidFill>
                <a:latin typeface="微软雅黑" panose="020B0503020204020204" pitchFamily="34" charset="-122"/>
                <a:ea typeface="微软雅黑" panose="020B0503020204020204" pitchFamily="34" charset="-122"/>
              </a:rPr>
              <a:t>方法由</a:t>
            </a:r>
            <a:r>
              <a:rPr lang="en-US" altLang="zh-CN" sz="2000" dirty="0">
                <a:solidFill>
                  <a:srgbClr val="4D4D4D"/>
                </a:solidFill>
                <a:latin typeface="微软雅黑" panose="020B0503020204020204" pitchFamily="34" charset="-122"/>
                <a:ea typeface="微软雅黑" panose="020B0503020204020204" pitchFamily="34" charset="-122"/>
              </a:rPr>
              <a:t>《</a:t>
            </a:r>
            <a:r>
              <a:rPr lang="en-US" altLang="zh-CN" sz="2000" b="0" i="0" dirty="0">
                <a:solidFill>
                  <a:srgbClr val="4D4D4D"/>
                </a:solidFill>
                <a:effectLst/>
                <a:latin typeface="微软雅黑" panose="020B0503020204020204" pitchFamily="34" charset="-122"/>
                <a:ea typeface="微软雅黑" panose="020B0503020204020204" pitchFamily="34" charset="-122"/>
              </a:rPr>
              <a:t>Greedy Deterministic Transition-Based Parsing》</a:t>
            </a:r>
            <a:r>
              <a:rPr lang="zh-CN" altLang="en-US" sz="2000" b="0" i="0" dirty="0">
                <a:solidFill>
                  <a:srgbClr val="4D4D4D"/>
                </a:solidFill>
                <a:effectLst/>
                <a:latin typeface="微软雅黑" panose="020B0503020204020204" pitchFamily="34" charset="-122"/>
                <a:ea typeface="微软雅黑" panose="020B0503020204020204" pitchFamily="34" charset="-122"/>
              </a:rPr>
              <a:t>提出，是构建解析树领域的经典方法。</a:t>
            </a:r>
            <a:endParaRPr kumimoji="0" lang="en-US" altLang="zh-CN"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EA7BF32E-3D6C-CA3E-FF04-CA3B1E708032}"/>
              </a:ext>
            </a:extLst>
          </p:cNvPr>
          <p:cNvGrpSpPr/>
          <p:nvPr/>
        </p:nvGrpSpPr>
        <p:grpSpPr>
          <a:xfrm>
            <a:off x="413734" y="2905537"/>
            <a:ext cx="5440905" cy="2659951"/>
            <a:chOff x="532659" y="2767996"/>
            <a:chExt cx="5440905" cy="2659951"/>
          </a:xfrm>
        </p:grpSpPr>
        <p:sp>
          <p:nvSpPr>
            <p:cNvPr id="14" name="矩形 13">
              <a:extLst>
                <a:ext uri="{FF2B5EF4-FFF2-40B4-BE49-F238E27FC236}">
                  <a16:creationId xmlns:a16="http://schemas.microsoft.com/office/drawing/2014/main" id="{FBB15768-6797-5AAA-5BC4-3E794263E4F9}"/>
                </a:ext>
              </a:extLst>
            </p:cNvPr>
            <p:cNvSpPr/>
            <p:nvPr/>
          </p:nvSpPr>
          <p:spPr>
            <a:xfrm>
              <a:off x="532659" y="3235163"/>
              <a:ext cx="1535837" cy="21927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15D558CC-DBB7-C9B8-00E7-C978E32FAABA}"/>
                </a:ext>
              </a:extLst>
            </p:cNvPr>
            <p:cNvSpPr txBox="1"/>
            <p:nvPr/>
          </p:nvSpPr>
          <p:spPr>
            <a:xfrm>
              <a:off x="1003176" y="2773496"/>
              <a:ext cx="1269506" cy="461665"/>
            </a:xfrm>
            <a:prstGeom prst="rect">
              <a:avLst/>
            </a:prstGeom>
            <a:noFill/>
          </p:spPr>
          <p:txBody>
            <a:bodyPr wrap="square" rtlCol="0">
              <a:spAutoFit/>
            </a:bodyPr>
            <a:lstStyle/>
            <a:p>
              <a:r>
                <a:rPr lang="en-US" altLang="zh-CN" sz="2400" dirty="0">
                  <a:solidFill>
                    <a:srgbClr val="FF0000"/>
                  </a:solidFill>
                </a:rPr>
                <a:t>Queue</a:t>
              </a:r>
              <a:endParaRPr lang="zh-CN" altLang="en-US" sz="2400" dirty="0">
                <a:solidFill>
                  <a:srgbClr val="FF0000"/>
                </a:solidFill>
              </a:endParaRPr>
            </a:p>
          </p:txBody>
        </p:sp>
        <p:sp>
          <p:nvSpPr>
            <p:cNvPr id="17" name="文本框 16">
              <a:extLst>
                <a:ext uri="{FF2B5EF4-FFF2-40B4-BE49-F238E27FC236}">
                  <a16:creationId xmlns:a16="http://schemas.microsoft.com/office/drawing/2014/main" id="{2A916C6C-990D-8BA2-21F2-F99692688F63}"/>
                </a:ext>
              </a:extLst>
            </p:cNvPr>
            <p:cNvSpPr txBox="1"/>
            <p:nvPr/>
          </p:nvSpPr>
          <p:spPr>
            <a:xfrm>
              <a:off x="4704058" y="2767996"/>
              <a:ext cx="1269506" cy="461665"/>
            </a:xfrm>
            <a:prstGeom prst="rect">
              <a:avLst/>
            </a:prstGeom>
            <a:noFill/>
          </p:spPr>
          <p:txBody>
            <a:bodyPr wrap="square" rtlCol="0">
              <a:spAutoFit/>
            </a:bodyPr>
            <a:lstStyle/>
            <a:p>
              <a:r>
                <a:rPr lang="en-US" altLang="zh-CN" sz="2400" dirty="0">
                  <a:solidFill>
                    <a:srgbClr val="FF0000"/>
                  </a:solidFill>
                </a:rPr>
                <a:t>Stack</a:t>
              </a:r>
              <a:endParaRPr lang="zh-CN" altLang="en-US" sz="2400" dirty="0">
                <a:solidFill>
                  <a:srgbClr val="FF0000"/>
                </a:solidFill>
              </a:endParaRPr>
            </a:p>
          </p:txBody>
        </p:sp>
        <p:sp>
          <p:nvSpPr>
            <p:cNvPr id="20" name="矩形 19">
              <a:extLst>
                <a:ext uri="{FF2B5EF4-FFF2-40B4-BE49-F238E27FC236}">
                  <a16:creationId xmlns:a16="http://schemas.microsoft.com/office/drawing/2014/main" id="{A2BBC8B0-09DD-513E-39B8-6AF142CE82E0}"/>
                </a:ext>
              </a:extLst>
            </p:cNvPr>
            <p:cNvSpPr/>
            <p:nvPr/>
          </p:nvSpPr>
          <p:spPr>
            <a:xfrm>
              <a:off x="4348951" y="3235161"/>
              <a:ext cx="1535837" cy="21927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58A4A24C-52ED-F20D-2430-9238BC24B720}"/>
                </a:ext>
              </a:extLst>
            </p:cNvPr>
            <p:cNvSpPr txBox="1"/>
            <p:nvPr/>
          </p:nvSpPr>
          <p:spPr>
            <a:xfrm>
              <a:off x="4704058" y="3387050"/>
              <a:ext cx="1180730"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[root]</a:t>
              </a:r>
              <a:endParaRPr lang="zh-CN" altLang="en-US" sz="2000"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919DBA94-FF03-0FE4-D3D0-EE94F95630A1}"/>
                </a:ext>
              </a:extLst>
            </p:cNvPr>
            <p:cNvSpPr txBox="1"/>
            <p:nvPr/>
          </p:nvSpPr>
          <p:spPr>
            <a:xfrm>
              <a:off x="3452490" y="4025310"/>
              <a:ext cx="648070"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吃</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grpSp>
      <p:sp>
        <p:nvSpPr>
          <p:cNvPr id="23" name="文本框 22">
            <a:extLst>
              <a:ext uri="{FF2B5EF4-FFF2-40B4-BE49-F238E27FC236}">
                <a16:creationId xmlns:a16="http://schemas.microsoft.com/office/drawing/2014/main" id="{FB83CF9D-2CA4-46DE-6F5B-EE4400249B80}"/>
              </a:ext>
            </a:extLst>
          </p:cNvPr>
          <p:cNvSpPr txBox="1"/>
          <p:nvPr/>
        </p:nvSpPr>
        <p:spPr>
          <a:xfrm>
            <a:off x="2021523" y="3588136"/>
            <a:ext cx="2254742" cy="461665"/>
          </a:xfrm>
          <a:prstGeom prst="rect">
            <a:avLst/>
          </a:prstGeom>
          <a:noFill/>
        </p:spPr>
        <p:txBody>
          <a:bodyPr wrap="square" rtlCol="0">
            <a:spAutoFit/>
          </a:bodyPr>
          <a:lstStyle/>
          <a:p>
            <a:r>
              <a:rPr lang="en-US" altLang="zh-CN" sz="2400" dirty="0" err="1">
                <a:solidFill>
                  <a:srgbClr val="FF0000"/>
                </a:solidFill>
              </a:rPr>
              <a:t>Action:Right-Arc</a:t>
            </a:r>
            <a:endParaRPr lang="zh-CN" altLang="en-US" sz="2400" dirty="0">
              <a:solidFill>
                <a:srgbClr val="FF0000"/>
              </a:solidFill>
            </a:endParaRPr>
          </a:p>
        </p:txBody>
      </p:sp>
      <p:sp>
        <p:nvSpPr>
          <p:cNvPr id="24" name="文本框 23">
            <a:extLst>
              <a:ext uri="{FF2B5EF4-FFF2-40B4-BE49-F238E27FC236}">
                <a16:creationId xmlns:a16="http://schemas.microsoft.com/office/drawing/2014/main" id="{0FAA30C5-7CFF-D66F-66B7-6C5CF15F7898}"/>
              </a:ext>
            </a:extLst>
          </p:cNvPr>
          <p:cNvSpPr txBox="1"/>
          <p:nvPr/>
        </p:nvSpPr>
        <p:spPr>
          <a:xfrm>
            <a:off x="2454854" y="4168757"/>
            <a:ext cx="648070"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他</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cxnSp>
        <p:nvCxnSpPr>
          <p:cNvPr id="25" name="直接箭头连接符 24">
            <a:extLst>
              <a:ext uri="{FF2B5EF4-FFF2-40B4-BE49-F238E27FC236}">
                <a16:creationId xmlns:a16="http://schemas.microsoft.com/office/drawing/2014/main" id="{033D3BB3-0C80-C60B-87FA-5573DC38EA13}"/>
              </a:ext>
            </a:extLst>
          </p:cNvPr>
          <p:cNvCxnSpPr>
            <a:cxnSpLocks/>
          </p:cNvCxnSpPr>
          <p:nvPr/>
        </p:nvCxnSpPr>
        <p:spPr>
          <a:xfrm flipH="1">
            <a:off x="2995102" y="4377100"/>
            <a:ext cx="390984" cy="82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文本框 26">
            <a:extLst>
              <a:ext uri="{FF2B5EF4-FFF2-40B4-BE49-F238E27FC236}">
                <a16:creationId xmlns:a16="http://schemas.microsoft.com/office/drawing/2014/main" id="{306E2EDB-25D9-2752-36C7-78FEC28200D6}"/>
              </a:ext>
            </a:extLst>
          </p:cNvPr>
          <p:cNvSpPr txBox="1"/>
          <p:nvPr/>
        </p:nvSpPr>
        <p:spPr>
          <a:xfrm>
            <a:off x="4673909" y="4104744"/>
            <a:ext cx="648070"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吃</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4209330F-1171-E2EE-0C88-4866422E1556}"/>
              </a:ext>
            </a:extLst>
          </p:cNvPr>
          <p:cNvSpPr txBox="1"/>
          <p:nvPr/>
        </p:nvSpPr>
        <p:spPr>
          <a:xfrm>
            <a:off x="4585133" y="4816218"/>
            <a:ext cx="958791"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苹果</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4AC036EF-AA20-246F-666A-29938CFAAC2F}"/>
              </a:ext>
            </a:extLst>
          </p:cNvPr>
          <p:cNvSpPr txBox="1"/>
          <p:nvPr/>
        </p:nvSpPr>
        <p:spPr>
          <a:xfrm>
            <a:off x="2428603" y="4816218"/>
            <a:ext cx="648070"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吃</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E2BF6FBE-A220-90A3-8AFF-82CE8027B530}"/>
              </a:ext>
            </a:extLst>
          </p:cNvPr>
          <p:cNvSpPr txBox="1"/>
          <p:nvPr/>
        </p:nvSpPr>
        <p:spPr>
          <a:xfrm>
            <a:off x="3333565" y="4793344"/>
            <a:ext cx="958791"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苹果</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cxnSp>
        <p:nvCxnSpPr>
          <p:cNvPr id="31" name="直接箭头连接符 30">
            <a:extLst>
              <a:ext uri="{FF2B5EF4-FFF2-40B4-BE49-F238E27FC236}">
                <a16:creationId xmlns:a16="http://schemas.microsoft.com/office/drawing/2014/main" id="{60E2036D-2285-A6FB-438F-16A477A3F212}"/>
              </a:ext>
            </a:extLst>
          </p:cNvPr>
          <p:cNvCxnSpPr>
            <a:cxnSpLocks/>
          </p:cNvCxnSpPr>
          <p:nvPr/>
        </p:nvCxnSpPr>
        <p:spPr>
          <a:xfrm>
            <a:off x="3036153" y="4993399"/>
            <a:ext cx="3499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4" name="组合 33">
            <a:extLst>
              <a:ext uri="{FF2B5EF4-FFF2-40B4-BE49-F238E27FC236}">
                <a16:creationId xmlns:a16="http://schemas.microsoft.com/office/drawing/2014/main" id="{6C40BE54-5D7C-F2C9-E013-884816A5A0A9}"/>
              </a:ext>
            </a:extLst>
          </p:cNvPr>
          <p:cNvGrpSpPr/>
          <p:nvPr/>
        </p:nvGrpSpPr>
        <p:grpSpPr>
          <a:xfrm>
            <a:off x="6476445" y="2904696"/>
            <a:ext cx="5440905" cy="2659951"/>
            <a:chOff x="532659" y="2767996"/>
            <a:chExt cx="5440905" cy="2659951"/>
          </a:xfrm>
        </p:grpSpPr>
        <p:sp>
          <p:nvSpPr>
            <p:cNvPr id="35" name="矩形 34">
              <a:extLst>
                <a:ext uri="{FF2B5EF4-FFF2-40B4-BE49-F238E27FC236}">
                  <a16:creationId xmlns:a16="http://schemas.microsoft.com/office/drawing/2014/main" id="{F450DB38-B166-4249-7150-778156252092}"/>
                </a:ext>
              </a:extLst>
            </p:cNvPr>
            <p:cNvSpPr/>
            <p:nvPr/>
          </p:nvSpPr>
          <p:spPr>
            <a:xfrm>
              <a:off x="532659" y="3235163"/>
              <a:ext cx="1535837" cy="21927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EC682DB8-FFBA-FF1B-30D4-A56CB1649053}"/>
                </a:ext>
              </a:extLst>
            </p:cNvPr>
            <p:cNvSpPr txBox="1"/>
            <p:nvPr/>
          </p:nvSpPr>
          <p:spPr>
            <a:xfrm>
              <a:off x="1003176" y="2773496"/>
              <a:ext cx="1269506" cy="461665"/>
            </a:xfrm>
            <a:prstGeom prst="rect">
              <a:avLst/>
            </a:prstGeom>
            <a:noFill/>
          </p:spPr>
          <p:txBody>
            <a:bodyPr wrap="square" rtlCol="0">
              <a:spAutoFit/>
            </a:bodyPr>
            <a:lstStyle/>
            <a:p>
              <a:r>
                <a:rPr lang="en-US" altLang="zh-CN" sz="2400" dirty="0">
                  <a:solidFill>
                    <a:srgbClr val="FF0000"/>
                  </a:solidFill>
                </a:rPr>
                <a:t>Queue</a:t>
              </a:r>
              <a:endParaRPr lang="zh-CN" altLang="en-US" sz="2400" dirty="0">
                <a:solidFill>
                  <a:srgbClr val="FF0000"/>
                </a:solidFill>
              </a:endParaRPr>
            </a:p>
          </p:txBody>
        </p:sp>
        <p:sp>
          <p:nvSpPr>
            <p:cNvPr id="37" name="文本框 36">
              <a:extLst>
                <a:ext uri="{FF2B5EF4-FFF2-40B4-BE49-F238E27FC236}">
                  <a16:creationId xmlns:a16="http://schemas.microsoft.com/office/drawing/2014/main" id="{BCAC2CBF-E02E-A8C3-9E80-E850FF0597C5}"/>
                </a:ext>
              </a:extLst>
            </p:cNvPr>
            <p:cNvSpPr txBox="1"/>
            <p:nvPr/>
          </p:nvSpPr>
          <p:spPr>
            <a:xfrm>
              <a:off x="4704058" y="2767996"/>
              <a:ext cx="1269506" cy="461665"/>
            </a:xfrm>
            <a:prstGeom prst="rect">
              <a:avLst/>
            </a:prstGeom>
            <a:noFill/>
          </p:spPr>
          <p:txBody>
            <a:bodyPr wrap="square" rtlCol="0">
              <a:spAutoFit/>
            </a:bodyPr>
            <a:lstStyle/>
            <a:p>
              <a:r>
                <a:rPr lang="en-US" altLang="zh-CN" sz="2400" dirty="0">
                  <a:solidFill>
                    <a:srgbClr val="FF0000"/>
                  </a:solidFill>
                </a:rPr>
                <a:t>Stack</a:t>
              </a:r>
              <a:endParaRPr lang="zh-CN" altLang="en-US" sz="2400" dirty="0">
                <a:solidFill>
                  <a:srgbClr val="FF0000"/>
                </a:solidFill>
              </a:endParaRPr>
            </a:p>
          </p:txBody>
        </p:sp>
        <p:sp>
          <p:nvSpPr>
            <p:cNvPr id="39" name="矩形 38">
              <a:extLst>
                <a:ext uri="{FF2B5EF4-FFF2-40B4-BE49-F238E27FC236}">
                  <a16:creationId xmlns:a16="http://schemas.microsoft.com/office/drawing/2014/main" id="{4FBF13DD-1D92-FB03-80DB-7A349AC2B722}"/>
                </a:ext>
              </a:extLst>
            </p:cNvPr>
            <p:cNvSpPr/>
            <p:nvPr/>
          </p:nvSpPr>
          <p:spPr>
            <a:xfrm>
              <a:off x="4348951" y="3235161"/>
              <a:ext cx="1535837" cy="21927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466CC094-85A0-7EE6-D379-91E2F8C87672}"/>
                </a:ext>
              </a:extLst>
            </p:cNvPr>
            <p:cNvSpPr txBox="1"/>
            <p:nvPr/>
          </p:nvSpPr>
          <p:spPr>
            <a:xfrm>
              <a:off x="4704058" y="3387050"/>
              <a:ext cx="1180730"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[root]</a:t>
              </a:r>
              <a:endParaRPr lang="zh-CN" altLang="en-US" sz="2000" dirty="0">
                <a:latin typeface="微软雅黑" panose="020B0503020204020204" pitchFamily="34" charset="-122"/>
                <a:ea typeface="微软雅黑" panose="020B0503020204020204" pitchFamily="34" charset="-122"/>
              </a:endParaRPr>
            </a:p>
          </p:txBody>
        </p:sp>
      </p:grpSp>
      <p:sp>
        <p:nvSpPr>
          <p:cNvPr id="42" name="文本框 41">
            <a:extLst>
              <a:ext uri="{FF2B5EF4-FFF2-40B4-BE49-F238E27FC236}">
                <a16:creationId xmlns:a16="http://schemas.microsoft.com/office/drawing/2014/main" id="{AF7EF141-228F-3AC8-5EB9-5BD3948841B4}"/>
              </a:ext>
            </a:extLst>
          </p:cNvPr>
          <p:cNvSpPr txBox="1"/>
          <p:nvPr/>
        </p:nvSpPr>
        <p:spPr>
          <a:xfrm>
            <a:off x="8671074" y="3563727"/>
            <a:ext cx="946762" cy="461665"/>
          </a:xfrm>
          <a:prstGeom prst="rect">
            <a:avLst/>
          </a:prstGeom>
          <a:noFill/>
        </p:spPr>
        <p:txBody>
          <a:bodyPr wrap="square" rtlCol="0">
            <a:spAutoFit/>
          </a:bodyPr>
          <a:lstStyle/>
          <a:p>
            <a:r>
              <a:rPr lang="en-US" altLang="zh-CN" sz="2400" dirty="0">
                <a:solidFill>
                  <a:srgbClr val="FF0000"/>
                </a:solidFill>
              </a:rPr>
              <a:t>Final</a:t>
            </a:r>
            <a:endParaRPr lang="zh-CN" altLang="en-US" sz="2400" dirty="0">
              <a:solidFill>
                <a:srgbClr val="FF0000"/>
              </a:solidFill>
            </a:endParaRPr>
          </a:p>
        </p:txBody>
      </p:sp>
      <p:sp>
        <p:nvSpPr>
          <p:cNvPr id="43" name="文本框 42">
            <a:extLst>
              <a:ext uri="{FF2B5EF4-FFF2-40B4-BE49-F238E27FC236}">
                <a16:creationId xmlns:a16="http://schemas.microsoft.com/office/drawing/2014/main" id="{10488AAF-6BD6-9CE8-D6DF-7EF70FD2DBD3}"/>
              </a:ext>
            </a:extLst>
          </p:cNvPr>
          <p:cNvSpPr txBox="1"/>
          <p:nvPr/>
        </p:nvSpPr>
        <p:spPr>
          <a:xfrm>
            <a:off x="2793129" y="5895416"/>
            <a:ext cx="1269506" cy="461665"/>
          </a:xfrm>
          <a:prstGeom prst="rect">
            <a:avLst/>
          </a:prstGeom>
          <a:noFill/>
        </p:spPr>
        <p:txBody>
          <a:bodyPr wrap="square" rtlCol="0">
            <a:spAutoFit/>
          </a:bodyPr>
          <a:lstStyle/>
          <a:p>
            <a:r>
              <a:rPr lang="en-US" altLang="zh-CN" sz="2400" dirty="0"/>
              <a:t>Step3</a:t>
            </a:r>
            <a:endParaRPr lang="zh-CN" altLang="en-US" sz="2400" dirty="0"/>
          </a:p>
        </p:txBody>
      </p:sp>
      <p:sp>
        <p:nvSpPr>
          <p:cNvPr id="44" name="文本框 43">
            <a:extLst>
              <a:ext uri="{FF2B5EF4-FFF2-40B4-BE49-F238E27FC236}">
                <a16:creationId xmlns:a16="http://schemas.microsoft.com/office/drawing/2014/main" id="{28EAA35E-63AB-C5D1-1D38-9F391CC8EA43}"/>
              </a:ext>
            </a:extLst>
          </p:cNvPr>
          <p:cNvSpPr txBox="1"/>
          <p:nvPr/>
        </p:nvSpPr>
        <p:spPr>
          <a:xfrm>
            <a:off x="8764118" y="5895416"/>
            <a:ext cx="1269506" cy="461665"/>
          </a:xfrm>
          <a:prstGeom prst="rect">
            <a:avLst/>
          </a:prstGeom>
          <a:noFill/>
        </p:spPr>
        <p:txBody>
          <a:bodyPr wrap="square" rtlCol="0">
            <a:spAutoFit/>
          </a:bodyPr>
          <a:lstStyle/>
          <a:p>
            <a:r>
              <a:rPr lang="en-US" altLang="zh-CN" sz="2400" dirty="0"/>
              <a:t>Step4</a:t>
            </a:r>
            <a:endParaRPr lang="zh-CN" altLang="en-US" sz="2400" dirty="0"/>
          </a:p>
        </p:txBody>
      </p:sp>
      <p:cxnSp>
        <p:nvCxnSpPr>
          <p:cNvPr id="3" name="直接连接符 2">
            <a:extLst>
              <a:ext uri="{FF2B5EF4-FFF2-40B4-BE49-F238E27FC236}">
                <a16:creationId xmlns:a16="http://schemas.microsoft.com/office/drawing/2014/main" id="{BA29A2E7-2048-341E-7BF8-B7F1F0D3EBD3}"/>
              </a:ext>
            </a:extLst>
          </p:cNvPr>
          <p:cNvCxnSpPr/>
          <p:nvPr/>
        </p:nvCxnSpPr>
        <p:spPr>
          <a:xfrm>
            <a:off x="6110796" y="2702687"/>
            <a:ext cx="0" cy="3604334"/>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72159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1045029"/>
            <a:ext cx="11901715" cy="2383971"/>
          </a:xfrm>
        </p:spPr>
        <p:txBody>
          <a:bodyPr>
            <a:normAutofit/>
          </a:bodyPr>
          <a:lstStyle/>
          <a:p>
            <a:r>
              <a:rPr lang="zh-CN" altLang="en-US" dirty="0">
                <a:solidFill>
                  <a:srgbClr val="FF0000"/>
                </a:solidFill>
              </a:rPr>
              <a:t>语义分析</a:t>
            </a:r>
            <a:endParaRPr lang="en-US" altLang="zh-CN" dirty="0">
              <a:solidFill>
                <a:srgbClr val="FF0000"/>
              </a:solidFill>
            </a:endParaRPr>
          </a:p>
          <a:p>
            <a:pPr marL="0" indent="457200">
              <a:lnSpc>
                <a:spcPct val="160000"/>
              </a:lnSpc>
              <a:buNone/>
            </a:pPr>
            <a:r>
              <a:rPr lang="zh-CN" altLang="en-US" sz="2200" dirty="0"/>
              <a:t>语义分析（</a:t>
            </a:r>
            <a:r>
              <a:rPr lang="en-US" altLang="zh-CN" sz="2200" dirty="0"/>
              <a:t>Semantic Parsing</a:t>
            </a:r>
            <a:r>
              <a:rPr lang="zh-CN" altLang="en-US" sz="2200" dirty="0"/>
              <a:t>）是将自然语言表达映射到相应的语义表示（</a:t>
            </a:r>
            <a:r>
              <a:rPr lang="en-US" altLang="zh-CN" sz="2200" dirty="0"/>
              <a:t>Semantic Representation</a:t>
            </a:r>
            <a:r>
              <a:rPr lang="zh-CN" altLang="en-US" sz="2200" dirty="0"/>
              <a:t>）上，按照语义分析得到语义结构的深度可以将语义分析分为浅层语义分析（</a:t>
            </a:r>
            <a:r>
              <a:rPr lang="en-US" altLang="zh-CN" sz="2200" dirty="0"/>
              <a:t>Shallow Semantic Parsing</a:t>
            </a:r>
            <a:r>
              <a:rPr lang="zh-CN" altLang="en-US" sz="2200" dirty="0"/>
              <a:t>）和深层语义分析（</a:t>
            </a:r>
            <a:r>
              <a:rPr lang="en-US" altLang="zh-CN" sz="2200" dirty="0"/>
              <a:t>Deep Semantic Parsing</a:t>
            </a:r>
            <a:r>
              <a:rPr lang="zh-CN" altLang="en-US" sz="2200" dirty="0"/>
              <a:t>）。</a:t>
            </a:r>
            <a:endParaRPr lang="en-US" altLang="zh-CN" sz="2200" dirty="0"/>
          </a:p>
        </p:txBody>
      </p:sp>
      <p:grpSp>
        <p:nvGrpSpPr>
          <p:cNvPr id="16" name="组合 15">
            <a:extLst>
              <a:ext uri="{FF2B5EF4-FFF2-40B4-BE49-F238E27FC236}">
                <a16:creationId xmlns:a16="http://schemas.microsoft.com/office/drawing/2014/main" id="{17DBA85F-C3B4-2D87-CE86-6BE631007300}"/>
              </a:ext>
            </a:extLst>
          </p:cNvPr>
          <p:cNvGrpSpPr/>
          <p:nvPr/>
        </p:nvGrpSpPr>
        <p:grpSpPr>
          <a:xfrm>
            <a:off x="1674895" y="4172996"/>
            <a:ext cx="2583402" cy="2093364"/>
            <a:chOff x="550416" y="3961207"/>
            <a:chExt cx="2583402" cy="2093364"/>
          </a:xfrm>
        </p:grpSpPr>
        <p:sp>
          <p:nvSpPr>
            <p:cNvPr id="5" name="卷形: 水平 4">
              <a:extLst>
                <a:ext uri="{FF2B5EF4-FFF2-40B4-BE49-F238E27FC236}">
                  <a16:creationId xmlns:a16="http://schemas.microsoft.com/office/drawing/2014/main" id="{50E4D809-60EC-2F82-9F3C-4C35488063FC}"/>
                </a:ext>
              </a:extLst>
            </p:cNvPr>
            <p:cNvSpPr/>
            <p:nvPr/>
          </p:nvSpPr>
          <p:spPr>
            <a:xfrm>
              <a:off x="550416" y="3961207"/>
              <a:ext cx="2583402" cy="2093364"/>
            </a:xfrm>
            <a:prstGeom prst="horizont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824BE3F-4BC6-D274-564C-94F88B95D72B}"/>
                </a:ext>
              </a:extLst>
            </p:cNvPr>
            <p:cNvSpPr txBox="1"/>
            <p:nvPr/>
          </p:nvSpPr>
          <p:spPr>
            <a:xfrm>
              <a:off x="825624" y="4291254"/>
              <a:ext cx="2308194" cy="147732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什么是语义？</a:t>
              </a:r>
              <a:endParaRPr lang="en-US" altLang="zh-CN" dirty="0">
                <a:latin typeface="微软雅黑" panose="020B0503020204020204" pitchFamily="34" charset="-122"/>
                <a:ea typeface="微软雅黑" panose="020B0503020204020204" pitchFamily="34" charset="-122"/>
              </a:endParaRPr>
            </a:p>
            <a:p>
              <a:r>
                <a:rPr lang="zh-CN" altLang="en-US" dirty="0"/>
                <a:t>语义，指语言单位本身所具有的意义，是客观现实在人们意识中的反应。</a:t>
              </a:r>
            </a:p>
          </p:txBody>
        </p:sp>
      </p:grpSp>
      <p:grpSp>
        <p:nvGrpSpPr>
          <p:cNvPr id="15" name="组合 14">
            <a:extLst>
              <a:ext uri="{FF2B5EF4-FFF2-40B4-BE49-F238E27FC236}">
                <a16:creationId xmlns:a16="http://schemas.microsoft.com/office/drawing/2014/main" id="{ECF8E776-88EF-F542-089E-E92BC488E38E}"/>
              </a:ext>
            </a:extLst>
          </p:cNvPr>
          <p:cNvGrpSpPr/>
          <p:nvPr/>
        </p:nvGrpSpPr>
        <p:grpSpPr>
          <a:xfrm>
            <a:off x="5816340" y="3646715"/>
            <a:ext cx="4643048" cy="3133237"/>
            <a:chOff x="5095756" y="3487807"/>
            <a:chExt cx="4643048" cy="3133237"/>
          </a:xfrm>
        </p:grpSpPr>
        <p:sp>
          <p:nvSpPr>
            <p:cNvPr id="9" name="箭头: 右 8">
              <a:extLst>
                <a:ext uri="{FF2B5EF4-FFF2-40B4-BE49-F238E27FC236}">
                  <a16:creationId xmlns:a16="http://schemas.microsoft.com/office/drawing/2014/main" id="{E86A66A6-B8C6-D96E-E163-F5FC0E5F446A}"/>
                </a:ext>
              </a:extLst>
            </p:cNvPr>
            <p:cNvSpPr/>
            <p:nvPr/>
          </p:nvSpPr>
          <p:spPr>
            <a:xfrm>
              <a:off x="5650636" y="6019059"/>
              <a:ext cx="3733061" cy="17755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10" name="箭头: 上 9">
              <a:extLst>
                <a:ext uri="{FF2B5EF4-FFF2-40B4-BE49-F238E27FC236}">
                  <a16:creationId xmlns:a16="http://schemas.microsoft.com/office/drawing/2014/main" id="{7EEBFDD6-E491-860B-5367-946004E1405B}"/>
                </a:ext>
              </a:extLst>
            </p:cNvPr>
            <p:cNvSpPr/>
            <p:nvPr/>
          </p:nvSpPr>
          <p:spPr>
            <a:xfrm>
              <a:off x="5557421" y="3551068"/>
              <a:ext cx="186431" cy="2610035"/>
            </a:xfrm>
            <a:prstGeom prst="up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34BEA9FE-FBC5-3B56-06B0-BCF23C9601C0}"/>
                </a:ext>
              </a:extLst>
            </p:cNvPr>
            <p:cNvSpPr txBox="1"/>
            <p:nvPr/>
          </p:nvSpPr>
          <p:spPr>
            <a:xfrm>
              <a:off x="5557421" y="6251712"/>
              <a:ext cx="4181383"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语素、词、词组、句子、句群、篇章</a:t>
              </a:r>
            </a:p>
          </p:txBody>
        </p:sp>
        <p:sp>
          <p:nvSpPr>
            <p:cNvPr id="12" name="文本框 11">
              <a:extLst>
                <a:ext uri="{FF2B5EF4-FFF2-40B4-BE49-F238E27FC236}">
                  <a16:creationId xmlns:a16="http://schemas.microsoft.com/office/drawing/2014/main" id="{35A9729E-E64B-3B32-A7B6-DE3BE2645E42}"/>
                </a:ext>
              </a:extLst>
            </p:cNvPr>
            <p:cNvSpPr txBox="1"/>
            <p:nvPr/>
          </p:nvSpPr>
          <p:spPr>
            <a:xfrm>
              <a:off x="5095756" y="3679025"/>
              <a:ext cx="461665" cy="2537178"/>
            </a:xfrm>
            <a:prstGeom prst="rect">
              <a:avLst/>
            </a:prstGeom>
            <a:noFill/>
          </p:spPr>
          <p:txBody>
            <a:bodyPr vert="eaVert" wrap="square" rtlCol="0">
              <a:spAutoFit/>
            </a:bodyPr>
            <a:lstStyle/>
            <a:p>
              <a:r>
                <a:rPr lang="zh-CN" altLang="en-US" dirty="0">
                  <a:latin typeface="微软雅黑" panose="020B0503020204020204" pitchFamily="34" charset="-122"/>
                  <a:ea typeface="微软雅黑" panose="020B0503020204020204" pitchFamily="34" charset="-122"/>
                </a:rPr>
                <a:t>相互配合组成语义结构</a:t>
              </a:r>
            </a:p>
          </p:txBody>
        </p:sp>
        <p:sp>
          <p:nvSpPr>
            <p:cNvPr id="13" name="椭圆 12">
              <a:extLst>
                <a:ext uri="{FF2B5EF4-FFF2-40B4-BE49-F238E27FC236}">
                  <a16:creationId xmlns:a16="http://schemas.microsoft.com/office/drawing/2014/main" id="{99470859-8F82-FCCB-ECE2-7CD9A016AAA3}"/>
                </a:ext>
              </a:extLst>
            </p:cNvPr>
            <p:cNvSpPr/>
            <p:nvPr/>
          </p:nvSpPr>
          <p:spPr>
            <a:xfrm>
              <a:off x="6205517" y="4844429"/>
              <a:ext cx="2707664" cy="1052562"/>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语言单位本身具有的意义</a:t>
              </a:r>
            </a:p>
          </p:txBody>
        </p:sp>
        <p:sp>
          <p:nvSpPr>
            <p:cNvPr id="14" name="椭圆 13">
              <a:extLst>
                <a:ext uri="{FF2B5EF4-FFF2-40B4-BE49-F238E27FC236}">
                  <a16:creationId xmlns:a16="http://schemas.microsoft.com/office/drawing/2014/main" id="{D29FB2CB-C1C5-89E5-12E6-C95AA2389090}"/>
                </a:ext>
              </a:extLst>
            </p:cNvPr>
            <p:cNvSpPr/>
            <p:nvPr/>
          </p:nvSpPr>
          <p:spPr>
            <a:xfrm>
              <a:off x="6205517" y="3487807"/>
              <a:ext cx="2618887" cy="105256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语义结构形成的隐层关系意义：如施事与受事</a:t>
              </a:r>
            </a:p>
          </p:txBody>
        </p:sp>
      </p:grpSp>
    </p:spTree>
    <p:extLst>
      <p:ext uri="{BB962C8B-B14F-4D97-AF65-F5344CB8AC3E}">
        <p14:creationId xmlns:p14="http://schemas.microsoft.com/office/powerpoint/2010/main" val="18026025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1045029"/>
            <a:ext cx="11901715" cy="659484"/>
          </a:xfrm>
        </p:spPr>
        <p:txBody>
          <a:bodyPr>
            <a:normAutofit/>
          </a:bodyPr>
          <a:lstStyle/>
          <a:p>
            <a:r>
              <a:rPr lang="zh-CN" altLang="en-US" dirty="0">
                <a:solidFill>
                  <a:srgbClr val="FF0000"/>
                </a:solidFill>
              </a:rPr>
              <a:t>语义角色标注</a:t>
            </a:r>
            <a:endParaRPr lang="en-US" altLang="zh-CN" dirty="0">
              <a:solidFill>
                <a:srgbClr val="FF0000"/>
              </a:solidFill>
            </a:endParaRPr>
          </a:p>
          <a:p>
            <a:pPr marL="0" indent="0">
              <a:buNone/>
            </a:pPr>
            <a:endParaRPr lang="en-US" altLang="zh-CN" dirty="0">
              <a:solidFill>
                <a:srgbClr val="FF0000"/>
              </a:solidFill>
            </a:endParaRPr>
          </a:p>
        </p:txBody>
      </p:sp>
      <p:sp>
        <p:nvSpPr>
          <p:cNvPr id="4" name="文本框 3">
            <a:extLst>
              <a:ext uri="{FF2B5EF4-FFF2-40B4-BE49-F238E27FC236}">
                <a16:creationId xmlns:a16="http://schemas.microsoft.com/office/drawing/2014/main" id="{78D60B88-B229-F84A-9901-0D5D3CB1FCAD}"/>
              </a:ext>
            </a:extLst>
          </p:cNvPr>
          <p:cNvSpPr txBox="1"/>
          <p:nvPr/>
        </p:nvSpPr>
        <p:spPr>
          <a:xfrm>
            <a:off x="399619" y="1690968"/>
            <a:ext cx="11334702" cy="127669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任务目标：</a:t>
            </a:r>
            <a:r>
              <a:rPr kumimoji="0" lang="zh-CN" altLang="en-US"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浅层语义分析主要将自然语言表达中</a:t>
            </a:r>
            <a:r>
              <a:rPr lang="zh-CN" altLang="en-US" sz="2200" dirty="0">
                <a:latin typeface="Microsoft YaHei" panose="020B0503020204020204" pitchFamily="34" charset="-122"/>
                <a:ea typeface="Microsoft YaHei" panose="020B0503020204020204" pitchFamily="34" charset="-122"/>
              </a:rPr>
              <a:t>的单词或短语打上语义角色标签 ，称为语义角色标注任务</a:t>
            </a:r>
            <a:r>
              <a:rPr kumimoji="0" lang="en-US" altLang="zh-CN" sz="2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Semantic Role Labeling</a:t>
            </a:r>
            <a:r>
              <a:rPr lang="zh-CN" altLang="en-US" sz="2200" dirty="0">
                <a:solidFill>
                  <a:prstClr val="black"/>
                </a:solidFill>
                <a:latin typeface="Microsoft YaHei" panose="020B0503020204020204" pitchFamily="34" charset="-122"/>
                <a:ea typeface="Microsoft YaHei" panose="020B0503020204020204" pitchFamily="34" charset="-122"/>
              </a:rPr>
              <a:t>（</a:t>
            </a:r>
            <a:r>
              <a:rPr lang="en-US" altLang="zh-CN" sz="2200" dirty="0">
                <a:solidFill>
                  <a:prstClr val="black"/>
                </a:solidFill>
                <a:latin typeface="Microsoft YaHei" panose="020B0503020204020204" pitchFamily="34" charset="-122"/>
                <a:ea typeface="Microsoft YaHei" panose="020B0503020204020204" pitchFamily="34" charset="-122"/>
              </a:rPr>
              <a:t>SRL</a:t>
            </a:r>
            <a:r>
              <a:rPr lang="zh-CN" altLang="en-US" sz="2200" dirty="0">
                <a:solidFill>
                  <a:prstClr val="black"/>
                </a:solidFill>
                <a:latin typeface="Microsoft YaHei" panose="020B0503020204020204" pitchFamily="34" charset="-122"/>
                <a:ea typeface="Microsoft YaHei" panose="020B0503020204020204" pitchFamily="34" charset="-122"/>
              </a:rPr>
              <a:t>）。语义角色又称为主题角色（</a:t>
            </a:r>
            <a:r>
              <a:rPr lang="en-US" altLang="zh-CN" sz="2200" dirty="0">
                <a:solidFill>
                  <a:prstClr val="black"/>
                </a:solidFill>
                <a:latin typeface="Microsoft YaHei" panose="020B0503020204020204" pitchFamily="34" charset="-122"/>
                <a:ea typeface="Microsoft YaHei" panose="020B0503020204020204" pitchFamily="34" charset="-122"/>
              </a:rPr>
              <a:t>Thematic Role</a:t>
            </a:r>
            <a:r>
              <a:rPr lang="zh-CN" altLang="en-US" sz="2200" dirty="0">
                <a:solidFill>
                  <a:prstClr val="black"/>
                </a:solidFill>
                <a:latin typeface="Microsoft YaHei" panose="020B0503020204020204" pitchFamily="34" charset="-122"/>
                <a:ea typeface="Microsoft YaHei" panose="020B0503020204020204" pitchFamily="34" charset="-122"/>
              </a:rPr>
              <a:t>），常见的主题角色如下表所示：</a:t>
            </a:r>
            <a:endParaRPr kumimoji="0" lang="en-US" altLang="zh-CN" sz="2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graphicFrame>
        <p:nvGraphicFramePr>
          <p:cNvPr id="15" name="表格 15">
            <a:extLst>
              <a:ext uri="{FF2B5EF4-FFF2-40B4-BE49-F238E27FC236}">
                <a16:creationId xmlns:a16="http://schemas.microsoft.com/office/drawing/2014/main" id="{277869E3-3156-FA14-9107-08794FE2F922}"/>
              </a:ext>
            </a:extLst>
          </p:cNvPr>
          <p:cNvGraphicFramePr>
            <a:graphicFrameLocks noGrp="1"/>
          </p:cNvGraphicFramePr>
          <p:nvPr>
            <p:extLst>
              <p:ext uri="{D42A27DB-BD31-4B8C-83A1-F6EECF244321}">
                <p14:modId xmlns:p14="http://schemas.microsoft.com/office/powerpoint/2010/main" val="2253288260"/>
              </p:ext>
            </p:extLst>
          </p:nvPr>
        </p:nvGraphicFramePr>
        <p:xfrm>
          <a:off x="1497012" y="3053389"/>
          <a:ext cx="9197975" cy="3505200"/>
        </p:xfrm>
        <a:graphic>
          <a:graphicData uri="http://schemas.openxmlformats.org/drawingml/2006/table">
            <a:tbl>
              <a:tblPr firstRow="1" bandRow="1">
                <a:tableStyleId>{7DF18680-E054-41AD-8BC1-D1AEF772440D}</a:tableStyleId>
              </a:tblPr>
              <a:tblGrid>
                <a:gridCol w="1925826">
                  <a:extLst>
                    <a:ext uri="{9D8B030D-6E8A-4147-A177-3AD203B41FA5}">
                      <a16:colId xmlns:a16="http://schemas.microsoft.com/office/drawing/2014/main" val="1623735844"/>
                    </a:ext>
                  </a:extLst>
                </a:gridCol>
                <a:gridCol w="4206157">
                  <a:extLst>
                    <a:ext uri="{9D8B030D-6E8A-4147-A177-3AD203B41FA5}">
                      <a16:colId xmlns:a16="http://schemas.microsoft.com/office/drawing/2014/main" val="733267690"/>
                    </a:ext>
                  </a:extLst>
                </a:gridCol>
                <a:gridCol w="3065992">
                  <a:extLst>
                    <a:ext uri="{9D8B030D-6E8A-4147-A177-3AD203B41FA5}">
                      <a16:colId xmlns:a16="http://schemas.microsoft.com/office/drawing/2014/main" val="2820357948"/>
                    </a:ext>
                  </a:extLst>
                </a:gridCol>
              </a:tblGrid>
              <a:tr h="370840">
                <a:tc>
                  <a:txBody>
                    <a:bodyPr/>
                    <a:lstStyle/>
                    <a:p>
                      <a:r>
                        <a:rPr lang="zh-CN" altLang="en-US" dirty="0"/>
                        <a:t>主题角色</a:t>
                      </a:r>
                    </a:p>
                  </a:txBody>
                  <a:tcPr/>
                </a:tc>
                <a:tc>
                  <a:txBody>
                    <a:bodyPr/>
                    <a:lstStyle/>
                    <a:p>
                      <a:r>
                        <a:rPr lang="zh-CN" altLang="en-US" dirty="0"/>
                        <a:t>说明</a:t>
                      </a:r>
                    </a:p>
                  </a:txBody>
                  <a:tcPr/>
                </a:tc>
                <a:tc>
                  <a:txBody>
                    <a:bodyPr/>
                    <a:lstStyle/>
                    <a:p>
                      <a:r>
                        <a:rPr lang="zh-CN" altLang="en-US" dirty="0"/>
                        <a:t>例子</a:t>
                      </a:r>
                    </a:p>
                  </a:txBody>
                  <a:tcPr/>
                </a:tc>
                <a:extLst>
                  <a:ext uri="{0D108BD9-81ED-4DB2-BD59-A6C34878D82A}">
                    <a16:rowId xmlns:a16="http://schemas.microsoft.com/office/drawing/2014/main" val="587268035"/>
                  </a:ext>
                </a:extLst>
              </a:tr>
              <a:tr h="370840">
                <a:tc>
                  <a:txBody>
                    <a:bodyPr/>
                    <a:lstStyle/>
                    <a:p>
                      <a:r>
                        <a:rPr lang="en-US" altLang="zh-CN" dirty="0"/>
                        <a:t>AGENT</a:t>
                      </a:r>
                      <a:endParaRPr lang="zh-CN" altLang="en-US" dirty="0"/>
                    </a:p>
                  </a:txBody>
                  <a:tcPr/>
                </a:tc>
                <a:tc>
                  <a:txBody>
                    <a:bodyPr/>
                    <a:lstStyle/>
                    <a:p>
                      <a:r>
                        <a:rPr lang="zh-CN" altLang="en-US" dirty="0"/>
                        <a:t>事件具有意志力的引起者、实施者</a:t>
                      </a:r>
                    </a:p>
                  </a:txBody>
                  <a:tcPr/>
                </a:tc>
                <a:tc>
                  <a:txBody>
                    <a:bodyPr/>
                    <a:lstStyle/>
                    <a:p>
                      <a:r>
                        <a:rPr lang="zh-CN" altLang="en-US" dirty="0"/>
                        <a:t>服务员打开了一瓶酒</a:t>
                      </a:r>
                    </a:p>
                  </a:txBody>
                  <a:tcPr/>
                </a:tc>
                <a:extLst>
                  <a:ext uri="{0D108BD9-81ED-4DB2-BD59-A6C34878D82A}">
                    <a16:rowId xmlns:a16="http://schemas.microsoft.com/office/drawing/2014/main" val="1203375956"/>
                  </a:ext>
                </a:extLst>
              </a:tr>
              <a:tr h="370840">
                <a:tc>
                  <a:txBody>
                    <a:bodyPr/>
                    <a:lstStyle/>
                    <a:p>
                      <a:r>
                        <a:rPr lang="en-US" altLang="zh-CN" dirty="0"/>
                        <a:t>EXPERIENCER</a:t>
                      </a:r>
                      <a:endParaRPr lang="zh-CN" altLang="en-US" dirty="0"/>
                    </a:p>
                  </a:txBody>
                  <a:tcPr/>
                </a:tc>
                <a:tc>
                  <a:txBody>
                    <a:bodyPr/>
                    <a:lstStyle/>
                    <a:p>
                      <a:r>
                        <a:rPr lang="zh-CN" altLang="en-US" dirty="0"/>
                        <a:t>事件的感受者、受事者</a:t>
                      </a:r>
                    </a:p>
                  </a:txBody>
                  <a:tcPr/>
                </a:tc>
                <a:tc>
                  <a:txBody>
                    <a:bodyPr/>
                    <a:lstStyle/>
                    <a:p>
                      <a:r>
                        <a:rPr lang="zh-CN" altLang="en-US" dirty="0"/>
                        <a:t>张三摔了一跤</a:t>
                      </a:r>
                    </a:p>
                  </a:txBody>
                  <a:tcPr/>
                </a:tc>
                <a:extLst>
                  <a:ext uri="{0D108BD9-81ED-4DB2-BD59-A6C34878D82A}">
                    <a16:rowId xmlns:a16="http://schemas.microsoft.com/office/drawing/2014/main" val="3164527458"/>
                  </a:ext>
                </a:extLst>
              </a:tr>
              <a:tr h="370840">
                <a:tc>
                  <a:txBody>
                    <a:bodyPr/>
                    <a:lstStyle/>
                    <a:p>
                      <a:r>
                        <a:rPr lang="en-US" altLang="zh-CN" dirty="0"/>
                        <a:t>FORCE</a:t>
                      </a:r>
                      <a:endParaRPr lang="zh-CN" altLang="en-US" dirty="0"/>
                    </a:p>
                  </a:txBody>
                  <a:tcPr/>
                </a:tc>
                <a:tc>
                  <a:txBody>
                    <a:bodyPr/>
                    <a:lstStyle/>
                    <a:p>
                      <a:r>
                        <a:rPr lang="zh-CN" altLang="en-US" dirty="0"/>
                        <a:t>事件非意志力引起者</a:t>
                      </a:r>
                    </a:p>
                  </a:txBody>
                  <a:tcPr/>
                </a:tc>
                <a:tc>
                  <a:txBody>
                    <a:bodyPr/>
                    <a:lstStyle/>
                    <a:p>
                      <a:r>
                        <a:rPr lang="zh-CN" altLang="en-US" dirty="0"/>
                        <a:t>脚手架倒了，砸伤了很多人</a:t>
                      </a:r>
                    </a:p>
                  </a:txBody>
                  <a:tcPr/>
                </a:tc>
                <a:extLst>
                  <a:ext uri="{0D108BD9-81ED-4DB2-BD59-A6C34878D82A}">
                    <a16:rowId xmlns:a16="http://schemas.microsoft.com/office/drawing/2014/main" val="2528353920"/>
                  </a:ext>
                </a:extLst>
              </a:tr>
              <a:tr h="370840">
                <a:tc>
                  <a:txBody>
                    <a:bodyPr/>
                    <a:lstStyle/>
                    <a:p>
                      <a:r>
                        <a:rPr lang="en-US" altLang="zh-CN" dirty="0"/>
                        <a:t>THEME</a:t>
                      </a:r>
                      <a:endParaRPr lang="zh-CN" altLang="en-US" dirty="0"/>
                    </a:p>
                  </a:txBody>
                  <a:tcPr/>
                </a:tc>
                <a:tc>
                  <a:txBody>
                    <a:bodyPr/>
                    <a:lstStyle/>
                    <a:p>
                      <a:r>
                        <a:rPr lang="zh-CN" altLang="en-US" dirty="0"/>
                        <a:t>事件的最直接受影响者</a:t>
                      </a:r>
                    </a:p>
                  </a:txBody>
                  <a:tcPr/>
                </a:tc>
                <a:tc>
                  <a:txBody>
                    <a:bodyPr/>
                    <a:lstStyle/>
                    <a:p>
                      <a:r>
                        <a:rPr lang="zh-CN" altLang="en-US" dirty="0"/>
                        <a:t>李四不小心打破了玻璃杯</a:t>
                      </a:r>
                    </a:p>
                  </a:txBody>
                  <a:tcPr/>
                </a:tc>
                <a:extLst>
                  <a:ext uri="{0D108BD9-81ED-4DB2-BD59-A6C34878D82A}">
                    <a16:rowId xmlns:a16="http://schemas.microsoft.com/office/drawing/2014/main" val="2706450216"/>
                  </a:ext>
                </a:extLst>
              </a:tr>
              <a:tr h="370840">
                <a:tc>
                  <a:txBody>
                    <a:bodyPr/>
                    <a:lstStyle/>
                    <a:p>
                      <a:r>
                        <a:rPr lang="en-US" altLang="zh-CN" dirty="0"/>
                        <a:t>RESULT</a:t>
                      </a:r>
                      <a:endParaRPr lang="zh-CN" altLang="en-US" dirty="0"/>
                    </a:p>
                  </a:txBody>
                  <a:tcPr/>
                </a:tc>
                <a:tc>
                  <a:txBody>
                    <a:bodyPr/>
                    <a:lstStyle/>
                    <a:p>
                      <a:r>
                        <a:rPr lang="zh-CN" altLang="en-US" dirty="0"/>
                        <a:t>事件的最终结果</a:t>
                      </a:r>
                    </a:p>
                  </a:txBody>
                  <a:tcPr/>
                </a:tc>
                <a:tc>
                  <a:txBody>
                    <a:bodyPr/>
                    <a:lstStyle/>
                    <a:p>
                      <a:r>
                        <a:rPr lang="zh-CN" altLang="en-US" dirty="0"/>
                        <a:t>建筑工人鏖战七天七夜，盖起了这座大楼</a:t>
                      </a:r>
                    </a:p>
                  </a:txBody>
                  <a:tcPr/>
                </a:tc>
                <a:extLst>
                  <a:ext uri="{0D108BD9-81ED-4DB2-BD59-A6C34878D82A}">
                    <a16:rowId xmlns:a16="http://schemas.microsoft.com/office/drawing/2014/main" val="1866067436"/>
                  </a:ext>
                </a:extLst>
              </a:tr>
              <a:tr h="370840">
                <a:tc>
                  <a:txBody>
                    <a:bodyPr/>
                    <a:lstStyle/>
                    <a:p>
                      <a:r>
                        <a:rPr lang="en-US" altLang="zh-CN" dirty="0"/>
                        <a:t>CONTENT</a:t>
                      </a:r>
                      <a:endParaRPr lang="zh-CN" altLang="en-US" dirty="0"/>
                    </a:p>
                  </a:txBody>
                  <a:tcPr/>
                </a:tc>
                <a:tc>
                  <a:txBody>
                    <a:bodyPr/>
                    <a:lstStyle/>
                    <a:p>
                      <a:r>
                        <a:rPr lang="zh-CN" altLang="en-US" dirty="0"/>
                        <a:t>命题事件的命题或内容</a:t>
                      </a:r>
                    </a:p>
                  </a:txBody>
                  <a:tcPr/>
                </a:tc>
                <a:tc>
                  <a:txBody>
                    <a:bodyPr/>
                    <a:lstStyle/>
                    <a:p>
                      <a:r>
                        <a:rPr lang="zh-CN" altLang="en-US" dirty="0"/>
                        <a:t>曹鹏向图书馆馆员询问“这本书是否可外借？”</a:t>
                      </a:r>
                    </a:p>
                  </a:txBody>
                  <a:tcPr/>
                </a:tc>
                <a:extLst>
                  <a:ext uri="{0D108BD9-81ED-4DB2-BD59-A6C34878D82A}">
                    <a16:rowId xmlns:a16="http://schemas.microsoft.com/office/drawing/2014/main" val="3418781064"/>
                  </a:ext>
                </a:extLst>
              </a:tr>
              <a:tr h="370840">
                <a:tc>
                  <a:txBody>
                    <a:bodyPr/>
                    <a:lstStyle/>
                    <a:p>
                      <a:r>
                        <a:rPr lang="en-US" altLang="zh-CN" dirty="0"/>
                        <a:t>…</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extLst>
                  <a:ext uri="{0D108BD9-81ED-4DB2-BD59-A6C34878D82A}">
                    <a16:rowId xmlns:a16="http://schemas.microsoft.com/office/drawing/2014/main" val="1233732485"/>
                  </a:ext>
                </a:extLst>
              </a:tr>
            </a:tbl>
          </a:graphicData>
        </a:graphic>
      </p:graphicFrame>
    </p:spTree>
    <p:extLst>
      <p:ext uri="{BB962C8B-B14F-4D97-AF65-F5344CB8AC3E}">
        <p14:creationId xmlns:p14="http://schemas.microsoft.com/office/powerpoint/2010/main" val="937598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6" name="文本框 5">
            <a:extLst>
              <a:ext uri="{FF2B5EF4-FFF2-40B4-BE49-F238E27FC236}">
                <a16:creationId xmlns:a16="http://schemas.microsoft.com/office/drawing/2014/main" id="{68BBEEA2-71F7-FC3C-57B4-EF062F1088F8}"/>
              </a:ext>
            </a:extLst>
          </p:cNvPr>
          <p:cNvSpPr txBox="1"/>
          <p:nvPr/>
        </p:nvSpPr>
        <p:spPr>
          <a:xfrm>
            <a:off x="293087" y="1167185"/>
            <a:ext cx="11334702" cy="127669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任务实现：</a:t>
            </a:r>
            <a:r>
              <a:rPr kumimoji="0" lang="zh-CN" altLang="en-US"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当执行语义角色分析时，通常先定位句子中的谓词（</a:t>
            </a:r>
            <a:r>
              <a:rPr kumimoji="0" lang="en-US" altLang="zh-CN"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Predicate</a:t>
            </a:r>
            <a:r>
              <a:rPr kumimoji="0" lang="zh-CN" altLang="en-US"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），然后定位谓词相关的论元（</a:t>
            </a:r>
            <a:r>
              <a:rPr kumimoji="0" lang="en-US" altLang="zh-CN"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Argument</a:t>
            </a:r>
            <a:r>
              <a:rPr kumimoji="0" lang="zh-CN" altLang="en-US"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），最后采用分类器预测每个论元的语义角色，形成句子的谓词</a:t>
            </a:r>
            <a:r>
              <a:rPr kumimoji="0" lang="en-US" altLang="zh-CN"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a:t>
            </a:r>
            <a:r>
              <a:rPr kumimoji="0" lang="zh-CN" altLang="en-US"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论元结构（</a:t>
            </a:r>
            <a:r>
              <a:rPr kumimoji="0" lang="en-US" altLang="zh-CN"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Predicate Argument Structure</a:t>
            </a:r>
            <a:r>
              <a:rPr kumimoji="0" lang="zh-CN" altLang="en-US"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a:t>
            </a:r>
            <a:r>
              <a:rPr lang="zh-CN" altLang="en-US" sz="2200" dirty="0">
                <a:latin typeface="Microsoft YaHei" panose="020B0503020204020204" pitchFamily="34" charset="-122"/>
                <a:ea typeface="Microsoft YaHei" panose="020B0503020204020204" pitchFamily="34" charset="-122"/>
              </a:rPr>
              <a:t>。</a:t>
            </a:r>
            <a:endParaRPr kumimoji="0" lang="en-US" altLang="zh-CN"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p:pic>
        <p:nvPicPr>
          <p:cNvPr id="11" name="图片 10">
            <a:extLst>
              <a:ext uri="{FF2B5EF4-FFF2-40B4-BE49-F238E27FC236}">
                <a16:creationId xmlns:a16="http://schemas.microsoft.com/office/drawing/2014/main" id="{2D7E2BC2-C2F7-7D32-0D53-93825509FDA5}"/>
              </a:ext>
            </a:extLst>
          </p:cNvPr>
          <p:cNvPicPr>
            <a:picLocks noChangeAspect="1"/>
          </p:cNvPicPr>
          <p:nvPr/>
        </p:nvPicPr>
        <p:blipFill>
          <a:blip r:embed="rId2"/>
          <a:stretch>
            <a:fillRect/>
          </a:stretch>
        </p:blipFill>
        <p:spPr>
          <a:xfrm>
            <a:off x="0" y="2783752"/>
            <a:ext cx="12192000" cy="3435669"/>
          </a:xfrm>
          <a:prstGeom prst="rect">
            <a:avLst/>
          </a:prstGeom>
        </p:spPr>
      </p:pic>
    </p:spTree>
    <p:extLst>
      <p:ext uri="{BB962C8B-B14F-4D97-AF65-F5344CB8AC3E}">
        <p14:creationId xmlns:p14="http://schemas.microsoft.com/office/powerpoint/2010/main" val="563732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1045029"/>
            <a:ext cx="11901715" cy="2745736"/>
          </a:xfrm>
        </p:spPr>
        <p:txBody>
          <a:bodyPr>
            <a:normAutofit fontScale="92500" lnSpcReduction="20000"/>
          </a:bodyPr>
          <a:lstStyle/>
          <a:p>
            <a:r>
              <a:rPr lang="zh-CN" altLang="en-US" dirty="0">
                <a:solidFill>
                  <a:srgbClr val="FF0000"/>
                </a:solidFill>
              </a:rPr>
              <a:t>语篇分析</a:t>
            </a:r>
            <a:endParaRPr lang="en-US" altLang="zh-CN" dirty="0">
              <a:solidFill>
                <a:srgbClr val="FF0000"/>
              </a:solidFill>
            </a:endParaRPr>
          </a:p>
          <a:p>
            <a:pPr marL="0" indent="457200">
              <a:lnSpc>
                <a:spcPct val="160000"/>
              </a:lnSpc>
              <a:buNone/>
            </a:pPr>
            <a:r>
              <a:rPr lang="zh-CN" altLang="en-US" sz="2200" dirty="0"/>
              <a:t>从句法分析和语义分析任务中可以看到，句子内部的单词在语义和语法上形成依赖和约束关系，正是这些关系使得句子通顺且有逻辑。如同句子内部单词存在依存关系，语篇内部的句子也存在逻辑关系，它们不是随机排列的。语言学把分析句子组织关系、句子间如何自然衔接等称为语篇分析（</a:t>
            </a:r>
            <a:r>
              <a:rPr lang="en-US" altLang="zh-CN" sz="2200" dirty="0"/>
              <a:t>Discourse Analysis/Parsing</a:t>
            </a:r>
            <a:r>
              <a:rPr lang="zh-CN" altLang="en-US" sz="2200" dirty="0"/>
              <a:t>），从更高层面上说，语篇分析研究句子信息如何组织成段落以及最后如何形成有结构、逻辑的文章。</a:t>
            </a:r>
            <a:endParaRPr lang="en-US" altLang="zh-CN" sz="2200" dirty="0"/>
          </a:p>
        </p:txBody>
      </p:sp>
      <p:grpSp>
        <p:nvGrpSpPr>
          <p:cNvPr id="35" name="组合 34">
            <a:extLst>
              <a:ext uri="{FF2B5EF4-FFF2-40B4-BE49-F238E27FC236}">
                <a16:creationId xmlns:a16="http://schemas.microsoft.com/office/drawing/2014/main" id="{82726BCC-DF80-A0B9-2B97-294627261A67}"/>
              </a:ext>
            </a:extLst>
          </p:cNvPr>
          <p:cNvGrpSpPr/>
          <p:nvPr/>
        </p:nvGrpSpPr>
        <p:grpSpPr>
          <a:xfrm>
            <a:off x="2372710" y="3924265"/>
            <a:ext cx="8916729" cy="2254036"/>
            <a:chOff x="2372710" y="4137714"/>
            <a:chExt cx="8916729" cy="2254036"/>
          </a:xfrm>
        </p:grpSpPr>
        <p:sp>
          <p:nvSpPr>
            <p:cNvPr id="7" name="矩形 6">
              <a:extLst>
                <a:ext uri="{FF2B5EF4-FFF2-40B4-BE49-F238E27FC236}">
                  <a16:creationId xmlns:a16="http://schemas.microsoft.com/office/drawing/2014/main" id="{ADEDB0C6-7C0D-B9D0-0B19-7B13EE933AE7}"/>
                </a:ext>
              </a:extLst>
            </p:cNvPr>
            <p:cNvSpPr/>
            <p:nvPr/>
          </p:nvSpPr>
          <p:spPr>
            <a:xfrm>
              <a:off x="2372710" y="6005897"/>
              <a:ext cx="3308999" cy="3858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t>我   喜欢   古典   汽车   。</a:t>
              </a:r>
            </a:p>
          </p:txBody>
        </p:sp>
        <p:sp>
          <p:nvSpPr>
            <p:cNvPr id="8" name="矩形 7">
              <a:extLst>
                <a:ext uri="{FF2B5EF4-FFF2-40B4-BE49-F238E27FC236}">
                  <a16:creationId xmlns:a16="http://schemas.microsoft.com/office/drawing/2014/main" id="{A7072D6B-2505-9FFB-AE64-494D0E779C5B}"/>
                </a:ext>
              </a:extLst>
            </p:cNvPr>
            <p:cNvSpPr/>
            <p:nvPr/>
          </p:nvSpPr>
          <p:spPr>
            <a:xfrm>
              <a:off x="6510293" y="6005896"/>
              <a:ext cx="4779146" cy="3858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t>我最中意的是那辆</a:t>
              </a:r>
              <a:r>
                <a:rPr lang="en-US" altLang="zh-CN" sz="2000" b="1" dirty="0"/>
                <a:t>1899</a:t>
              </a:r>
              <a:r>
                <a:rPr lang="zh-CN" altLang="en-US" sz="2000" b="1" dirty="0"/>
                <a:t>年的杜里亚汽车。</a:t>
              </a:r>
            </a:p>
          </p:txBody>
        </p:sp>
        <p:cxnSp>
          <p:nvCxnSpPr>
            <p:cNvPr id="18" name="直接箭头连接符 17">
              <a:extLst>
                <a:ext uri="{FF2B5EF4-FFF2-40B4-BE49-F238E27FC236}">
                  <a16:creationId xmlns:a16="http://schemas.microsoft.com/office/drawing/2014/main" id="{AD541E42-5574-0A7F-FA09-3F67927CB09F}"/>
                </a:ext>
              </a:extLst>
            </p:cNvPr>
            <p:cNvCxnSpPr>
              <a:cxnSpLocks/>
            </p:cNvCxnSpPr>
            <p:nvPr/>
          </p:nvCxnSpPr>
          <p:spPr>
            <a:xfrm flipV="1">
              <a:off x="3315810" y="5454579"/>
              <a:ext cx="217503" cy="6621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直接箭头连接符 19">
              <a:extLst>
                <a:ext uri="{FF2B5EF4-FFF2-40B4-BE49-F238E27FC236}">
                  <a16:creationId xmlns:a16="http://schemas.microsoft.com/office/drawing/2014/main" id="{FD3BEABE-E1CE-444B-AB19-EE3E9604823B}"/>
                </a:ext>
              </a:extLst>
            </p:cNvPr>
            <p:cNvCxnSpPr>
              <a:cxnSpLocks/>
            </p:cNvCxnSpPr>
            <p:nvPr/>
          </p:nvCxnSpPr>
          <p:spPr>
            <a:xfrm flipH="1" flipV="1">
              <a:off x="3684233" y="5454579"/>
              <a:ext cx="319597" cy="6621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流程图: 终止 20">
              <a:extLst>
                <a:ext uri="{FF2B5EF4-FFF2-40B4-BE49-F238E27FC236}">
                  <a16:creationId xmlns:a16="http://schemas.microsoft.com/office/drawing/2014/main" id="{62DC8788-025F-D3D9-64EE-3B9B95D38629}"/>
                </a:ext>
              </a:extLst>
            </p:cNvPr>
            <p:cNvSpPr/>
            <p:nvPr/>
          </p:nvSpPr>
          <p:spPr>
            <a:xfrm>
              <a:off x="2947385" y="5068726"/>
              <a:ext cx="1322773" cy="385853"/>
            </a:xfrm>
            <a:prstGeom prst="flowChartTerminator">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句法分析</a:t>
              </a:r>
            </a:p>
          </p:txBody>
        </p:sp>
        <p:sp>
          <p:nvSpPr>
            <p:cNvPr id="22" name="流程图: 终止 21">
              <a:extLst>
                <a:ext uri="{FF2B5EF4-FFF2-40B4-BE49-F238E27FC236}">
                  <a16:creationId xmlns:a16="http://schemas.microsoft.com/office/drawing/2014/main" id="{3A38794E-50D7-1499-448B-F9C44BB0C90B}"/>
                </a:ext>
              </a:extLst>
            </p:cNvPr>
            <p:cNvSpPr/>
            <p:nvPr/>
          </p:nvSpPr>
          <p:spPr>
            <a:xfrm>
              <a:off x="2947385" y="4710334"/>
              <a:ext cx="1322773" cy="385853"/>
            </a:xfrm>
            <a:prstGeom prst="flowChartTerminato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t>语义分析</a:t>
              </a:r>
            </a:p>
          </p:txBody>
        </p:sp>
        <p:sp>
          <p:nvSpPr>
            <p:cNvPr id="27" name="流程图: 决策 26">
              <a:extLst>
                <a:ext uri="{FF2B5EF4-FFF2-40B4-BE49-F238E27FC236}">
                  <a16:creationId xmlns:a16="http://schemas.microsoft.com/office/drawing/2014/main" id="{7664992F-0C36-3F32-D533-37881E0C7307}"/>
                </a:ext>
              </a:extLst>
            </p:cNvPr>
            <p:cNvSpPr/>
            <p:nvPr/>
          </p:nvSpPr>
          <p:spPr>
            <a:xfrm>
              <a:off x="5376909" y="4137714"/>
              <a:ext cx="1562470" cy="707427"/>
            </a:xfrm>
            <a:prstGeom prst="flowChartDecisi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t>  </a:t>
              </a:r>
              <a:r>
                <a:rPr lang="zh-CN" altLang="en-US" b="1" dirty="0"/>
                <a:t>？</a:t>
              </a:r>
            </a:p>
          </p:txBody>
        </p:sp>
        <p:cxnSp>
          <p:nvCxnSpPr>
            <p:cNvPr id="29" name="直接箭头连接符 28">
              <a:extLst>
                <a:ext uri="{FF2B5EF4-FFF2-40B4-BE49-F238E27FC236}">
                  <a16:creationId xmlns:a16="http://schemas.microsoft.com/office/drawing/2014/main" id="{BAD7EF6A-32AC-57FD-08D6-C2B7C7D70C75}"/>
                </a:ext>
              </a:extLst>
            </p:cNvPr>
            <p:cNvCxnSpPr>
              <a:cxnSpLocks/>
            </p:cNvCxnSpPr>
            <p:nvPr/>
          </p:nvCxnSpPr>
          <p:spPr>
            <a:xfrm flipV="1">
              <a:off x="5314765" y="4777737"/>
              <a:ext cx="679142" cy="1228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EB625DBB-464D-0BAA-5B65-5546301BF55A}"/>
                </a:ext>
              </a:extLst>
            </p:cNvPr>
            <p:cNvCxnSpPr>
              <a:cxnSpLocks/>
            </p:cNvCxnSpPr>
            <p:nvPr/>
          </p:nvCxnSpPr>
          <p:spPr>
            <a:xfrm flipH="1" flipV="1">
              <a:off x="6338656" y="4777737"/>
              <a:ext cx="538579" cy="1228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43" name="文本框 42">
            <a:extLst>
              <a:ext uri="{FF2B5EF4-FFF2-40B4-BE49-F238E27FC236}">
                <a16:creationId xmlns:a16="http://schemas.microsoft.com/office/drawing/2014/main" id="{C6B7F2C4-547E-640E-43B8-3EFA18B04F6B}"/>
              </a:ext>
            </a:extLst>
          </p:cNvPr>
          <p:cNvSpPr txBox="1"/>
          <p:nvPr/>
        </p:nvSpPr>
        <p:spPr>
          <a:xfrm>
            <a:off x="7001523" y="3968743"/>
            <a:ext cx="4116282" cy="646331"/>
          </a:xfrm>
          <a:prstGeom prst="rect">
            <a:avLst/>
          </a:prstGeom>
          <a:noFill/>
        </p:spPr>
        <p:txBody>
          <a:bodyPr wrap="square" rtlCol="0">
            <a:spAutoFit/>
          </a:bodyPr>
          <a:lstStyle/>
          <a:p>
            <a:r>
              <a:rPr lang="zh-CN" altLang="en-US" dirty="0"/>
              <a:t>语篇中每句话的词，句子与句子之间存在什么样的关系？</a:t>
            </a:r>
          </a:p>
        </p:txBody>
      </p:sp>
    </p:spTree>
    <p:extLst>
      <p:ext uri="{BB962C8B-B14F-4D97-AF65-F5344CB8AC3E}">
        <p14:creationId xmlns:p14="http://schemas.microsoft.com/office/powerpoint/2010/main" val="506293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p:txBody>
          <a:bodyPr>
            <a:normAutofit/>
          </a:bodyPr>
          <a:lstStyle/>
          <a:p>
            <a:r>
              <a:rPr lang="zh-CN" altLang="en-US" dirty="0">
                <a:solidFill>
                  <a:srgbClr val="FF0000"/>
                </a:solidFill>
              </a:rPr>
              <a:t>词法分析</a:t>
            </a:r>
            <a:endParaRPr lang="en-US" altLang="zh-CN" dirty="0">
              <a:solidFill>
                <a:srgbClr val="FF0000"/>
              </a:solidFill>
            </a:endParaRPr>
          </a:p>
          <a:p>
            <a:r>
              <a:rPr lang="zh-CN" altLang="en-US" dirty="0">
                <a:solidFill>
                  <a:srgbClr val="FF0000"/>
                </a:solidFill>
              </a:rPr>
              <a:t>句法分析</a:t>
            </a:r>
            <a:endParaRPr lang="en-US" altLang="zh-CN" dirty="0">
              <a:solidFill>
                <a:srgbClr val="FF0000"/>
              </a:solidFill>
            </a:endParaRPr>
          </a:p>
          <a:p>
            <a:r>
              <a:rPr lang="zh-CN" altLang="en-US" dirty="0">
                <a:solidFill>
                  <a:srgbClr val="FF0000"/>
                </a:solidFill>
              </a:rPr>
              <a:t>语义分析</a:t>
            </a:r>
            <a:endParaRPr lang="en-US" altLang="zh-CN" dirty="0">
              <a:solidFill>
                <a:srgbClr val="FF0000"/>
              </a:solidFill>
            </a:endParaRPr>
          </a:p>
          <a:p>
            <a:r>
              <a:rPr lang="zh-CN" altLang="en-US" dirty="0">
                <a:solidFill>
                  <a:srgbClr val="FF0000"/>
                </a:solidFill>
              </a:rPr>
              <a:t>篇章分析</a:t>
            </a:r>
            <a:endParaRPr lang="en-US" dirty="0">
              <a:solidFill>
                <a:srgbClr val="FF0000"/>
              </a:solidFill>
            </a:endParaRPr>
          </a:p>
        </p:txBody>
      </p:sp>
    </p:spTree>
    <p:extLst>
      <p:ext uri="{BB962C8B-B14F-4D97-AF65-F5344CB8AC3E}">
        <p14:creationId xmlns:p14="http://schemas.microsoft.com/office/powerpoint/2010/main" val="2626845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6" name="文本框 5">
            <a:extLst>
              <a:ext uri="{FF2B5EF4-FFF2-40B4-BE49-F238E27FC236}">
                <a16:creationId xmlns:a16="http://schemas.microsoft.com/office/drawing/2014/main" id="{68BBEEA2-71F7-FC3C-57B4-EF062F1088F8}"/>
              </a:ext>
            </a:extLst>
          </p:cNvPr>
          <p:cNvSpPr txBox="1"/>
          <p:nvPr/>
        </p:nvSpPr>
        <p:spPr>
          <a:xfrm>
            <a:off x="293087" y="1109517"/>
            <a:ext cx="11334702" cy="46416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任务</a:t>
            </a:r>
            <a:r>
              <a:rPr lang="zh-CN" altLang="en-US" sz="2200" dirty="0">
                <a:solidFill>
                  <a:srgbClr val="FF0000"/>
                </a:solidFill>
                <a:latin typeface="Microsoft YaHei" panose="020B0503020204020204" pitchFamily="34" charset="-122"/>
                <a:ea typeface="Microsoft YaHei" panose="020B0503020204020204" pitchFamily="34" charset="-122"/>
              </a:rPr>
              <a:t>目标</a:t>
            </a: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a:t>
            </a:r>
            <a:r>
              <a:rPr lang="zh-CN" altLang="en-US" sz="2200" dirty="0">
                <a:latin typeface="Microsoft YaHei" panose="020B0503020204020204" pitchFamily="34" charset="-122"/>
                <a:ea typeface="Microsoft YaHei" panose="020B0503020204020204" pitchFamily="34" charset="-122"/>
              </a:rPr>
              <a:t>衔接性与连贯性</a:t>
            </a:r>
            <a:endParaRPr kumimoji="0" lang="en-US" altLang="zh-CN"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p:sp>
        <p:nvSpPr>
          <p:cNvPr id="3" name="流程图: 决策 2">
            <a:extLst>
              <a:ext uri="{FF2B5EF4-FFF2-40B4-BE49-F238E27FC236}">
                <a16:creationId xmlns:a16="http://schemas.microsoft.com/office/drawing/2014/main" id="{4E9A2935-339E-9A04-BF2E-DB7ADA4384AC}"/>
              </a:ext>
            </a:extLst>
          </p:cNvPr>
          <p:cNvSpPr/>
          <p:nvPr/>
        </p:nvSpPr>
        <p:spPr>
          <a:xfrm>
            <a:off x="423169" y="4359272"/>
            <a:ext cx="1562470" cy="707427"/>
          </a:xfrm>
          <a:prstGeom prst="flowChartDecisi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t>  </a:t>
            </a:r>
            <a:r>
              <a:rPr lang="zh-CN" altLang="en-US" b="1" dirty="0"/>
              <a:t>？</a:t>
            </a:r>
          </a:p>
        </p:txBody>
      </p:sp>
      <p:sp>
        <p:nvSpPr>
          <p:cNvPr id="7" name="矩形 6">
            <a:extLst>
              <a:ext uri="{FF2B5EF4-FFF2-40B4-BE49-F238E27FC236}">
                <a16:creationId xmlns:a16="http://schemas.microsoft.com/office/drawing/2014/main" id="{53CB80F2-153E-1E17-AFD4-9704766F3819}"/>
              </a:ext>
            </a:extLst>
          </p:cNvPr>
          <p:cNvSpPr/>
          <p:nvPr/>
        </p:nvSpPr>
        <p:spPr>
          <a:xfrm>
            <a:off x="2831977" y="3206692"/>
            <a:ext cx="1145220" cy="3858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t>衔接性</a:t>
            </a:r>
          </a:p>
        </p:txBody>
      </p:sp>
      <p:sp>
        <p:nvSpPr>
          <p:cNvPr id="8" name="矩形 7">
            <a:extLst>
              <a:ext uri="{FF2B5EF4-FFF2-40B4-BE49-F238E27FC236}">
                <a16:creationId xmlns:a16="http://schemas.microsoft.com/office/drawing/2014/main" id="{F289B9C5-FCB8-BFCA-EE30-713DCFB1ED7C}"/>
              </a:ext>
            </a:extLst>
          </p:cNvPr>
          <p:cNvSpPr/>
          <p:nvPr/>
        </p:nvSpPr>
        <p:spPr>
          <a:xfrm>
            <a:off x="2831977" y="5833424"/>
            <a:ext cx="1145220" cy="3858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t>连贯性</a:t>
            </a:r>
          </a:p>
        </p:txBody>
      </p:sp>
      <p:sp>
        <p:nvSpPr>
          <p:cNvPr id="10" name="左大括号 9">
            <a:extLst>
              <a:ext uri="{FF2B5EF4-FFF2-40B4-BE49-F238E27FC236}">
                <a16:creationId xmlns:a16="http://schemas.microsoft.com/office/drawing/2014/main" id="{16BF493C-E17B-CBA3-E7A6-83F4DCD8A3F8}"/>
              </a:ext>
            </a:extLst>
          </p:cNvPr>
          <p:cNvSpPr/>
          <p:nvPr/>
        </p:nvSpPr>
        <p:spPr>
          <a:xfrm>
            <a:off x="2254928" y="3399619"/>
            <a:ext cx="577049" cy="2626732"/>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1" name="左大括号 10">
            <a:extLst>
              <a:ext uri="{FF2B5EF4-FFF2-40B4-BE49-F238E27FC236}">
                <a16:creationId xmlns:a16="http://schemas.microsoft.com/office/drawing/2014/main" id="{701DEC74-07A3-814C-878F-530FB655ED16}"/>
              </a:ext>
            </a:extLst>
          </p:cNvPr>
          <p:cNvSpPr/>
          <p:nvPr/>
        </p:nvSpPr>
        <p:spPr>
          <a:xfrm>
            <a:off x="3977197" y="2570086"/>
            <a:ext cx="381739" cy="165906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A6DA113-0F70-BAAB-498A-DF41047FC781}"/>
              </a:ext>
            </a:extLst>
          </p:cNvPr>
          <p:cNvSpPr/>
          <p:nvPr/>
        </p:nvSpPr>
        <p:spPr>
          <a:xfrm>
            <a:off x="4358936" y="2377159"/>
            <a:ext cx="1737064" cy="385853"/>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Grammatical Cohesion</a:t>
            </a:r>
            <a:endParaRPr lang="zh-CN" altLang="en-US" sz="2000" dirty="0">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D451223F-5E49-1F0B-0C76-BE6F228B6186}"/>
              </a:ext>
            </a:extLst>
          </p:cNvPr>
          <p:cNvSpPr/>
          <p:nvPr/>
        </p:nvSpPr>
        <p:spPr>
          <a:xfrm>
            <a:off x="4358936" y="3973419"/>
            <a:ext cx="1737064" cy="385853"/>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Lexical</a:t>
            </a:r>
          </a:p>
          <a:p>
            <a:pPr algn="ctr"/>
            <a:r>
              <a:rPr lang="en-US" altLang="zh-CN" sz="2000" dirty="0">
                <a:latin typeface="Times New Roman" panose="02020603050405020304" pitchFamily="18" charset="0"/>
                <a:cs typeface="Times New Roman" panose="02020603050405020304" pitchFamily="18" charset="0"/>
              </a:rPr>
              <a:t>Chain</a:t>
            </a:r>
            <a:endParaRPr lang="zh-CN" altLang="en-US" sz="20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7E38822F-343C-DD58-C753-43EB75D9829F}"/>
              </a:ext>
            </a:extLst>
          </p:cNvPr>
          <p:cNvSpPr txBox="1"/>
          <p:nvPr/>
        </p:nvSpPr>
        <p:spPr>
          <a:xfrm>
            <a:off x="5960438" y="1862873"/>
            <a:ext cx="5837985"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连接词（</a:t>
            </a:r>
            <a:r>
              <a:rPr lang="en-US" altLang="zh-CN" dirty="0"/>
              <a:t>conjunction</a:t>
            </a:r>
            <a:r>
              <a:rPr lang="zh-CN" altLang="en-US" dirty="0"/>
              <a:t>） 因此、然而等</a:t>
            </a:r>
            <a:endParaRPr lang="en-US" altLang="zh-CN" dirty="0"/>
          </a:p>
          <a:p>
            <a:pPr marL="285750" indent="-285750">
              <a:buFont typeface="Arial" panose="020B0604020202020204" pitchFamily="34" charset="0"/>
              <a:buChar char="•"/>
            </a:pPr>
            <a:r>
              <a:rPr lang="zh-CN" altLang="en-US" dirty="0"/>
              <a:t>指代（</a:t>
            </a:r>
            <a:r>
              <a:rPr lang="en-US" altLang="zh-CN" dirty="0"/>
              <a:t>reference</a:t>
            </a:r>
            <a:r>
              <a:rPr lang="zh-CN" altLang="en-US" dirty="0"/>
              <a:t>）那是小明。他喜欢吃</a:t>
            </a:r>
            <a:r>
              <a:rPr lang="en-US" altLang="zh-CN" dirty="0"/>
              <a:t>…</a:t>
            </a:r>
          </a:p>
          <a:p>
            <a:pPr marL="285750" indent="-285750">
              <a:buFont typeface="Arial" panose="020B0604020202020204" pitchFamily="34" charset="0"/>
              <a:buChar char="•"/>
            </a:pPr>
            <a:r>
              <a:rPr lang="zh-CN" altLang="en-US" dirty="0"/>
              <a:t>替代（</a:t>
            </a:r>
            <a:r>
              <a:rPr lang="en-US" altLang="zh-CN" dirty="0"/>
              <a:t>substitution</a:t>
            </a:r>
            <a:r>
              <a:rPr lang="zh-CN" altLang="en-US" dirty="0"/>
              <a:t>）</a:t>
            </a:r>
            <a:r>
              <a:rPr lang="en-US" altLang="zh-CN" dirty="0"/>
              <a:t>American food is not the same as the       English kind.</a:t>
            </a:r>
          </a:p>
          <a:p>
            <a:pPr marL="285750" indent="-285750">
              <a:buFont typeface="Arial" panose="020B0604020202020204" pitchFamily="34" charset="0"/>
              <a:buChar char="•"/>
            </a:pPr>
            <a:r>
              <a:rPr lang="zh-CN" altLang="en-US" dirty="0"/>
              <a:t>省略（</a:t>
            </a:r>
            <a:r>
              <a:rPr lang="en-US" altLang="zh-CN" dirty="0"/>
              <a:t>Ellipsis</a:t>
            </a:r>
            <a:r>
              <a:rPr lang="zh-CN" altLang="en-US" dirty="0"/>
              <a:t>）我想吃冰淇淋。你也想吗？</a:t>
            </a:r>
          </a:p>
        </p:txBody>
      </p:sp>
      <p:sp>
        <p:nvSpPr>
          <p:cNvPr id="17" name="文本框 16">
            <a:extLst>
              <a:ext uri="{FF2B5EF4-FFF2-40B4-BE49-F238E27FC236}">
                <a16:creationId xmlns:a16="http://schemas.microsoft.com/office/drawing/2014/main" id="{C3966EB4-D856-8B62-4C25-1790B16F2A03}"/>
              </a:ext>
            </a:extLst>
          </p:cNvPr>
          <p:cNvSpPr txBox="1"/>
          <p:nvPr/>
        </p:nvSpPr>
        <p:spPr>
          <a:xfrm>
            <a:off x="5960437" y="3704680"/>
            <a:ext cx="5837985"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重复（</a:t>
            </a:r>
            <a:r>
              <a:rPr lang="en-US" altLang="zh-CN" dirty="0"/>
              <a:t>repetition</a:t>
            </a:r>
            <a:r>
              <a:rPr lang="zh-CN" altLang="en-US" dirty="0"/>
              <a:t>） </a:t>
            </a:r>
            <a:endParaRPr lang="en-US" altLang="zh-CN" dirty="0"/>
          </a:p>
          <a:p>
            <a:pPr marL="285750" indent="-285750">
              <a:buFont typeface="Arial" panose="020B0604020202020204" pitchFamily="34" charset="0"/>
              <a:buChar char="•"/>
            </a:pPr>
            <a:r>
              <a:rPr lang="zh-CN" altLang="en-US" dirty="0"/>
              <a:t>同义词</a:t>
            </a:r>
            <a:r>
              <a:rPr lang="en-US" altLang="zh-CN" dirty="0"/>
              <a:t>/</a:t>
            </a:r>
            <a:r>
              <a:rPr lang="zh-CN" altLang="en-US" dirty="0"/>
              <a:t>反义词（</a:t>
            </a:r>
            <a:r>
              <a:rPr lang="en-US" altLang="zh-CN" dirty="0"/>
              <a:t>synonyms/antonyms</a:t>
            </a:r>
            <a:r>
              <a:rPr lang="zh-CN" altLang="en-US" dirty="0"/>
              <a:t>）</a:t>
            </a:r>
            <a:endParaRPr lang="en-US" altLang="zh-CN" dirty="0"/>
          </a:p>
          <a:p>
            <a:pPr marL="285750" indent="-285750">
              <a:buFont typeface="Arial" panose="020B0604020202020204" pitchFamily="34" charset="0"/>
              <a:buChar char="•"/>
            </a:pPr>
            <a:r>
              <a:rPr lang="zh-CN" altLang="en-US" dirty="0"/>
              <a:t>词汇搭配（</a:t>
            </a:r>
            <a:r>
              <a:rPr lang="en-US" altLang="zh-CN" dirty="0"/>
              <a:t>Ellipsis</a:t>
            </a:r>
            <a:r>
              <a:rPr lang="zh-CN" altLang="en-US" dirty="0"/>
              <a:t>）解决</a:t>
            </a:r>
            <a:r>
              <a:rPr lang="en-US" altLang="zh-CN" dirty="0"/>
              <a:t>… </a:t>
            </a:r>
            <a:r>
              <a:rPr lang="zh-CN" altLang="en-US" dirty="0"/>
              <a:t>问题</a:t>
            </a:r>
            <a:r>
              <a:rPr lang="en-US" altLang="zh-CN" dirty="0"/>
              <a:t>…</a:t>
            </a:r>
            <a:endParaRPr lang="zh-CN" altLang="en-US" dirty="0"/>
          </a:p>
        </p:txBody>
      </p:sp>
      <p:sp>
        <p:nvSpPr>
          <p:cNvPr id="18" name="矩形 17">
            <a:extLst>
              <a:ext uri="{FF2B5EF4-FFF2-40B4-BE49-F238E27FC236}">
                <a16:creationId xmlns:a16="http://schemas.microsoft.com/office/drawing/2014/main" id="{4E53B449-0302-DAF4-42AB-11C84A9A87B4}"/>
              </a:ext>
            </a:extLst>
          </p:cNvPr>
          <p:cNvSpPr/>
          <p:nvPr/>
        </p:nvSpPr>
        <p:spPr>
          <a:xfrm>
            <a:off x="4004391" y="5833424"/>
            <a:ext cx="1737064" cy="385853"/>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dirty="0">
                <a:latin typeface="Times New Roman" panose="02020603050405020304" pitchFamily="18" charset="0"/>
                <a:cs typeface="Times New Roman" panose="02020603050405020304" pitchFamily="18" charset="0"/>
              </a:rPr>
              <a:t>语义的连贯</a:t>
            </a:r>
            <a:endParaRPr lang="en-US" altLang="zh-CN" sz="20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7BF80078-0E3E-7698-B175-1121FC832603}"/>
              </a:ext>
            </a:extLst>
          </p:cNvPr>
          <p:cNvSpPr txBox="1"/>
          <p:nvPr/>
        </p:nvSpPr>
        <p:spPr>
          <a:xfrm>
            <a:off x="5741455" y="5426186"/>
            <a:ext cx="3618568" cy="1200329"/>
          </a:xfrm>
          <a:prstGeom prst="rect">
            <a:avLst/>
          </a:prstGeom>
          <a:noFill/>
        </p:spPr>
        <p:txBody>
          <a:bodyPr wrap="square" rtlCol="0">
            <a:spAutoFit/>
          </a:bodyPr>
          <a:lstStyle/>
          <a:p>
            <a:r>
              <a:rPr lang="zh-CN" altLang="en-US" dirty="0"/>
              <a:t>篇章所描述的事件之间的因果关系、时间链条、逻辑关系等是否符合人们的世界知识和推理常规都是决定篇章连贯与否的重要因素。</a:t>
            </a:r>
          </a:p>
        </p:txBody>
      </p:sp>
    </p:spTree>
    <p:extLst>
      <p:ext uri="{BB962C8B-B14F-4D97-AF65-F5344CB8AC3E}">
        <p14:creationId xmlns:p14="http://schemas.microsoft.com/office/powerpoint/2010/main" val="473014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1045029"/>
            <a:ext cx="11971112" cy="1850181"/>
          </a:xfrm>
        </p:spPr>
        <p:txBody>
          <a:bodyPr>
            <a:normAutofit fontScale="47500" lnSpcReduction="20000"/>
          </a:bodyPr>
          <a:lstStyle/>
          <a:p>
            <a:r>
              <a:rPr lang="zh-CN" altLang="en-US" sz="5500" dirty="0">
                <a:solidFill>
                  <a:srgbClr val="FF0000"/>
                </a:solidFill>
              </a:rPr>
              <a:t>指代消解</a:t>
            </a:r>
            <a:endParaRPr lang="en-US" altLang="zh-CN" sz="5500" dirty="0">
              <a:solidFill>
                <a:srgbClr val="FF0000"/>
              </a:solidFill>
            </a:endParaRPr>
          </a:p>
          <a:p>
            <a:pPr marL="0" indent="457200">
              <a:lnSpc>
                <a:spcPct val="160000"/>
              </a:lnSpc>
              <a:buNone/>
            </a:pPr>
            <a:r>
              <a:rPr lang="zh-CN" altLang="en-US" sz="4200" dirty="0"/>
              <a:t>语篇中的语言单位（通常是词或短语）与之前出现的语言单位存在特殊语义关联，其语义解释依赖于前者，指代消解（</a:t>
            </a:r>
            <a:r>
              <a:rPr lang="en-US" altLang="zh-CN" sz="4200" dirty="0"/>
              <a:t>Coreference Resolution</a:t>
            </a:r>
            <a:r>
              <a:rPr lang="zh-CN" altLang="en-US" sz="4200" dirty="0"/>
              <a:t>）任务的目标是将语篇文本中指代同一事物的提及（</a:t>
            </a:r>
            <a:r>
              <a:rPr lang="en-US" altLang="zh-CN" sz="4200" dirty="0"/>
              <a:t>mention</a:t>
            </a:r>
            <a:r>
              <a:rPr lang="zh-CN" altLang="en-US" sz="4200" dirty="0"/>
              <a:t>）聚集到同一个簇。</a:t>
            </a:r>
            <a:endParaRPr lang="en-US" altLang="zh-CN" sz="4200" dirty="0"/>
          </a:p>
        </p:txBody>
      </p:sp>
      <p:grpSp>
        <p:nvGrpSpPr>
          <p:cNvPr id="7" name="组合 6">
            <a:extLst>
              <a:ext uri="{FF2B5EF4-FFF2-40B4-BE49-F238E27FC236}">
                <a16:creationId xmlns:a16="http://schemas.microsoft.com/office/drawing/2014/main" id="{7F74BE9A-172B-0EEE-332A-8423B7C18504}"/>
              </a:ext>
            </a:extLst>
          </p:cNvPr>
          <p:cNvGrpSpPr/>
          <p:nvPr/>
        </p:nvGrpSpPr>
        <p:grpSpPr>
          <a:xfrm>
            <a:off x="941678" y="3559372"/>
            <a:ext cx="9586968" cy="2596209"/>
            <a:chOff x="779753" y="2950168"/>
            <a:chExt cx="9586968" cy="2596209"/>
          </a:xfrm>
        </p:grpSpPr>
        <p:grpSp>
          <p:nvGrpSpPr>
            <p:cNvPr id="11" name="组合 10">
              <a:extLst>
                <a:ext uri="{FF2B5EF4-FFF2-40B4-BE49-F238E27FC236}">
                  <a16:creationId xmlns:a16="http://schemas.microsoft.com/office/drawing/2014/main" id="{966EE0E4-43EC-388D-C558-739BFBC0F5FD}"/>
                </a:ext>
              </a:extLst>
            </p:cNvPr>
            <p:cNvGrpSpPr/>
            <p:nvPr/>
          </p:nvGrpSpPr>
          <p:grpSpPr>
            <a:xfrm>
              <a:off x="779753" y="3353585"/>
              <a:ext cx="2654424" cy="2192792"/>
              <a:chOff x="594803" y="3027279"/>
              <a:chExt cx="2654424" cy="2192792"/>
            </a:xfrm>
          </p:grpSpPr>
          <p:sp>
            <p:nvSpPr>
              <p:cNvPr id="4" name="卷形: 垂直 3">
                <a:extLst>
                  <a:ext uri="{FF2B5EF4-FFF2-40B4-BE49-F238E27FC236}">
                    <a16:creationId xmlns:a16="http://schemas.microsoft.com/office/drawing/2014/main" id="{35E07D0B-E6EF-D4FD-4587-A59A6BDC4C49}"/>
                  </a:ext>
                </a:extLst>
              </p:cNvPr>
              <p:cNvSpPr/>
              <p:nvPr/>
            </p:nvSpPr>
            <p:spPr>
              <a:xfrm>
                <a:off x="594803" y="3027279"/>
                <a:ext cx="2654424" cy="2192792"/>
              </a:xfrm>
              <a:prstGeom prst="verticalScroll">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BB53F37-6778-FEE5-BD8C-1D9929A5DBA8}"/>
                  </a:ext>
                </a:extLst>
              </p:cNvPr>
              <p:cNvSpPr txBox="1"/>
              <p:nvPr/>
            </p:nvSpPr>
            <p:spPr>
              <a:xfrm>
                <a:off x="914400" y="3359552"/>
                <a:ext cx="2068497" cy="1785104"/>
              </a:xfrm>
              <a:prstGeom prst="rect">
                <a:avLst/>
              </a:prstGeom>
              <a:noFill/>
            </p:spPr>
            <p:txBody>
              <a:bodyPr wrap="square" rtlCol="0">
                <a:spAutoFit/>
              </a:bodyPr>
              <a:lstStyle/>
              <a:p>
                <a:r>
                  <a:rPr lang="zh-CN" altLang="en-US" sz="1100" dirty="0"/>
                  <a:t>那是一个阳光明媚的早晨，楼上的老鼠太多了，为此父亲捉来伯伯家的猫，他想用这只猫来吓吓老鼠。从此，小猫就在我家开始了新的生活。</a:t>
                </a:r>
              </a:p>
              <a:p>
                <a:endParaRPr lang="zh-CN" altLang="en-US" sz="1100" dirty="0"/>
              </a:p>
              <a:p>
                <a:r>
                  <a:rPr lang="zh-CN" altLang="en-US" sz="1100" dirty="0"/>
                  <a:t>它黄白相间，圆圆的脑袋上长着一双小小的耳朵，一对圆溜溜的大眼睛，像水晶玻璃球似的，可爱极了。</a:t>
                </a:r>
              </a:p>
            </p:txBody>
          </p:sp>
        </p:grpSp>
        <p:sp>
          <p:nvSpPr>
            <p:cNvPr id="6" name="椭圆 5">
              <a:extLst>
                <a:ext uri="{FF2B5EF4-FFF2-40B4-BE49-F238E27FC236}">
                  <a16:creationId xmlns:a16="http://schemas.microsoft.com/office/drawing/2014/main" id="{34A9D315-E424-CDAF-2222-341BC10CC1BE}"/>
                </a:ext>
              </a:extLst>
            </p:cNvPr>
            <p:cNvSpPr/>
            <p:nvPr/>
          </p:nvSpPr>
          <p:spPr>
            <a:xfrm>
              <a:off x="5057874" y="3588847"/>
              <a:ext cx="1908699" cy="86113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伯伯家的猫 猫 小猫    它</a:t>
              </a:r>
            </a:p>
          </p:txBody>
        </p:sp>
        <p:sp>
          <p:nvSpPr>
            <p:cNvPr id="9" name="椭圆 8">
              <a:extLst>
                <a:ext uri="{FF2B5EF4-FFF2-40B4-BE49-F238E27FC236}">
                  <a16:creationId xmlns:a16="http://schemas.microsoft.com/office/drawing/2014/main" id="{B540AB55-EDC0-8667-C717-8D8999B44847}"/>
                </a:ext>
              </a:extLst>
            </p:cNvPr>
            <p:cNvSpPr/>
            <p:nvPr/>
          </p:nvSpPr>
          <p:spPr>
            <a:xfrm>
              <a:off x="4296792" y="4671880"/>
              <a:ext cx="1799208" cy="874497"/>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t>父亲   他</a:t>
              </a:r>
            </a:p>
          </p:txBody>
        </p:sp>
        <p:sp>
          <p:nvSpPr>
            <p:cNvPr id="10" name="椭圆 9">
              <a:extLst>
                <a:ext uri="{FF2B5EF4-FFF2-40B4-BE49-F238E27FC236}">
                  <a16:creationId xmlns:a16="http://schemas.microsoft.com/office/drawing/2014/main" id="{696CF1DF-DF7E-C90A-2F12-2448E0BDAD60}"/>
                </a:ext>
              </a:extLst>
            </p:cNvPr>
            <p:cNvSpPr/>
            <p:nvPr/>
          </p:nvSpPr>
          <p:spPr>
            <a:xfrm>
              <a:off x="6303145" y="4534023"/>
              <a:ext cx="1799208" cy="861134"/>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老鼠  老鼠</a:t>
              </a:r>
            </a:p>
          </p:txBody>
        </p:sp>
        <p:cxnSp>
          <p:nvCxnSpPr>
            <p:cNvPr id="13" name="直接箭头连接符 12">
              <a:extLst>
                <a:ext uri="{FF2B5EF4-FFF2-40B4-BE49-F238E27FC236}">
                  <a16:creationId xmlns:a16="http://schemas.microsoft.com/office/drawing/2014/main" id="{3CF102D5-C060-A015-F76A-1BC90F22DF24}"/>
                </a:ext>
              </a:extLst>
            </p:cNvPr>
            <p:cNvCxnSpPr/>
            <p:nvPr/>
          </p:nvCxnSpPr>
          <p:spPr>
            <a:xfrm>
              <a:off x="3487444" y="4534023"/>
              <a:ext cx="56077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直接箭头连接符 13">
              <a:extLst>
                <a:ext uri="{FF2B5EF4-FFF2-40B4-BE49-F238E27FC236}">
                  <a16:creationId xmlns:a16="http://schemas.microsoft.com/office/drawing/2014/main" id="{2D04075C-602D-C988-583C-39CA0C16DD4F}"/>
                </a:ext>
              </a:extLst>
            </p:cNvPr>
            <p:cNvCxnSpPr/>
            <p:nvPr/>
          </p:nvCxnSpPr>
          <p:spPr>
            <a:xfrm>
              <a:off x="8102353" y="4524159"/>
              <a:ext cx="56077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左大括号 14">
              <a:extLst>
                <a:ext uri="{FF2B5EF4-FFF2-40B4-BE49-F238E27FC236}">
                  <a16:creationId xmlns:a16="http://schemas.microsoft.com/office/drawing/2014/main" id="{4DBBAB85-88EA-E6F9-5D28-0E66A1E81229}"/>
                </a:ext>
              </a:extLst>
            </p:cNvPr>
            <p:cNvSpPr/>
            <p:nvPr/>
          </p:nvSpPr>
          <p:spPr>
            <a:xfrm>
              <a:off x="8990682" y="3798385"/>
              <a:ext cx="230819" cy="1451548"/>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DFD1B49E-343F-501A-5E1C-2258F5C4A867}"/>
                </a:ext>
              </a:extLst>
            </p:cNvPr>
            <p:cNvSpPr/>
            <p:nvPr/>
          </p:nvSpPr>
          <p:spPr>
            <a:xfrm>
              <a:off x="9221501" y="3605458"/>
              <a:ext cx="1145220" cy="3858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t>回指</a:t>
              </a:r>
            </a:p>
          </p:txBody>
        </p:sp>
        <p:sp>
          <p:nvSpPr>
            <p:cNvPr id="17" name="矩形 16">
              <a:extLst>
                <a:ext uri="{FF2B5EF4-FFF2-40B4-BE49-F238E27FC236}">
                  <a16:creationId xmlns:a16="http://schemas.microsoft.com/office/drawing/2014/main" id="{5B4E8C1A-F934-366C-396D-024434722978}"/>
                </a:ext>
              </a:extLst>
            </p:cNvPr>
            <p:cNvSpPr/>
            <p:nvPr/>
          </p:nvSpPr>
          <p:spPr>
            <a:xfrm>
              <a:off x="9212061" y="5072601"/>
              <a:ext cx="1145220" cy="3858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t>下指</a:t>
              </a:r>
            </a:p>
          </p:txBody>
        </p:sp>
        <p:sp>
          <p:nvSpPr>
            <p:cNvPr id="19" name="矩形 18">
              <a:extLst>
                <a:ext uri="{FF2B5EF4-FFF2-40B4-BE49-F238E27FC236}">
                  <a16:creationId xmlns:a16="http://schemas.microsoft.com/office/drawing/2014/main" id="{1360E857-8102-384C-0B5D-8094DF0DA178}"/>
                </a:ext>
              </a:extLst>
            </p:cNvPr>
            <p:cNvSpPr/>
            <p:nvPr/>
          </p:nvSpPr>
          <p:spPr>
            <a:xfrm>
              <a:off x="9221501" y="4358849"/>
              <a:ext cx="1145220" cy="3858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t>共指</a:t>
              </a:r>
            </a:p>
          </p:txBody>
        </p:sp>
        <p:sp>
          <p:nvSpPr>
            <p:cNvPr id="23" name="矩形 22">
              <a:extLst>
                <a:ext uri="{FF2B5EF4-FFF2-40B4-BE49-F238E27FC236}">
                  <a16:creationId xmlns:a16="http://schemas.microsoft.com/office/drawing/2014/main" id="{BAAB89E7-E4C0-C82A-700B-DAD2C6ACEC2A}"/>
                </a:ext>
              </a:extLst>
            </p:cNvPr>
            <p:cNvSpPr/>
            <p:nvPr/>
          </p:nvSpPr>
          <p:spPr>
            <a:xfrm>
              <a:off x="1560988" y="2950168"/>
              <a:ext cx="1145220" cy="3858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t>语篇</a:t>
              </a:r>
            </a:p>
          </p:txBody>
        </p:sp>
      </p:grpSp>
    </p:spTree>
    <p:extLst>
      <p:ext uri="{BB962C8B-B14F-4D97-AF65-F5344CB8AC3E}">
        <p14:creationId xmlns:p14="http://schemas.microsoft.com/office/powerpoint/2010/main" val="3208239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1045029"/>
            <a:ext cx="11901715" cy="2745736"/>
          </a:xfrm>
        </p:spPr>
        <p:txBody>
          <a:bodyPr>
            <a:normAutofit/>
          </a:bodyPr>
          <a:lstStyle/>
          <a:p>
            <a:r>
              <a:rPr lang="zh-CN" altLang="en-US" dirty="0">
                <a:solidFill>
                  <a:srgbClr val="FF0000"/>
                </a:solidFill>
              </a:rPr>
              <a:t>文本分类</a:t>
            </a:r>
            <a:endParaRPr lang="en-US" altLang="zh-CN" dirty="0">
              <a:solidFill>
                <a:srgbClr val="FF0000"/>
              </a:solidFill>
            </a:endParaRPr>
          </a:p>
          <a:p>
            <a:pPr marL="0" indent="457200">
              <a:lnSpc>
                <a:spcPct val="160000"/>
              </a:lnSpc>
              <a:buNone/>
            </a:pPr>
            <a:r>
              <a:rPr lang="zh-CN" altLang="en-US" sz="2200" dirty="0"/>
              <a:t>文本分类（</a:t>
            </a:r>
            <a:r>
              <a:rPr lang="en-US" altLang="zh-CN" sz="2200" dirty="0"/>
              <a:t>text classification</a:t>
            </a:r>
            <a:r>
              <a:rPr lang="zh-CN" altLang="en-US" sz="2200" dirty="0"/>
              <a:t>），指的是将一个文档归类到一个或多个类别中的自然语言处理任务。现实生活中，文本分类任务应用非常广泛，涵盖文本类型分类、垃圾邮件过滤、有害言论识别、情感分析等任何需要自动归档的场合。</a:t>
            </a:r>
            <a:endParaRPr lang="en-US" altLang="zh-CN" sz="2200" dirty="0"/>
          </a:p>
        </p:txBody>
      </p:sp>
      <p:grpSp>
        <p:nvGrpSpPr>
          <p:cNvPr id="28" name="组合 27">
            <a:extLst>
              <a:ext uri="{FF2B5EF4-FFF2-40B4-BE49-F238E27FC236}">
                <a16:creationId xmlns:a16="http://schemas.microsoft.com/office/drawing/2014/main" id="{39C257A2-BDC7-0117-4831-55B2523BBA68}"/>
              </a:ext>
            </a:extLst>
          </p:cNvPr>
          <p:cNvGrpSpPr/>
          <p:nvPr/>
        </p:nvGrpSpPr>
        <p:grpSpPr>
          <a:xfrm>
            <a:off x="1139831" y="3846414"/>
            <a:ext cx="10276852" cy="2551140"/>
            <a:chOff x="1139831" y="3642228"/>
            <a:chExt cx="10276852" cy="2551140"/>
          </a:xfrm>
        </p:grpSpPr>
        <p:sp>
          <p:nvSpPr>
            <p:cNvPr id="4" name="卷形: 垂直 3">
              <a:extLst>
                <a:ext uri="{FF2B5EF4-FFF2-40B4-BE49-F238E27FC236}">
                  <a16:creationId xmlns:a16="http://schemas.microsoft.com/office/drawing/2014/main" id="{540AAAE0-B4CE-BF30-D612-3D9ED3FA4E5B}"/>
                </a:ext>
              </a:extLst>
            </p:cNvPr>
            <p:cNvSpPr/>
            <p:nvPr/>
          </p:nvSpPr>
          <p:spPr>
            <a:xfrm>
              <a:off x="1139831" y="4159189"/>
              <a:ext cx="1171853" cy="1056443"/>
            </a:xfrm>
            <a:prstGeom prst="verticalScroll">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t>语料库</a:t>
              </a:r>
            </a:p>
          </p:txBody>
        </p:sp>
        <p:sp>
          <p:nvSpPr>
            <p:cNvPr id="5" name="矩形 4">
              <a:extLst>
                <a:ext uri="{FF2B5EF4-FFF2-40B4-BE49-F238E27FC236}">
                  <a16:creationId xmlns:a16="http://schemas.microsoft.com/office/drawing/2014/main" id="{48ED2112-7AFE-538A-EAD0-6E09A4445780}"/>
                </a:ext>
              </a:extLst>
            </p:cNvPr>
            <p:cNvSpPr/>
            <p:nvPr/>
          </p:nvSpPr>
          <p:spPr>
            <a:xfrm>
              <a:off x="3053918" y="4376693"/>
              <a:ext cx="1447061" cy="56817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文本预处理</a:t>
              </a:r>
            </a:p>
          </p:txBody>
        </p:sp>
        <p:sp>
          <p:nvSpPr>
            <p:cNvPr id="6" name="矩形 5">
              <a:extLst>
                <a:ext uri="{FF2B5EF4-FFF2-40B4-BE49-F238E27FC236}">
                  <a16:creationId xmlns:a16="http://schemas.microsoft.com/office/drawing/2014/main" id="{9F29F2C7-F7E1-808C-E248-BBD3052424E9}"/>
                </a:ext>
              </a:extLst>
            </p:cNvPr>
            <p:cNvSpPr/>
            <p:nvPr/>
          </p:nvSpPr>
          <p:spPr>
            <a:xfrm>
              <a:off x="4928586" y="4376693"/>
              <a:ext cx="1447061" cy="56817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特征提取</a:t>
              </a:r>
            </a:p>
          </p:txBody>
        </p:sp>
        <p:sp>
          <p:nvSpPr>
            <p:cNvPr id="9" name="矩形 8">
              <a:extLst>
                <a:ext uri="{FF2B5EF4-FFF2-40B4-BE49-F238E27FC236}">
                  <a16:creationId xmlns:a16="http://schemas.microsoft.com/office/drawing/2014/main" id="{E06FCBD3-3E09-47B7-9C77-C223014C31A9}"/>
                </a:ext>
              </a:extLst>
            </p:cNvPr>
            <p:cNvSpPr/>
            <p:nvPr/>
          </p:nvSpPr>
          <p:spPr>
            <a:xfrm>
              <a:off x="6803254" y="4376693"/>
              <a:ext cx="1447061" cy="56817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文档表示</a:t>
              </a:r>
            </a:p>
          </p:txBody>
        </p:sp>
        <p:sp>
          <p:nvSpPr>
            <p:cNvPr id="10" name="矩形 9">
              <a:extLst>
                <a:ext uri="{FF2B5EF4-FFF2-40B4-BE49-F238E27FC236}">
                  <a16:creationId xmlns:a16="http://schemas.microsoft.com/office/drawing/2014/main" id="{E6408159-D8A0-B1AF-5F33-49D1D6117513}"/>
                </a:ext>
              </a:extLst>
            </p:cNvPr>
            <p:cNvSpPr/>
            <p:nvPr/>
          </p:nvSpPr>
          <p:spPr>
            <a:xfrm>
              <a:off x="9133637" y="3642228"/>
              <a:ext cx="2283045" cy="3858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t>二元分类器</a:t>
              </a:r>
            </a:p>
          </p:txBody>
        </p:sp>
        <p:sp>
          <p:nvSpPr>
            <p:cNvPr id="11" name="矩形 10">
              <a:extLst>
                <a:ext uri="{FF2B5EF4-FFF2-40B4-BE49-F238E27FC236}">
                  <a16:creationId xmlns:a16="http://schemas.microsoft.com/office/drawing/2014/main" id="{3F320176-D7A6-6276-1A8F-8FC059844618}"/>
                </a:ext>
              </a:extLst>
            </p:cNvPr>
            <p:cNvSpPr/>
            <p:nvPr/>
          </p:nvSpPr>
          <p:spPr>
            <a:xfrm>
              <a:off x="9133638" y="5346741"/>
              <a:ext cx="2283045" cy="3858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t>多标签分类器</a:t>
              </a:r>
            </a:p>
          </p:txBody>
        </p:sp>
        <p:sp>
          <p:nvSpPr>
            <p:cNvPr id="12" name="矩形 11">
              <a:extLst>
                <a:ext uri="{FF2B5EF4-FFF2-40B4-BE49-F238E27FC236}">
                  <a16:creationId xmlns:a16="http://schemas.microsoft.com/office/drawing/2014/main" id="{A26A8892-32FA-0773-7A8C-FE010E8E1606}"/>
                </a:ext>
              </a:extLst>
            </p:cNvPr>
            <p:cNvSpPr/>
            <p:nvPr/>
          </p:nvSpPr>
          <p:spPr>
            <a:xfrm>
              <a:off x="2831977" y="3835155"/>
              <a:ext cx="5672831" cy="1704513"/>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57973E59-5044-A602-6E69-18D7F8A51F34}"/>
                </a:ext>
              </a:extLst>
            </p:cNvPr>
            <p:cNvSpPr/>
            <p:nvPr/>
          </p:nvSpPr>
          <p:spPr>
            <a:xfrm>
              <a:off x="4526869" y="3846414"/>
              <a:ext cx="2283045" cy="385853"/>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t>特征工程</a:t>
              </a:r>
            </a:p>
          </p:txBody>
        </p:sp>
        <p:cxnSp>
          <p:nvCxnSpPr>
            <p:cNvPr id="15" name="直接箭头连接符 14">
              <a:extLst>
                <a:ext uri="{FF2B5EF4-FFF2-40B4-BE49-F238E27FC236}">
                  <a16:creationId xmlns:a16="http://schemas.microsoft.com/office/drawing/2014/main" id="{D4569C71-2970-6F5D-C58C-C607775E1CA4}"/>
                </a:ext>
              </a:extLst>
            </p:cNvPr>
            <p:cNvCxnSpPr>
              <a:stCxn id="12" idx="3"/>
            </p:cNvCxnSpPr>
            <p:nvPr/>
          </p:nvCxnSpPr>
          <p:spPr>
            <a:xfrm flipV="1">
              <a:off x="8504808" y="4028081"/>
              <a:ext cx="614987" cy="659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直接箭头连接符 16">
              <a:extLst>
                <a:ext uri="{FF2B5EF4-FFF2-40B4-BE49-F238E27FC236}">
                  <a16:creationId xmlns:a16="http://schemas.microsoft.com/office/drawing/2014/main" id="{5F85E3A7-F9B4-9DB0-F053-C012BF1699E0}"/>
                </a:ext>
              </a:extLst>
            </p:cNvPr>
            <p:cNvCxnSpPr>
              <a:stCxn id="12" idx="3"/>
            </p:cNvCxnSpPr>
            <p:nvPr/>
          </p:nvCxnSpPr>
          <p:spPr>
            <a:xfrm>
              <a:off x="8504808" y="4687412"/>
              <a:ext cx="614987" cy="6593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直接箭头连接符 22">
              <a:extLst>
                <a:ext uri="{FF2B5EF4-FFF2-40B4-BE49-F238E27FC236}">
                  <a16:creationId xmlns:a16="http://schemas.microsoft.com/office/drawing/2014/main" id="{87A7C2C9-1322-ECA4-F884-4041F6F38798}"/>
                </a:ext>
              </a:extLst>
            </p:cNvPr>
            <p:cNvCxnSpPr>
              <a:cxnSpLocks/>
            </p:cNvCxnSpPr>
            <p:nvPr/>
          </p:nvCxnSpPr>
          <p:spPr>
            <a:xfrm>
              <a:off x="2264068" y="4687410"/>
              <a:ext cx="505763"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文本框 24">
              <a:extLst>
                <a:ext uri="{FF2B5EF4-FFF2-40B4-BE49-F238E27FC236}">
                  <a16:creationId xmlns:a16="http://schemas.microsoft.com/office/drawing/2014/main" id="{C4131D14-4CF1-579A-3072-EEA3E33C4273}"/>
                </a:ext>
              </a:extLst>
            </p:cNvPr>
            <p:cNvSpPr txBox="1"/>
            <p:nvPr/>
          </p:nvSpPr>
          <p:spPr>
            <a:xfrm>
              <a:off x="4607511" y="5824036"/>
              <a:ext cx="2308935" cy="369332"/>
            </a:xfrm>
            <a:prstGeom prst="rect">
              <a:avLst/>
            </a:prstGeom>
            <a:noFill/>
          </p:spPr>
          <p:txBody>
            <a:bodyPr wrap="square" rtlCol="0">
              <a:spAutoFit/>
            </a:bodyPr>
            <a:lstStyle/>
            <a:p>
              <a:r>
                <a:rPr lang="zh-CN" altLang="en-US" dirty="0"/>
                <a:t>文本分类器训练过程</a:t>
              </a:r>
            </a:p>
          </p:txBody>
        </p:sp>
      </p:grpSp>
    </p:spTree>
    <p:extLst>
      <p:ext uri="{BB962C8B-B14F-4D97-AF65-F5344CB8AC3E}">
        <p14:creationId xmlns:p14="http://schemas.microsoft.com/office/powerpoint/2010/main" val="832347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1045029"/>
            <a:ext cx="11901715" cy="2488284"/>
          </a:xfrm>
        </p:spPr>
        <p:txBody>
          <a:bodyPr>
            <a:normAutofit/>
          </a:bodyPr>
          <a:lstStyle/>
          <a:p>
            <a:r>
              <a:rPr lang="zh-CN" altLang="en-US" dirty="0">
                <a:solidFill>
                  <a:srgbClr val="FF0000"/>
                </a:solidFill>
              </a:rPr>
              <a:t>文本类型分类</a:t>
            </a:r>
            <a:endParaRPr lang="en-US" altLang="zh-CN" dirty="0">
              <a:solidFill>
                <a:srgbClr val="FF0000"/>
              </a:solidFill>
            </a:endParaRPr>
          </a:p>
          <a:p>
            <a:pPr marL="0" indent="457200">
              <a:lnSpc>
                <a:spcPct val="160000"/>
              </a:lnSpc>
              <a:buNone/>
            </a:pPr>
            <a:r>
              <a:rPr lang="zh-CN" altLang="en-US" sz="2200" dirty="0"/>
              <a:t>文本类型分类也涵盖多种任务，如新闻领域的文本主题分类（体育、财经、娱乐等）、多语言任务中的文档语种识别等。以识别文档语种为英语或德语为例，统计连续二元字符频率就可以获得较好的分类器，如下所示：</a:t>
            </a:r>
            <a:endParaRPr lang="en-US" altLang="zh-CN" sz="2200" dirty="0"/>
          </a:p>
        </p:txBody>
      </p:sp>
      <p:sp>
        <p:nvSpPr>
          <p:cNvPr id="7" name="流程图: 文档 6">
            <a:extLst>
              <a:ext uri="{FF2B5EF4-FFF2-40B4-BE49-F238E27FC236}">
                <a16:creationId xmlns:a16="http://schemas.microsoft.com/office/drawing/2014/main" id="{B83E09C8-35BE-7712-59A8-D415A31AF144}"/>
              </a:ext>
            </a:extLst>
          </p:cNvPr>
          <p:cNvSpPr/>
          <p:nvPr/>
        </p:nvSpPr>
        <p:spPr>
          <a:xfrm>
            <a:off x="568170" y="4474347"/>
            <a:ext cx="2104009" cy="1198484"/>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假设有包含空格、标点在内的大小为</a:t>
            </a:r>
            <a:r>
              <a:rPr lang="en-US" altLang="zh-CN" dirty="0"/>
              <a:t>28</a:t>
            </a:r>
            <a:r>
              <a:rPr lang="zh-CN" altLang="en-US" dirty="0"/>
              <a:t>的字母表</a:t>
            </a:r>
          </a:p>
        </p:txBody>
      </p:sp>
      <mc:AlternateContent xmlns:mc="http://schemas.openxmlformats.org/markup-compatibility/2006" xmlns:a14="http://schemas.microsoft.com/office/drawing/2010/main">
        <mc:Choice Requires="a14">
          <p:sp>
            <p:nvSpPr>
              <p:cNvPr id="8" name="流程图: 内部贮存 7">
                <a:extLst>
                  <a:ext uri="{FF2B5EF4-FFF2-40B4-BE49-F238E27FC236}">
                    <a16:creationId xmlns:a16="http://schemas.microsoft.com/office/drawing/2014/main" id="{479B62E3-3EBB-BA76-5219-FE5032B5F42A}"/>
                  </a:ext>
                </a:extLst>
              </p:cNvPr>
              <p:cNvSpPr/>
              <p:nvPr/>
            </p:nvSpPr>
            <p:spPr>
              <a:xfrm>
                <a:off x="3320248" y="4101485"/>
                <a:ext cx="1553592" cy="1935332"/>
              </a:xfrm>
              <a:prstGeom prst="flowChartInternalStorage">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tLang="zh-CN" dirty="0"/>
              </a:p>
              <a:p>
                <a:pPr algn="ctr"/>
                <a:r>
                  <a:rPr lang="zh-CN" altLang="en-US" dirty="0"/>
                  <a:t>文档</a:t>
                </a:r>
                <a14:m>
                  <m:oMath xmlns:m="http://schemas.openxmlformats.org/officeDocument/2006/math">
                    <m:r>
                      <a:rPr lang="en-US" altLang="zh-CN" b="1" i="1" smtClean="0">
                        <a:latin typeface="Cambria Math" panose="02040503050406030204" pitchFamily="18" charset="0"/>
                      </a:rPr>
                      <m:t>𝒙</m:t>
                    </m:r>
                  </m:oMath>
                </a14:m>
                <a:r>
                  <a:rPr lang="zh-CN" altLang="en-US" dirty="0"/>
                  <a:t>可表示为</a:t>
                </a:r>
                <a:r>
                  <a:rPr lang="en-US" altLang="zh-CN" dirty="0"/>
                  <a:t>28×28</a:t>
                </a:r>
                <a:r>
                  <a:rPr lang="zh-CN" altLang="en-US" dirty="0"/>
                  <a:t>维向量</a:t>
                </a:r>
              </a:p>
              <a:p>
                <a:pPr algn="ct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784</m:t>
                          </m:r>
                        </m:sup>
                      </m:sSup>
                    </m:oMath>
                  </m:oMathPara>
                </a14:m>
                <a:endParaRPr lang="zh-CN" altLang="en-US" dirty="0"/>
              </a:p>
            </p:txBody>
          </p:sp>
        </mc:Choice>
        <mc:Fallback xmlns="">
          <p:sp>
            <p:nvSpPr>
              <p:cNvPr id="8" name="流程图: 内部贮存 7">
                <a:extLst>
                  <a:ext uri="{FF2B5EF4-FFF2-40B4-BE49-F238E27FC236}">
                    <a16:creationId xmlns:a16="http://schemas.microsoft.com/office/drawing/2014/main" id="{479B62E3-3EBB-BA76-5219-FE5032B5F42A}"/>
                  </a:ext>
                </a:extLst>
              </p:cNvPr>
              <p:cNvSpPr>
                <a:spLocks noRot="1" noChangeAspect="1" noMove="1" noResize="1" noEditPoints="1" noAdjustHandles="1" noChangeArrowheads="1" noChangeShapeType="1" noTextEdit="1"/>
              </p:cNvSpPr>
              <p:nvPr/>
            </p:nvSpPr>
            <p:spPr>
              <a:xfrm>
                <a:off x="3320248" y="4101485"/>
                <a:ext cx="1553592" cy="1935332"/>
              </a:xfrm>
              <a:prstGeom prst="flowChartInternalStorage">
                <a:avLst/>
              </a:prstGeom>
              <a:blipFill>
                <a:blip r:embed="rId2"/>
                <a:stretch>
                  <a:fillRect/>
                </a:stretch>
              </a:blipFill>
              <a:ln w="1905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96E5CF8-03C7-C659-122B-EAF4FEDAC894}"/>
                  </a:ext>
                </a:extLst>
              </p:cNvPr>
              <p:cNvSpPr txBox="1"/>
              <p:nvPr/>
            </p:nvSpPr>
            <p:spPr>
              <a:xfrm>
                <a:off x="3524434" y="4345621"/>
                <a:ext cx="390618" cy="391646"/>
              </a:xfrm>
              <a:prstGeom prst="rect">
                <a:avLst/>
              </a:prstGeom>
              <a:solidFill>
                <a:schemeClr val="accent2">
                  <a:lumMod val="60000"/>
                  <a:lumOff val="4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𝑖𝑗</m:t>
                          </m:r>
                        </m:sub>
                      </m:sSub>
                    </m:oMath>
                  </m:oMathPara>
                </a14:m>
                <a:endParaRPr lang="zh-CN" altLang="en-US" dirty="0"/>
              </a:p>
            </p:txBody>
          </p:sp>
        </mc:Choice>
        <mc:Fallback xmlns="">
          <p:sp>
            <p:nvSpPr>
              <p:cNvPr id="14" name="文本框 13">
                <a:extLst>
                  <a:ext uri="{FF2B5EF4-FFF2-40B4-BE49-F238E27FC236}">
                    <a16:creationId xmlns:a16="http://schemas.microsoft.com/office/drawing/2014/main" id="{296E5CF8-03C7-C659-122B-EAF4FEDAC894}"/>
                  </a:ext>
                </a:extLst>
              </p:cNvPr>
              <p:cNvSpPr txBox="1">
                <a:spLocks noRot="1" noChangeAspect="1" noMove="1" noResize="1" noEditPoints="1" noAdjustHandles="1" noChangeArrowheads="1" noChangeShapeType="1" noTextEdit="1"/>
              </p:cNvSpPr>
              <p:nvPr/>
            </p:nvSpPr>
            <p:spPr>
              <a:xfrm>
                <a:off x="3524434" y="4345621"/>
                <a:ext cx="390618" cy="391646"/>
              </a:xfrm>
              <a:prstGeom prst="rect">
                <a:avLst/>
              </a:prstGeom>
              <a:blipFill>
                <a:blip r:embed="rId3"/>
                <a:stretch>
                  <a:fillRect r="-10938" b="-7813"/>
                </a:stretch>
              </a:blipFill>
            </p:spPr>
            <p:txBody>
              <a:bodyPr/>
              <a:lstStyle/>
              <a:p>
                <a:r>
                  <a:rPr lang="zh-CN" altLang="en-US">
                    <a:noFill/>
                  </a:rPr>
                  <a:t> </a:t>
                </a:r>
              </a:p>
            </p:txBody>
          </p:sp>
        </mc:Fallback>
      </mc:AlternateContent>
      <p:cxnSp>
        <p:nvCxnSpPr>
          <p:cNvPr id="18" name="直接连接符 17">
            <a:extLst>
              <a:ext uri="{FF2B5EF4-FFF2-40B4-BE49-F238E27FC236}">
                <a16:creationId xmlns:a16="http://schemas.microsoft.com/office/drawing/2014/main" id="{5595A521-CCA1-B9FD-ACA9-44FA299C5132}"/>
              </a:ext>
            </a:extLst>
          </p:cNvPr>
          <p:cNvCxnSpPr>
            <a:cxnSpLocks/>
          </p:cNvCxnSpPr>
          <p:nvPr/>
        </p:nvCxnSpPr>
        <p:spPr>
          <a:xfrm flipV="1">
            <a:off x="3915052" y="3777662"/>
            <a:ext cx="1633491" cy="567959"/>
          </a:xfrm>
          <a:prstGeom prst="line">
            <a:avLst/>
          </a:prstGeom>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3E4FD760-1240-1507-CB90-4B3931F61DDC}"/>
              </a:ext>
            </a:extLst>
          </p:cNvPr>
          <p:cNvCxnSpPr>
            <a:cxnSpLocks/>
          </p:cNvCxnSpPr>
          <p:nvPr/>
        </p:nvCxnSpPr>
        <p:spPr>
          <a:xfrm flipV="1">
            <a:off x="3915052" y="4676828"/>
            <a:ext cx="1633491" cy="60439"/>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FA6543AC-DE88-D0EA-756E-341C77863D24}"/>
                  </a:ext>
                </a:extLst>
              </p:cNvPr>
              <p:cNvSpPr/>
              <p:nvPr/>
            </p:nvSpPr>
            <p:spPr>
              <a:xfrm>
                <a:off x="5548542" y="3777662"/>
                <a:ext cx="1367161" cy="89916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𝑖𝑗</m:t>
                          </m:r>
                        </m:num>
                        <m:den>
                          <m:r>
                            <a:rPr lang="en-US" altLang="zh-CN" b="0" i="1" smtClean="0">
                              <a:latin typeface="Cambria Math" panose="02040503050406030204" pitchFamily="18" charset="0"/>
                            </a:rPr>
                            <m:t>|</m:t>
                          </m:r>
                          <m:r>
                            <a:rPr lang="en-US" altLang="zh-CN" b="0" i="1" smtClean="0">
                              <a:latin typeface="Cambria Math" panose="02040503050406030204" pitchFamily="18" charset="0"/>
                            </a:rPr>
                            <m:t>𝐷</m:t>
                          </m:r>
                          <m:r>
                            <a:rPr lang="en-US" altLang="zh-CN" b="0" i="1" smtClean="0">
                              <a:latin typeface="Cambria Math" panose="02040503050406030204" pitchFamily="18" charset="0"/>
                            </a:rPr>
                            <m:t>|</m:t>
                          </m:r>
                        </m:den>
                      </m:f>
                    </m:oMath>
                  </m:oMathPara>
                </a14:m>
                <a:endParaRPr lang="zh-CN" altLang="en-US" dirty="0"/>
              </a:p>
            </p:txBody>
          </p:sp>
        </mc:Choice>
        <mc:Fallback xmlns="">
          <p:sp>
            <p:nvSpPr>
              <p:cNvPr id="21" name="矩形 20">
                <a:extLst>
                  <a:ext uri="{FF2B5EF4-FFF2-40B4-BE49-F238E27FC236}">
                    <a16:creationId xmlns:a16="http://schemas.microsoft.com/office/drawing/2014/main" id="{FA6543AC-DE88-D0EA-756E-341C77863D24}"/>
                  </a:ext>
                </a:extLst>
              </p:cNvPr>
              <p:cNvSpPr>
                <a:spLocks noRot="1" noChangeAspect="1" noMove="1" noResize="1" noEditPoints="1" noAdjustHandles="1" noChangeArrowheads="1" noChangeShapeType="1" noTextEdit="1"/>
              </p:cNvSpPr>
              <p:nvPr/>
            </p:nvSpPr>
            <p:spPr>
              <a:xfrm>
                <a:off x="5548542" y="3777662"/>
                <a:ext cx="1367161" cy="89916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86624886-5859-3B11-86AE-AB1844970C27}"/>
                  </a:ext>
                </a:extLst>
              </p:cNvPr>
              <p:cNvSpPr txBox="1"/>
              <p:nvPr/>
            </p:nvSpPr>
            <p:spPr>
              <a:xfrm>
                <a:off x="5326601" y="5093403"/>
                <a:ext cx="2112885" cy="1222642"/>
              </a:xfrm>
              <a:prstGeom prst="rect">
                <a:avLst/>
              </a:prstGeom>
              <a:noFill/>
            </p:spPr>
            <p:txBody>
              <a:bodyPr wrap="squar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𝑖𝑗</m:t>
                        </m:r>
                      </m:sub>
                    </m:sSub>
                  </m:oMath>
                </a14:m>
                <a:r>
                  <a:rPr lang="zh-CN" altLang="en-US" dirty="0"/>
                  <a:t>为连续二元字符</a:t>
                </a:r>
                <a14:m>
                  <m:oMath xmlns:m="http://schemas.openxmlformats.org/officeDocument/2006/math">
                    <m:r>
                      <a:rPr lang="en-US" altLang="zh-CN" b="0" i="1" smtClean="0">
                        <a:latin typeface="Cambria Math" panose="02040503050406030204" pitchFamily="18" charset="0"/>
                      </a:rPr>
                      <m:t>𝑖𝑗</m:t>
                    </m:r>
                    <m:r>
                      <a:rPr lang="zh-CN" altLang="en-US" i="1">
                        <a:latin typeface="Cambria Math" panose="02040503050406030204" pitchFamily="18" charset="0"/>
                      </a:rPr>
                      <m:t>在</m:t>
                    </m:r>
                  </m:oMath>
                </a14:m>
                <a:r>
                  <a:rPr lang="zh-CN" altLang="en-US" dirty="0"/>
                  <a:t>文档中出现的次数，</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𝐷</m:t>
                    </m:r>
                    <m:r>
                      <a:rPr lang="en-US" altLang="zh-CN" b="0" i="1" smtClean="0">
                        <a:latin typeface="Cambria Math" panose="02040503050406030204" pitchFamily="18" charset="0"/>
                      </a:rPr>
                      <m:t>|</m:t>
                    </m:r>
                  </m:oMath>
                </a14:m>
                <a:r>
                  <a:rPr lang="zh-CN" altLang="en-US" dirty="0"/>
                  <a:t>为文档中连续二元字符总数</a:t>
                </a:r>
              </a:p>
            </p:txBody>
          </p:sp>
        </mc:Choice>
        <mc:Fallback xmlns="">
          <p:sp>
            <p:nvSpPr>
              <p:cNvPr id="31" name="文本框 30">
                <a:extLst>
                  <a:ext uri="{FF2B5EF4-FFF2-40B4-BE49-F238E27FC236}">
                    <a16:creationId xmlns:a16="http://schemas.microsoft.com/office/drawing/2014/main" id="{86624886-5859-3B11-86AE-AB1844970C27}"/>
                  </a:ext>
                </a:extLst>
              </p:cNvPr>
              <p:cNvSpPr txBox="1">
                <a:spLocks noRot="1" noChangeAspect="1" noMove="1" noResize="1" noEditPoints="1" noAdjustHandles="1" noChangeArrowheads="1" noChangeShapeType="1" noTextEdit="1"/>
              </p:cNvSpPr>
              <p:nvPr/>
            </p:nvSpPr>
            <p:spPr>
              <a:xfrm>
                <a:off x="5326601" y="5093403"/>
                <a:ext cx="2112885" cy="1222642"/>
              </a:xfrm>
              <a:prstGeom prst="rect">
                <a:avLst/>
              </a:prstGeom>
              <a:blipFill>
                <a:blip r:embed="rId5"/>
                <a:stretch>
                  <a:fillRect l="-2601" t="-2500" r="-2312" b="-7500"/>
                </a:stretch>
              </a:blipFill>
            </p:spPr>
            <p:txBody>
              <a:bodyPr/>
              <a:lstStyle/>
              <a:p>
                <a:r>
                  <a:rPr lang="zh-CN" altLang="en-US">
                    <a:noFill/>
                  </a:rPr>
                  <a:t> </a:t>
                </a:r>
              </a:p>
            </p:txBody>
          </p:sp>
        </mc:Fallback>
      </mc:AlternateContent>
      <p:grpSp>
        <p:nvGrpSpPr>
          <p:cNvPr id="62" name="组合 61">
            <a:extLst>
              <a:ext uri="{FF2B5EF4-FFF2-40B4-BE49-F238E27FC236}">
                <a16:creationId xmlns:a16="http://schemas.microsoft.com/office/drawing/2014/main" id="{1626C406-B039-3B24-27B2-6EAFC5018222}"/>
              </a:ext>
            </a:extLst>
          </p:cNvPr>
          <p:cNvGrpSpPr/>
          <p:nvPr/>
        </p:nvGrpSpPr>
        <p:grpSpPr>
          <a:xfrm>
            <a:off x="7987366" y="3738598"/>
            <a:ext cx="3039222" cy="840972"/>
            <a:chOff x="7987366" y="3738598"/>
            <a:chExt cx="3039222" cy="840972"/>
          </a:xfrm>
        </p:grpSpPr>
        <p:cxnSp>
          <p:nvCxnSpPr>
            <p:cNvPr id="35" name="直接连接符 34">
              <a:extLst>
                <a:ext uri="{FF2B5EF4-FFF2-40B4-BE49-F238E27FC236}">
                  <a16:creationId xmlns:a16="http://schemas.microsoft.com/office/drawing/2014/main" id="{E48EAB0B-1A1F-611D-A2BD-7FF3F64489CF}"/>
                </a:ext>
              </a:extLst>
            </p:cNvPr>
            <p:cNvCxnSpPr>
              <a:cxnSpLocks/>
            </p:cNvCxnSpPr>
            <p:nvPr/>
          </p:nvCxnSpPr>
          <p:spPr>
            <a:xfrm>
              <a:off x="7987366" y="4243526"/>
              <a:ext cx="3039222" cy="0"/>
            </a:xfrm>
            <a:prstGeom prst="line">
              <a:avLst/>
            </a:prstGeom>
          </p:spPr>
          <p:style>
            <a:lnRef idx="3">
              <a:schemeClr val="dk1"/>
            </a:lnRef>
            <a:fillRef idx="0">
              <a:schemeClr val="dk1"/>
            </a:fillRef>
            <a:effectRef idx="2">
              <a:schemeClr val="dk1"/>
            </a:effectRef>
            <a:fontRef idx="minor">
              <a:schemeClr val="tx1"/>
            </a:fontRef>
          </p:style>
        </p:cxnSp>
        <p:sp>
          <p:nvSpPr>
            <p:cNvPr id="36" name="矩形 35">
              <a:extLst>
                <a:ext uri="{FF2B5EF4-FFF2-40B4-BE49-F238E27FC236}">
                  <a16:creationId xmlns:a16="http://schemas.microsoft.com/office/drawing/2014/main" id="{76952479-91CD-70A6-DE25-62051B41D1C8}"/>
                </a:ext>
              </a:extLst>
            </p:cNvPr>
            <p:cNvSpPr/>
            <p:nvPr/>
          </p:nvSpPr>
          <p:spPr>
            <a:xfrm>
              <a:off x="8123063" y="4061642"/>
              <a:ext cx="230822" cy="1730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A662BEF7-2185-04C0-87FE-227C78EFB248}"/>
                </a:ext>
              </a:extLst>
            </p:cNvPr>
            <p:cNvSpPr txBox="1"/>
            <p:nvPr/>
          </p:nvSpPr>
          <p:spPr>
            <a:xfrm>
              <a:off x="8020970" y="4210238"/>
              <a:ext cx="435007" cy="369332"/>
            </a:xfrm>
            <a:prstGeom prst="rect">
              <a:avLst/>
            </a:prstGeom>
            <a:noFill/>
          </p:spPr>
          <p:txBody>
            <a:bodyPr wrap="square" rtlCol="0">
              <a:spAutoFit/>
            </a:bodyPr>
            <a:lstStyle/>
            <a:p>
              <a:r>
                <a:rPr lang="en-US" altLang="zh-CN" dirty="0"/>
                <a:t>_a</a:t>
              </a:r>
              <a:endParaRPr lang="zh-CN" altLang="en-US" dirty="0"/>
            </a:p>
          </p:txBody>
        </p:sp>
        <p:sp>
          <p:nvSpPr>
            <p:cNvPr id="43" name="矩形 42">
              <a:extLst>
                <a:ext uri="{FF2B5EF4-FFF2-40B4-BE49-F238E27FC236}">
                  <a16:creationId xmlns:a16="http://schemas.microsoft.com/office/drawing/2014/main" id="{330338F0-00B1-3177-4C93-9E772938E352}"/>
                </a:ext>
              </a:extLst>
            </p:cNvPr>
            <p:cNvSpPr/>
            <p:nvPr/>
          </p:nvSpPr>
          <p:spPr>
            <a:xfrm>
              <a:off x="8430399" y="4188929"/>
              <a:ext cx="230822" cy="4571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DCD5770F-2384-ED24-49FA-C8ED9E30FFE2}"/>
                </a:ext>
              </a:extLst>
            </p:cNvPr>
            <p:cNvSpPr txBox="1"/>
            <p:nvPr/>
          </p:nvSpPr>
          <p:spPr>
            <a:xfrm>
              <a:off x="8345006" y="4198578"/>
              <a:ext cx="435007" cy="369332"/>
            </a:xfrm>
            <a:prstGeom prst="rect">
              <a:avLst/>
            </a:prstGeom>
            <a:noFill/>
          </p:spPr>
          <p:txBody>
            <a:bodyPr wrap="square" rtlCol="0">
              <a:spAutoFit/>
            </a:bodyPr>
            <a:lstStyle/>
            <a:p>
              <a:r>
                <a:rPr lang="en-US" altLang="zh-CN" dirty="0"/>
                <a:t>_d</a:t>
              </a:r>
              <a:endParaRPr lang="zh-CN" altLang="en-US" dirty="0"/>
            </a:p>
          </p:txBody>
        </p:sp>
        <p:sp>
          <p:nvSpPr>
            <p:cNvPr id="45" name="文本框 44">
              <a:extLst>
                <a:ext uri="{FF2B5EF4-FFF2-40B4-BE49-F238E27FC236}">
                  <a16:creationId xmlns:a16="http://schemas.microsoft.com/office/drawing/2014/main" id="{E299DFE7-A3AF-092F-3F4D-A371238D08B7}"/>
                </a:ext>
              </a:extLst>
            </p:cNvPr>
            <p:cNvSpPr txBox="1"/>
            <p:nvPr/>
          </p:nvSpPr>
          <p:spPr>
            <a:xfrm>
              <a:off x="8668822" y="4194029"/>
              <a:ext cx="435007" cy="369332"/>
            </a:xfrm>
            <a:prstGeom prst="rect">
              <a:avLst/>
            </a:prstGeom>
            <a:noFill/>
          </p:spPr>
          <p:txBody>
            <a:bodyPr wrap="square" rtlCol="0">
              <a:spAutoFit/>
            </a:bodyPr>
            <a:lstStyle/>
            <a:p>
              <a:r>
                <a:rPr lang="en-US" altLang="zh-CN" dirty="0"/>
                <a:t>_s</a:t>
              </a:r>
              <a:endParaRPr lang="zh-CN" altLang="en-US" dirty="0"/>
            </a:p>
          </p:txBody>
        </p:sp>
        <p:sp>
          <p:nvSpPr>
            <p:cNvPr id="46" name="矩形 45">
              <a:extLst>
                <a:ext uri="{FF2B5EF4-FFF2-40B4-BE49-F238E27FC236}">
                  <a16:creationId xmlns:a16="http://schemas.microsoft.com/office/drawing/2014/main" id="{3FEACBA0-DA03-36E2-EF34-DC497E0371D5}"/>
                </a:ext>
              </a:extLst>
            </p:cNvPr>
            <p:cNvSpPr/>
            <p:nvPr/>
          </p:nvSpPr>
          <p:spPr>
            <a:xfrm>
              <a:off x="8746714" y="4101484"/>
              <a:ext cx="230822" cy="13424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9BF47C06-92BB-EA80-51C2-B544CE9D5341}"/>
                </a:ext>
              </a:extLst>
            </p:cNvPr>
            <p:cNvSpPr/>
            <p:nvPr/>
          </p:nvSpPr>
          <p:spPr>
            <a:xfrm>
              <a:off x="9051316" y="3821373"/>
              <a:ext cx="230822" cy="4126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C39E88E-57A2-E2D2-E403-0131FEAF34A0}"/>
                </a:ext>
              </a:extLst>
            </p:cNvPr>
            <p:cNvSpPr txBox="1"/>
            <p:nvPr/>
          </p:nvSpPr>
          <p:spPr>
            <a:xfrm>
              <a:off x="8979211" y="4194029"/>
              <a:ext cx="435007" cy="369332"/>
            </a:xfrm>
            <a:prstGeom prst="rect">
              <a:avLst/>
            </a:prstGeom>
            <a:noFill/>
          </p:spPr>
          <p:txBody>
            <a:bodyPr wrap="square" rtlCol="0">
              <a:spAutoFit/>
            </a:bodyPr>
            <a:lstStyle/>
            <a:p>
              <a:r>
                <a:rPr lang="en-US" altLang="zh-CN" dirty="0"/>
                <a:t>_t</a:t>
              </a:r>
              <a:endParaRPr lang="zh-CN" altLang="en-US" dirty="0"/>
            </a:p>
          </p:txBody>
        </p:sp>
        <p:sp>
          <p:nvSpPr>
            <p:cNvPr id="49" name="矩形 48">
              <a:extLst>
                <a:ext uri="{FF2B5EF4-FFF2-40B4-BE49-F238E27FC236}">
                  <a16:creationId xmlns:a16="http://schemas.microsoft.com/office/drawing/2014/main" id="{6CE61812-738F-5D76-FA0B-6FF8AC50141C}"/>
                </a:ext>
              </a:extLst>
            </p:cNvPr>
            <p:cNvSpPr/>
            <p:nvPr/>
          </p:nvSpPr>
          <p:spPr>
            <a:xfrm>
              <a:off x="9362033" y="4099709"/>
              <a:ext cx="230822" cy="13424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505F0605-89D2-DCD0-AFD0-093FB9599347}"/>
                </a:ext>
              </a:extLst>
            </p:cNvPr>
            <p:cNvSpPr txBox="1"/>
            <p:nvPr/>
          </p:nvSpPr>
          <p:spPr>
            <a:xfrm>
              <a:off x="9302564" y="4188929"/>
              <a:ext cx="435007" cy="369332"/>
            </a:xfrm>
            <a:prstGeom prst="rect">
              <a:avLst/>
            </a:prstGeom>
            <a:noFill/>
          </p:spPr>
          <p:txBody>
            <a:bodyPr wrap="square" rtlCol="0">
              <a:spAutoFit/>
            </a:bodyPr>
            <a:lstStyle/>
            <a:p>
              <a:r>
                <a:rPr lang="en-US" altLang="zh-CN" dirty="0"/>
                <a:t>d_</a:t>
              </a:r>
              <a:endParaRPr lang="zh-CN" altLang="en-US" dirty="0"/>
            </a:p>
          </p:txBody>
        </p:sp>
        <p:sp>
          <p:nvSpPr>
            <p:cNvPr id="51" name="矩形 50">
              <a:extLst>
                <a:ext uri="{FF2B5EF4-FFF2-40B4-BE49-F238E27FC236}">
                  <a16:creationId xmlns:a16="http://schemas.microsoft.com/office/drawing/2014/main" id="{60F54086-070A-2023-04B3-D652EB605740}"/>
                </a:ext>
              </a:extLst>
            </p:cNvPr>
            <p:cNvSpPr/>
            <p:nvPr/>
          </p:nvSpPr>
          <p:spPr>
            <a:xfrm>
              <a:off x="9672750" y="4205484"/>
              <a:ext cx="230822" cy="288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EB9AB539-D57E-EBD2-C620-C93EBD1E95CB}"/>
                </a:ext>
              </a:extLst>
            </p:cNvPr>
            <p:cNvSpPr txBox="1"/>
            <p:nvPr/>
          </p:nvSpPr>
          <p:spPr>
            <a:xfrm>
              <a:off x="9602296" y="4181305"/>
              <a:ext cx="435007" cy="369332"/>
            </a:xfrm>
            <a:prstGeom prst="rect">
              <a:avLst/>
            </a:prstGeom>
            <a:noFill/>
          </p:spPr>
          <p:txBody>
            <a:bodyPr wrap="square" rtlCol="0">
              <a:spAutoFit/>
            </a:bodyPr>
            <a:lstStyle/>
            <a:p>
              <a:r>
                <a:rPr lang="en-US" altLang="zh-CN" dirty="0"/>
                <a:t>de</a:t>
              </a:r>
              <a:endParaRPr lang="zh-CN" altLang="en-US" dirty="0"/>
            </a:p>
          </p:txBody>
        </p:sp>
        <p:sp>
          <p:nvSpPr>
            <p:cNvPr id="53" name="矩形 52">
              <a:extLst>
                <a:ext uri="{FF2B5EF4-FFF2-40B4-BE49-F238E27FC236}">
                  <a16:creationId xmlns:a16="http://schemas.microsoft.com/office/drawing/2014/main" id="{0A54FBC6-E174-7446-1B71-2F73CAC29FCE}"/>
                </a:ext>
              </a:extLst>
            </p:cNvPr>
            <p:cNvSpPr/>
            <p:nvPr/>
          </p:nvSpPr>
          <p:spPr>
            <a:xfrm>
              <a:off x="9982955" y="3738598"/>
              <a:ext cx="230822" cy="49465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FAB3BE26-889C-D5C4-A67F-EF385A783790}"/>
                </a:ext>
              </a:extLst>
            </p:cNvPr>
            <p:cNvSpPr txBox="1"/>
            <p:nvPr/>
          </p:nvSpPr>
          <p:spPr>
            <a:xfrm>
              <a:off x="9903572" y="4174597"/>
              <a:ext cx="435007" cy="369332"/>
            </a:xfrm>
            <a:prstGeom prst="rect">
              <a:avLst/>
            </a:prstGeom>
            <a:noFill/>
          </p:spPr>
          <p:txBody>
            <a:bodyPr wrap="square" rtlCol="0">
              <a:spAutoFit/>
            </a:bodyPr>
            <a:lstStyle/>
            <a:p>
              <a:r>
                <a:rPr lang="en-US" altLang="zh-CN" dirty="0"/>
                <a:t>e_</a:t>
              </a:r>
              <a:endParaRPr lang="zh-CN" altLang="en-US" dirty="0"/>
            </a:p>
          </p:txBody>
        </p:sp>
        <p:sp>
          <p:nvSpPr>
            <p:cNvPr id="55" name="矩形 54">
              <a:extLst>
                <a:ext uri="{FF2B5EF4-FFF2-40B4-BE49-F238E27FC236}">
                  <a16:creationId xmlns:a16="http://schemas.microsoft.com/office/drawing/2014/main" id="{105810C9-2D39-0657-7C5A-2D3573CDB9D3}"/>
                </a:ext>
              </a:extLst>
            </p:cNvPr>
            <p:cNvSpPr/>
            <p:nvPr/>
          </p:nvSpPr>
          <p:spPr>
            <a:xfrm>
              <a:off x="10293160" y="4147313"/>
              <a:ext cx="230822" cy="930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CFB35326-5431-29E2-437C-7906CD0A3663}"/>
                </a:ext>
              </a:extLst>
            </p:cNvPr>
            <p:cNvSpPr txBox="1"/>
            <p:nvPr/>
          </p:nvSpPr>
          <p:spPr>
            <a:xfrm>
              <a:off x="10204848" y="4174597"/>
              <a:ext cx="435007" cy="369332"/>
            </a:xfrm>
            <a:prstGeom prst="rect">
              <a:avLst/>
            </a:prstGeom>
            <a:noFill/>
          </p:spPr>
          <p:txBody>
            <a:bodyPr wrap="square" rtlCol="0">
              <a:spAutoFit/>
            </a:bodyPr>
            <a:lstStyle/>
            <a:p>
              <a:r>
                <a:rPr lang="en-US" altLang="zh-CN" dirty="0"/>
                <a:t>en</a:t>
              </a:r>
              <a:endParaRPr lang="zh-CN" altLang="en-US" dirty="0"/>
            </a:p>
          </p:txBody>
        </p:sp>
        <p:sp>
          <p:nvSpPr>
            <p:cNvPr id="57" name="矩形 56">
              <a:extLst>
                <a:ext uri="{FF2B5EF4-FFF2-40B4-BE49-F238E27FC236}">
                  <a16:creationId xmlns:a16="http://schemas.microsoft.com/office/drawing/2014/main" id="{A073793E-72B4-6155-40A2-A8D19F7BFE74}"/>
                </a:ext>
              </a:extLst>
            </p:cNvPr>
            <p:cNvSpPr/>
            <p:nvPr/>
          </p:nvSpPr>
          <p:spPr>
            <a:xfrm>
              <a:off x="10589281" y="4190730"/>
              <a:ext cx="230822" cy="4571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6112B19F-1629-E6D8-6F82-353F0EEB9330}"/>
                </a:ext>
              </a:extLst>
            </p:cNvPr>
            <p:cNvSpPr txBox="1"/>
            <p:nvPr/>
          </p:nvSpPr>
          <p:spPr>
            <a:xfrm>
              <a:off x="10514348" y="4174597"/>
              <a:ext cx="435007" cy="369332"/>
            </a:xfrm>
            <a:prstGeom prst="rect">
              <a:avLst/>
            </a:prstGeom>
            <a:noFill/>
          </p:spPr>
          <p:txBody>
            <a:bodyPr wrap="square" rtlCol="0">
              <a:spAutoFit/>
            </a:bodyPr>
            <a:lstStyle/>
            <a:p>
              <a:r>
                <a:rPr lang="en-US" altLang="zh-CN" dirty="0"/>
                <a:t>er</a:t>
              </a:r>
              <a:endParaRPr lang="zh-CN" altLang="en-US" dirty="0"/>
            </a:p>
          </p:txBody>
        </p:sp>
      </p:grpSp>
      <p:grpSp>
        <p:nvGrpSpPr>
          <p:cNvPr id="63" name="组合 62">
            <a:extLst>
              <a:ext uri="{FF2B5EF4-FFF2-40B4-BE49-F238E27FC236}">
                <a16:creationId xmlns:a16="http://schemas.microsoft.com/office/drawing/2014/main" id="{CC0A9292-8CAC-FB35-901D-EFF663A076DE}"/>
              </a:ext>
            </a:extLst>
          </p:cNvPr>
          <p:cNvGrpSpPr/>
          <p:nvPr/>
        </p:nvGrpSpPr>
        <p:grpSpPr>
          <a:xfrm>
            <a:off x="8020970" y="5185213"/>
            <a:ext cx="3039222" cy="749162"/>
            <a:chOff x="7987366" y="3830408"/>
            <a:chExt cx="3039222" cy="749162"/>
          </a:xfrm>
        </p:grpSpPr>
        <p:cxnSp>
          <p:nvCxnSpPr>
            <p:cNvPr id="64" name="直接连接符 63">
              <a:extLst>
                <a:ext uri="{FF2B5EF4-FFF2-40B4-BE49-F238E27FC236}">
                  <a16:creationId xmlns:a16="http://schemas.microsoft.com/office/drawing/2014/main" id="{3BC6094B-8A8C-3973-9809-72692CE5DE75}"/>
                </a:ext>
              </a:extLst>
            </p:cNvPr>
            <p:cNvCxnSpPr>
              <a:cxnSpLocks/>
            </p:cNvCxnSpPr>
            <p:nvPr/>
          </p:nvCxnSpPr>
          <p:spPr>
            <a:xfrm>
              <a:off x="7987366" y="4243526"/>
              <a:ext cx="3039222" cy="0"/>
            </a:xfrm>
            <a:prstGeom prst="line">
              <a:avLst/>
            </a:prstGeom>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5CAB3A39-0F73-58C3-E30F-439DBF93FE32}"/>
                </a:ext>
              </a:extLst>
            </p:cNvPr>
            <p:cNvSpPr/>
            <p:nvPr/>
          </p:nvSpPr>
          <p:spPr>
            <a:xfrm>
              <a:off x="8132028" y="4061642"/>
              <a:ext cx="230822" cy="17300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2DB119D5-8915-C89D-5A35-2179497D2E70}"/>
                </a:ext>
              </a:extLst>
            </p:cNvPr>
            <p:cNvSpPr txBox="1"/>
            <p:nvPr/>
          </p:nvSpPr>
          <p:spPr>
            <a:xfrm>
              <a:off x="8020970" y="4210238"/>
              <a:ext cx="435007" cy="369332"/>
            </a:xfrm>
            <a:prstGeom prst="rect">
              <a:avLst/>
            </a:prstGeom>
            <a:noFill/>
          </p:spPr>
          <p:txBody>
            <a:bodyPr wrap="square" rtlCol="0">
              <a:spAutoFit/>
            </a:bodyPr>
            <a:lstStyle/>
            <a:p>
              <a:r>
                <a:rPr lang="en-US" altLang="zh-CN" dirty="0"/>
                <a:t>_a</a:t>
              </a:r>
              <a:endParaRPr lang="zh-CN" altLang="en-US" dirty="0"/>
            </a:p>
          </p:txBody>
        </p:sp>
        <p:sp>
          <p:nvSpPr>
            <p:cNvPr id="67" name="矩形 66">
              <a:extLst>
                <a:ext uri="{FF2B5EF4-FFF2-40B4-BE49-F238E27FC236}">
                  <a16:creationId xmlns:a16="http://schemas.microsoft.com/office/drawing/2014/main" id="{3CAB75AC-34C0-440E-B97E-788A147BA30B}"/>
                </a:ext>
              </a:extLst>
            </p:cNvPr>
            <p:cNvSpPr/>
            <p:nvPr/>
          </p:nvSpPr>
          <p:spPr>
            <a:xfrm>
              <a:off x="8430399" y="3997437"/>
              <a:ext cx="230822" cy="23721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AB640F20-2CAE-3888-F9E8-1A179029B29E}"/>
                </a:ext>
              </a:extLst>
            </p:cNvPr>
            <p:cNvSpPr txBox="1"/>
            <p:nvPr/>
          </p:nvSpPr>
          <p:spPr>
            <a:xfrm>
              <a:off x="8354650" y="4198578"/>
              <a:ext cx="435007" cy="369332"/>
            </a:xfrm>
            <a:prstGeom prst="rect">
              <a:avLst/>
            </a:prstGeom>
            <a:noFill/>
          </p:spPr>
          <p:txBody>
            <a:bodyPr wrap="square" rtlCol="0">
              <a:spAutoFit/>
            </a:bodyPr>
            <a:lstStyle/>
            <a:p>
              <a:r>
                <a:rPr lang="en-US" altLang="zh-CN" dirty="0"/>
                <a:t>_d</a:t>
              </a:r>
              <a:endParaRPr lang="zh-CN" altLang="en-US" dirty="0"/>
            </a:p>
          </p:txBody>
        </p:sp>
        <p:sp>
          <p:nvSpPr>
            <p:cNvPr id="69" name="文本框 68">
              <a:extLst>
                <a:ext uri="{FF2B5EF4-FFF2-40B4-BE49-F238E27FC236}">
                  <a16:creationId xmlns:a16="http://schemas.microsoft.com/office/drawing/2014/main" id="{6239DE5D-7E7C-99D9-E740-44CADF57AA5F}"/>
                </a:ext>
              </a:extLst>
            </p:cNvPr>
            <p:cNvSpPr txBox="1"/>
            <p:nvPr/>
          </p:nvSpPr>
          <p:spPr>
            <a:xfrm>
              <a:off x="8668822" y="4194029"/>
              <a:ext cx="435007" cy="369332"/>
            </a:xfrm>
            <a:prstGeom prst="rect">
              <a:avLst/>
            </a:prstGeom>
            <a:noFill/>
          </p:spPr>
          <p:txBody>
            <a:bodyPr wrap="square" rtlCol="0">
              <a:spAutoFit/>
            </a:bodyPr>
            <a:lstStyle/>
            <a:p>
              <a:r>
                <a:rPr lang="en-US" altLang="zh-CN" dirty="0"/>
                <a:t>_s</a:t>
              </a:r>
              <a:endParaRPr lang="zh-CN" altLang="en-US" dirty="0"/>
            </a:p>
          </p:txBody>
        </p:sp>
        <p:sp>
          <p:nvSpPr>
            <p:cNvPr id="70" name="矩形 69">
              <a:extLst>
                <a:ext uri="{FF2B5EF4-FFF2-40B4-BE49-F238E27FC236}">
                  <a16:creationId xmlns:a16="http://schemas.microsoft.com/office/drawing/2014/main" id="{CD3FC389-5C70-A760-6856-2BADA8A3F7E3}"/>
                </a:ext>
              </a:extLst>
            </p:cNvPr>
            <p:cNvSpPr/>
            <p:nvPr/>
          </p:nvSpPr>
          <p:spPr>
            <a:xfrm>
              <a:off x="8746714" y="4147313"/>
              <a:ext cx="230822" cy="884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EB4E9D4A-23E4-1C19-CAEC-CD03676E0124}"/>
                </a:ext>
              </a:extLst>
            </p:cNvPr>
            <p:cNvSpPr/>
            <p:nvPr/>
          </p:nvSpPr>
          <p:spPr>
            <a:xfrm>
              <a:off x="9051316" y="4223864"/>
              <a:ext cx="230822" cy="10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72" name="文本框 71">
              <a:extLst>
                <a:ext uri="{FF2B5EF4-FFF2-40B4-BE49-F238E27FC236}">
                  <a16:creationId xmlns:a16="http://schemas.microsoft.com/office/drawing/2014/main" id="{1389EDAE-685D-68CE-80E0-88B0095D5560}"/>
                </a:ext>
              </a:extLst>
            </p:cNvPr>
            <p:cNvSpPr txBox="1"/>
            <p:nvPr/>
          </p:nvSpPr>
          <p:spPr>
            <a:xfrm>
              <a:off x="8979211" y="4194029"/>
              <a:ext cx="435007" cy="369332"/>
            </a:xfrm>
            <a:prstGeom prst="rect">
              <a:avLst/>
            </a:prstGeom>
            <a:noFill/>
          </p:spPr>
          <p:txBody>
            <a:bodyPr wrap="square" rtlCol="0">
              <a:spAutoFit/>
            </a:bodyPr>
            <a:lstStyle/>
            <a:p>
              <a:r>
                <a:rPr lang="en-US" altLang="zh-CN" dirty="0"/>
                <a:t>_t</a:t>
              </a:r>
              <a:endParaRPr lang="zh-CN" altLang="en-US" dirty="0"/>
            </a:p>
          </p:txBody>
        </p:sp>
        <p:sp>
          <p:nvSpPr>
            <p:cNvPr id="73" name="矩形 72">
              <a:extLst>
                <a:ext uri="{FF2B5EF4-FFF2-40B4-BE49-F238E27FC236}">
                  <a16:creationId xmlns:a16="http://schemas.microsoft.com/office/drawing/2014/main" id="{D8CC10B6-883C-960B-44CA-5AD0C780A37E}"/>
                </a:ext>
              </a:extLst>
            </p:cNvPr>
            <p:cNvSpPr/>
            <p:nvPr/>
          </p:nvSpPr>
          <p:spPr>
            <a:xfrm>
              <a:off x="9362033" y="4171813"/>
              <a:ext cx="230822" cy="6214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B4F6DBE8-11D1-9786-02F7-59FE869890D1}"/>
                </a:ext>
              </a:extLst>
            </p:cNvPr>
            <p:cNvSpPr txBox="1"/>
            <p:nvPr/>
          </p:nvSpPr>
          <p:spPr>
            <a:xfrm>
              <a:off x="9302564" y="4188929"/>
              <a:ext cx="435007" cy="369332"/>
            </a:xfrm>
            <a:prstGeom prst="rect">
              <a:avLst/>
            </a:prstGeom>
            <a:noFill/>
          </p:spPr>
          <p:txBody>
            <a:bodyPr wrap="square" rtlCol="0">
              <a:spAutoFit/>
            </a:bodyPr>
            <a:lstStyle/>
            <a:p>
              <a:r>
                <a:rPr lang="en-US" altLang="zh-CN" dirty="0"/>
                <a:t>d_</a:t>
              </a:r>
              <a:endParaRPr lang="zh-CN" altLang="en-US" dirty="0"/>
            </a:p>
          </p:txBody>
        </p:sp>
        <p:sp>
          <p:nvSpPr>
            <p:cNvPr id="75" name="矩形 74">
              <a:extLst>
                <a:ext uri="{FF2B5EF4-FFF2-40B4-BE49-F238E27FC236}">
                  <a16:creationId xmlns:a16="http://schemas.microsoft.com/office/drawing/2014/main" id="{139F2965-89E3-8AA0-8009-844DF0905450}"/>
                </a:ext>
              </a:extLst>
            </p:cNvPr>
            <p:cNvSpPr/>
            <p:nvPr/>
          </p:nvSpPr>
          <p:spPr>
            <a:xfrm>
              <a:off x="9672750" y="4115942"/>
              <a:ext cx="230822" cy="11834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E179FC25-7F68-5F0E-43A5-E4E9FB5A55CC}"/>
                </a:ext>
              </a:extLst>
            </p:cNvPr>
            <p:cNvSpPr txBox="1"/>
            <p:nvPr/>
          </p:nvSpPr>
          <p:spPr>
            <a:xfrm>
              <a:off x="9597654" y="4186520"/>
              <a:ext cx="435007" cy="369332"/>
            </a:xfrm>
            <a:prstGeom prst="rect">
              <a:avLst/>
            </a:prstGeom>
            <a:noFill/>
          </p:spPr>
          <p:txBody>
            <a:bodyPr wrap="square" rtlCol="0">
              <a:spAutoFit/>
            </a:bodyPr>
            <a:lstStyle/>
            <a:p>
              <a:r>
                <a:rPr lang="en-US" altLang="zh-CN" dirty="0"/>
                <a:t>de</a:t>
              </a:r>
              <a:endParaRPr lang="zh-CN" altLang="en-US" dirty="0"/>
            </a:p>
          </p:txBody>
        </p:sp>
        <p:sp>
          <p:nvSpPr>
            <p:cNvPr id="77" name="矩形 76">
              <a:extLst>
                <a:ext uri="{FF2B5EF4-FFF2-40B4-BE49-F238E27FC236}">
                  <a16:creationId xmlns:a16="http://schemas.microsoft.com/office/drawing/2014/main" id="{4280E164-4DE5-F069-A9C0-D3C77615E29A}"/>
                </a:ext>
              </a:extLst>
            </p:cNvPr>
            <p:cNvSpPr/>
            <p:nvPr/>
          </p:nvSpPr>
          <p:spPr>
            <a:xfrm>
              <a:off x="9982955" y="3897208"/>
              <a:ext cx="230822" cy="3360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A52DA795-B5C4-6500-8DFB-2E8FC3EFC405}"/>
                </a:ext>
              </a:extLst>
            </p:cNvPr>
            <p:cNvSpPr txBox="1"/>
            <p:nvPr/>
          </p:nvSpPr>
          <p:spPr>
            <a:xfrm>
              <a:off x="9903572" y="4174597"/>
              <a:ext cx="435007" cy="369332"/>
            </a:xfrm>
            <a:prstGeom prst="rect">
              <a:avLst/>
            </a:prstGeom>
            <a:noFill/>
          </p:spPr>
          <p:txBody>
            <a:bodyPr wrap="square" rtlCol="0">
              <a:spAutoFit/>
            </a:bodyPr>
            <a:lstStyle/>
            <a:p>
              <a:r>
                <a:rPr lang="en-US" altLang="zh-CN" dirty="0"/>
                <a:t>e_</a:t>
              </a:r>
              <a:endParaRPr lang="zh-CN" altLang="en-US" dirty="0"/>
            </a:p>
          </p:txBody>
        </p:sp>
        <p:sp>
          <p:nvSpPr>
            <p:cNvPr id="79" name="矩形 78">
              <a:extLst>
                <a:ext uri="{FF2B5EF4-FFF2-40B4-BE49-F238E27FC236}">
                  <a16:creationId xmlns:a16="http://schemas.microsoft.com/office/drawing/2014/main" id="{F82A7527-E377-2EF9-B755-08DD623BADC9}"/>
                </a:ext>
              </a:extLst>
            </p:cNvPr>
            <p:cNvSpPr/>
            <p:nvPr/>
          </p:nvSpPr>
          <p:spPr>
            <a:xfrm>
              <a:off x="10293160" y="3864321"/>
              <a:ext cx="230822" cy="3760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9BAEBA34-3BE9-C383-832C-AB86A37A36EA}"/>
                </a:ext>
              </a:extLst>
            </p:cNvPr>
            <p:cNvSpPr txBox="1"/>
            <p:nvPr/>
          </p:nvSpPr>
          <p:spPr>
            <a:xfrm>
              <a:off x="10204848" y="4174597"/>
              <a:ext cx="435007" cy="369332"/>
            </a:xfrm>
            <a:prstGeom prst="rect">
              <a:avLst/>
            </a:prstGeom>
            <a:noFill/>
          </p:spPr>
          <p:txBody>
            <a:bodyPr wrap="square" rtlCol="0">
              <a:spAutoFit/>
            </a:bodyPr>
            <a:lstStyle/>
            <a:p>
              <a:r>
                <a:rPr lang="en-US" altLang="zh-CN" dirty="0"/>
                <a:t>en</a:t>
              </a:r>
              <a:endParaRPr lang="zh-CN" altLang="en-US" dirty="0"/>
            </a:p>
          </p:txBody>
        </p:sp>
        <p:sp>
          <p:nvSpPr>
            <p:cNvPr id="81" name="矩形 80">
              <a:extLst>
                <a:ext uri="{FF2B5EF4-FFF2-40B4-BE49-F238E27FC236}">
                  <a16:creationId xmlns:a16="http://schemas.microsoft.com/office/drawing/2014/main" id="{0846D795-467B-B76F-C017-922D5B055BC0}"/>
                </a:ext>
              </a:extLst>
            </p:cNvPr>
            <p:cNvSpPr/>
            <p:nvPr/>
          </p:nvSpPr>
          <p:spPr>
            <a:xfrm>
              <a:off x="10589281" y="3830408"/>
              <a:ext cx="230822" cy="406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2" name="文本框 81">
              <a:extLst>
                <a:ext uri="{FF2B5EF4-FFF2-40B4-BE49-F238E27FC236}">
                  <a16:creationId xmlns:a16="http://schemas.microsoft.com/office/drawing/2014/main" id="{6F16F455-4B2A-154C-A413-2645773B5C84}"/>
                </a:ext>
              </a:extLst>
            </p:cNvPr>
            <p:cNvSpPr txBox="1"/>
            <p:nvPr/>
          </p:nvSpPr>
          <p:spPr>
            <a:xfrm>
              <a:off x="10521623" y="4174597"/>
              <a:ext cx="435007" cy="369332"/>
            </a:xfrm>
            <a:prstGeom prst="rect">
              <a:avLst/>
            </a:prstGeom>
            <a:noFill/>
          </p:spPr>
          <p:txBody>
            <a:bodyPr wrap="square" rtlCol="0">
              <a:spAutoFit/>
            </a:bodyPr>
            <a:lstStyle/>
            <a:p>
              <a:r>
                <a:rPr lang="en-US" altLang="zh-CN" dirty="0"/>
                <a:t>er</a:t>
              </a:r>
              <a:endParaRPr lang="zh-CN" altLang="en-US" dirty="0"/>
            </a:p>
          </p:txBody>
        </p:sp>
      </p:grpSp>
      <p:cxnSp>
        <p:nvCxnSpPr>
          <p:cNvPr id="84" name="直接箭头连接符 83">
            <a:extLst>
              <a:ext uri="{FF2B5EF4-FFF2-40B4-BE49-F238E27FC236}">
                <a16:creationId xmlns:a16="http://schemas.microsoft.com/office/drawing/2014/main" id="{D46E3507-D614-0217-29FB-FC087EFFB12D}"/>
              </a:ext>
            </a:extLst>
          </p:cNvPr>
          <p:cNvCxnSpPr/>
          <p:nvPr/>
        </p:nvCxnSpPr>
        <p:spPr>
          <a:xfrm>
            <a:off x="2812003" y="5036665"/>
            <a:ext cx="37915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5" name="直接箭头连接符 84">
            <a:extLst>
              <a:ext uri="{FF2B5EF4-FFF2-40B4-BE49-F238E27FC236}">
                <a16:creationId xmlns:a16="http://schemas.microsoft.com/office/drawing/2014/main" id="{3A2F026A-416C-5EEA-963C-AA04D35BFFEB}"/>
              </a:ext>
            </a:extLst>
          </p:cNvPr>
          <p:cNvCxnSpPr/>
          <p:nvPr/>
        </p:nvCxnSpPr>
        <p:spPr>
          <a:xfrm>
            <a:off x="7496646" y="5036665"/>
            <a:ext cx="37915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6" name="矩形 85">
            <a:extLst>
              <a:ext uri="{FF2B5EF4-FFF2-40B4-BE49-F238E27FC236}">
                <a16:creationId xmlns:a16="http://schemas.microsoft.com/office/drawing/2014/main" id="{3209F32F-570F-CE1B-D42C-68E8B5D6602D}"/>
              </a:ext>
            </a:extLst>
          </p:cNvPr>
          <p:cNvSpPr/>
          <p:nvPr/>
        </p:nvSpPr>
        <p:spPr>
          <a:xfrm>
            <a:off x="8823261" y="3261666"/>
            <a:ext cx="1539822" cy="3271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b="1" dirty="0"/>
              <a:t>English</a:t>
            </a:r>
            <a:endParaRPr lang="zh-CN" altLang="en-US" sz="2000" b="1" dirty="0"/>
          </a:p>
        </p:txBody>
      </p:sp>
      <p:sp>
        <p:nvSpPr>
          <p:cNvPr id="87" name="矩形 86">
            <a:extLst>
              <a:ext uri="{FF2B5EF4-FFF2-40B4-BE49-F238E27FC236}">
                <a16:creationId xmlns:a16="http://schemas.microsoft.com/office/drawing/2014/main" id="{284BBFC6-28F2-ADFD-65CC-0161B2933771}"/>
              </a:ext>
            </a:extLst>
          </p:cNvPr>
          <p:cNvSpPr/>
          <p:nvPr/>
        </p:nvSpPr>
        <p:spPr>
          <a:xfrm>
            <a:off x="8831212" y="6038987"/>
            <a:ext cx="1539822" cy="32718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t>German</a:t>
            </a:r>
            <a:endParaRPr lang="zh-CN" altLang="en-US" sz="2000" b="1" dirty="0"/>
          </a:p>
        </p:txBody>
      </p:sp>
    </p:spTree>
    <p:extLst>
      <p:ext uri="{BB962C8B-B14F-4D97-AF65-F5344CB8AC3E}">
        <p14:creationId xmlns:p14="http://schemas.microsoft.com/office/powerpoint/2010/main" val="2725535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6" name="文本框 5">
            <a:extLst>
              <a:ext uri="{FF2B5EF4-FFF2-40B4-BE49-F238E27FC236}">
                <a16:creationId xmlns:a16="http://schemas.microsoft.com/office/drawing/2014/main" id="{68BBEEA2-71F7-FC3C-57B4-EF062F1088F8}"/>
              </a:ext>
            </a:extLst>
          </p:cNvPr>
          <p:cNvSpPr txBox="1"/>
          <p:nvPr/>
        </p:nvSpPr>
        <p:spPr>
          <a:xfrm>
            <a:off x="248343" y="1167718"/>
            <a:ext cx="11334702" cy="46416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任务实现：</a:t>
            </a:r>
            <a:r>
              <a:rPr lang="zh-CN" altLang="en-US" sz="2200" dirty="0">
                <a:latin typeface="Microsoft YaHei" panose="020B0503020204020204" pitchFamily="34" charset="-122"/>
                <a:ea typeface="Microsoft YaHei" panose="020B0503020204020204" pitchFamily="34" charset="-122"/>
              </a:rPr>
              <a:t>给新文档进行统计，对比语料库中的统计，训练线性模型可以作为分类器。</a:t>
            </a:r>
            <a:endParaRPr kumimoji="0" lang="en-US" altLang="zh-CN"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p:grpSp>
        <p:nvGrpSpPr>
          <p:cNvPr id="3" name="组合 2">
            <a:extLst>
              <a:ext uri="{FF2B5EF4-FFF2-40B4-BE49-F238E27FC236}">
                <a16:creationId xmlns:a16="http://schemas.microsoft.com/office/drawing/2014/main" id="{AB0DBA20-15DD-144D-A5CD-FAA8C8104585}"/>
              </a:ext>
            </a:extLst>
          </p:cNvPr>
          <p:cNvGrpSpPr/>
          <p:nvPr/>
        </p:nvGrpSpPr>
        <p:grpSpPr>
          <a:xfrm>
            <a:off x="2081304" y="2822164"/>
            <a:ext cx="3039222" cy="840972"/>
            <a:chOff x="7987366" y="3738598"/>
            <a:chExt cx="3039222" cy="840972"/>
          </a:xfrm>
        </p:grpSpPr>
        <p:cxnSp>
          <p:nvCxnSpPr>
            <p:cNvPr id="5" name="直接连接符 4">
              <a:extLst>
                <a:ext uri="{FF2B5EF4-FFF2-40B4-BE49-F238E27FC236}">
                  <a16:creationId xmlns:a16="http://schemas.microsoft.com/office/drawing/2014/main" id="{F2C3E5CB-FC12-0F47-EC70-FFF5EDB6E89F}"/>
                </a:ext>
              </a:extLst>
            </p:cNvPr>
            <p:cNvCxnSpPr>
              <a:cxnSpLocks/>
            </p:cNvCxnSpPr>
            <p:nvPr/>
          </p:nvCxnSpPr>
          <p:spPr>
            <a:xfrm>
              <a:off x="7987366" y="4243526"/>
              <a:ext cx="3039222" cy="0"/>
            </a:xfrm>
            <a:prstGeom prst="line">
              <a:avLst/>
            </a:prstGeom>
          </p:spPr>
          <p:style>
            <a:lnRef idx="3">
              <a:schemeClr val="dk1"/>
            </a:lnRef>
            <a:fillRef idx="0">
              <a:schemeClr val="dk1"/>
            </a:fillRef>
            <a:effectRef idx="2">
              <a:schemeClr val="dk1"/>
            </a:effectRef>
            <a:fontRef idx="minor">
              <a:schemeClr val="tx1"/>
            </a:fontRef>
          </p:style>
        </p:cxnSp>
        <p:sp>
          <p:nvSpPr>
            <p:cNvPr id="7" name="矩形 6">
              <a:extLst>
                <a:ext uri="{FF2B5EF4-FFF2-40B4-BE49-F238E27FC236}">
                  <a16:creationId xmlns:a16="http://schemas.microsoft.com/office/drawing/2014/main" id="{14B01E7B-FD3C-AA1E-E832-7502C5FAAD43}"/>
                </a:ext>
              </a:extLst>
            </p:cNvPr>
            <p:cNvSpPr/>
            <p:nvPr/>
          </p:nvSpPr>
          <p:spPr>
            <a:xfrm>
              <a:off x="8123063" y="4061642"/>
              <a:ext cx="230822" cy="1730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D8BE4F4C-8AA9-791E-0AC0-A82B104E6AE6}"/>
                </a:ext>
              </a:extLst>
            </p:cNvPr>
            <p:cNvSpPr txBox="1"/>
            <p:nvPr/>
          </p:nvSpPr>
          <p:spPr>
            <a:xfrm>
              <a:off x="8020970" y="4210238"/>
              <a:ext cx="435007" cy="369332"/>
            </a:xfrm>
            <a:prstGeom prst="rect">
              <a:avLst/>
            </a:prstGeom>
            <a:noFill/>
          </p:spPr>
          <p:txBody>
            <a:bodyPr wrap="square" rtlCol="0">
              <a:spAutoFit/>
            </a:bodyPr>
            <a:lstStyle/>
            <a:p>
              <a:r>
                <a:rPr lang="en-US" altLang="zh-CN" dirty="0"/>
                <a:t>_a</a:t>
              </a:r>
              <a:endParaRPr lang="zh-CN" altLang="en-US" dirty="0"/>
            </a:p>
          </p:txBody>
        </p:sp>
        <p:sp>
          <p:nvSpPr>
            <p:cNvPr id="9" name="矩形 8">
              <a:extLst>
                <a:ext uri="{FF2B5EF4-FFF2-40B4-BE49-F238E27FC236}">
                  <a16:creationId xmlns:a16="http://schemas.microsoft.com/office/drawing/2014/main" id="{5610B43C-26DD-81E3-8595-46BE90EE1EF5}"/>
                </a:ext>
              </a:extLst>
            </p:cNvPr>
            <p:cNvSpPr/>
            <p:nvPr/>
          </p:nvSpPr>
          <p:spPr>
            <a:xfrm>
              <a:off x="8430399" y="4188929"/>
              <a:ext cx="230822" cy="4571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DA995AD1-B760-0402-8F1D-E748B753AB5C}"/>
                </a:ext>
              </a:extLst>
            </p:cNvPr>
            <p:cNvSpPr txBox="1"/>
            <p:nvPr/>
          </p:nvSpPr>
          <p:spPr>
            <a:xfrm>
              <a:off x="8345006" y="4198578"/>
              <a:ext cx="435007" cy="369332"/>
            </a:xfrm>
            <a:prstGeom prst="rect">
              <a:avLst/>
            </a:prstGeom>
            <a:noFill/>
          </p:spPr>
          <p:txBody>
            <a:bodyPr wrap="square" rtlCol="0">
              <a:spAutoFit/>
            </a:bodyPr>
            <a:lstStyle/>
            <a:p>
              <a:r>
                <a:rPr lang="en-US" altLang="zh-CN" dirty="0"/>
                <a:t>_d</a:t>
              </a:r>
              <a:endParaRPr lang="zh-CN" altLang="en-US" dirty="0"/>
            </a:p>
          </p:txBody>
        </p:sp>
        <p:sp>
          <p:nvSpPr>
            <p:cNvPr id="11" name="文本框 10">
              <a:extLst>
                <a:ext uri="{FF2B5EF4-FFF2-40B4-BE49-F238E27FC236}">
                  <a16:creationId xmlns:a16="http://schemas.microsoft.com/office/drawing/2014/main" id="{7A1CFDC9-3231-97E5-D6C3-8931E9A6C926}"/>
                </a:ext>
              </a:extLst>
            </p:cNvPr>
            <p:cNvSpPr txBox="1"/>
            <p:nvPr/>
          </p:nvSpPr>
          <p:spPr>
            <a:xfrm>
              <a:off x="8668822" y="4194029"/>
              <a:ext cx="435007" cy="369332"/>
            </a:xfrm>
            <a:prstGeom prst="rect">
              <a:avLst/>
            </a:prstGeom>
            <a:noFill/>
          </p:spPr>
          <p:txBody>
            <a:bodyPr wrap="square" rtlCol="0">
              <a:spAutoFit/>
            </a:bodyPr>
            <a:lstStyle/>
            <a:p>
              <a:r>
                <a:rPr lang="en-US" altLang="zh-CN" dirty="0"/>
                <a:t>_s</a:t>
              </a:r>
              <a:endParaRPr lang="zh-CN" altLang="en-US" dirty="0"/>
            </a:p>
          </p:txBody>
        </p:sp>
        <p:sp>
          <p:nvSpPr>
            <p:cNvPr id="12" name="矩形 11">
              <a:extLst>
                <a:ext uri="{FF2B5EF4-FFF2-40B4-BE49-F238E27FC236}">
                  <a16:creationId xmlns:a16="http://schemas.microsoft.com/office/drawing/2014/main" id="{442D69FE-49F1-5857-F0B3-516F05818A7B}"/>
                </a:ext>
              </a:extLst>
            </p:cNvPr>
            <p:cNvSpPr/>
            <p:nvPr/>
          </p:nvSpPr>
          <p:spPr>
            <a:xfrm>
              <a:off x="8746714" y="4101484"/>
              <a:ext cx="230822" cy="13424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07CA1F1-0F47-DC6C-EE5A-8B44D333868D}"/>
                </a:ext>
              </a:extLst>
            </p:cNvPr>
            <p:cNvSpPr/>
            <p:nvPr/>
          </p:nvSpPr>
          <p:spPr>
            <a:xfrm>
              <a:off x="9051316" y="3821373"/>
              <a:ext cx="230822" cy="4126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8147D8E1-30D2-9191-52A1-3CBBBB86A105}"/>
                </a:ext>
              </a:extLst>
            </p:cNvPr>
            <p:cNvSpPr txBox="1"/>
            <p:nvPr/>
          </p:nvSpPr>
          <p:spPr>
            <a:xfrm>
              <a:off x="8979211" y="4194029"/>
              <a:ext cx="435007" cy="369332"/>
            </a:xfrm>
            <a:prstGeom prst="rect">
              <a:avLst/>
            </a:prstGeom>
            <a:noFill/>
          </p:spPr>
          <p:txBody>
            <a:bodyPr wrap="square" rtlCol="0">
              <a:spAutoFit/>
            </a:bodyPr>
            <a:lstStyle/>
            <a:p>
              <a:r>
                <a:rPr lang="en-US" altLang="zh-CN" dirty="0"/>
                <a:t>_t</a:t>
              </a:r>
              <a:endParaRPr lang="zh-CN" altLang="en-US" dirty="0"/>
            </a:p>
          </p:txBody>
        </p:sp>
        <p:sp>
          <p:nvSpPr>
            <p:cNvPr id="15" name="矩形 14">
              <a:extLst>
                <a:ext uri="{FF2B5EF4-FFF2-40B4-BE49-F238E27FC236}">
                  <a16:creationId xmlns:a16="http://schemas.microsoft.com/office/drawing/2014/main" id="{3CB9BDBD-688E-6BCD-7C0B-980336900315}"/>
                </a:ext>
              </a:extLst>
            </p:cNvPr>
            <p:cNvSpPr/>
            <p:nvPr/>
          </p:nvSpPr>
          <p:spPr>
            <a:xfrm>
              <a:off x="9362033" y="4099709"/>
              <a:ext cx="230822" cy="13424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D371657E-8498-8B82-5F27-80A9D39CAFBF}"/>
                </a:ext>
              </a:extLst>
            </p:cNvPr>
            <p:cNvSpPr txBox="1"/>
            <p:nvPr/>
          </p:nvSpPr>
          <p:spPr>
            <a:xfrm>
              <a:off x="9302564" y="4188929"/>
              <a:ext cx="435007" cy="369332"/>
            </a:xfrm>
            <a:prstGeom prst="rect">
              <a:avLst/>
            </a:prstGeom>
            <a:noFill/>
          </p:spPr>
          <p:txBody>
            <a:bodyPr wrap="square" rtlCol="0">
              <a:spAutoFit/>
            </a:bodyPr>
            <a:lstStyle/>
            <a:p>
              <a:r>
                <a:rPr lang="en-US" altLang="zh-CN" dirty="0"/>
                <a:t>d_</a:t>
              </a:r>
              <a:endParaRPr lang="zh-CN" altLang="en-US" dirty="0"/>
            </a:p>
          </p:txBody>
        </p:sp>
        <p:sp>
          <p:nvSpPr>
            <p:cNvPr id="17" name="矩形 16">
              <a:extLst>
                <a:ext uri="{FF2B5EF4-FFF2-40B4-BE49-F238E27FC236}">
                  <a16:creationId xmlns:a16="http://schemas.microsoft.com/office/drawing/2014/main" id="{AF3D5C68-28B1-165F-FC17-A07CA65F785A}"/>
                </a:ext>
              </a:extLst>
            </p:cNvPr>
            <p:cNvSpPr/>
            <p:nvPr/>
          </p:nvSpPr>
          <p:spPr>
            <a:xfrm>
              <a:off x="9672750" y="4205484"/>
              <a:ext cx="230822" cy="288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32B82AC6-4EF3-881D-75E6-A56C294D9ED1}"/>
                </a:ext>
              </a:extLst>
            </p:cNvPr>
            <p:cNvSpPr txBox="1"/>
            <p:nvPr/>
          </p:nvSpPr>
          <p:spPr>
            <a:xfrm>
              <a:off x="9602296" y="4181305"/>
              <a:ext cx="435007" cy="369332"/>
            </a:xfrm>
            <a:prstGeom prst="rect">
              <a:avLst/>
            </a:prstGeom>
            <a:noFill/>
          </p:spPr>
          <p:txBody>
            <a:bodyPr wrap="square" rtlCol="0">
              <a:spAutoFit/>
            </a:bodyPr>
            <a:lstStyle/>
            <a:p>
              <a:r>
                <a:rPr lang="en-US" altLang="zh-CN" dirty="0"/>
                <a:t>de</a:t>
              </a:r>
              <a:endParaRPr lang="zh-CN" altLang="en-US" dirty="0"/>
            </a:p>
          </p:txBody>
        </p:sp>
        <p:sp>
          <p:nvSpPr>
            <p:cNvPr id="19" name="矩形 18">
              <a:extLst>
                <a:ext uri="{FF2B5EF4-FFF2-40B4-BE49-F238E27FC236}">
                  <a16:creationId xmlns:a16="http://schemas.microsoft.com/office/drawing/2014/main" id="{74C89AFF-3B1F-90E6-BA6B-6488E4BF1849}"/>
                </a:ext>
              </a:extLst>
            </p:cNvPr>
            <p:cNvSpPr/>
            <p:nvPr/>
          </p:nvSpPr>
          <p:spPr>
            <a:xfrm>
              <a:off x="9982955" y="3738598"/>
              <a:ext cx="230822" cy="49465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8C693D37-7E19-8C27-313D-AE663990D8CB}"/>
                </a:ext>
              </a:extLst>
            </p:cNvPr>
            <p:cNvSpPr txBox="1"/>
            <p:nvPr/>
          </p:nvSpPr>
          <p:spPr>
            <a:xfrm>
              <a:off x="9903572" y="4174597"/>
              <a:ext cx="435007" cy="369332"/>
            </a:xfrm>
            <a:prstGeom prst="rect">
              <a:avLst/>
            </a:prstGeom>
            <a:noFill/>
          </p:spPr>
          <p:txBody>
            <a:bodyPr wrap="square" rtlCol="0">
              <a:spAutoFit/>
            </a:bodyPr>
            <a:lstStyle/>
            <a:p>
              <a:r>
                <a:rPr lang="en-US" altLang="zh-CN" dirty="0"/>
                <a:t>e_</a:t>
              </a:r>
              <a:endParaRPr lang="zh-CN" altLang="en-US" dirty="0"/>
            </a:p>
          </p:txBody>
        </p:sp>
        <p:sp>
          <p:nvSpPr>
            <p:cNvPr id="21" name="矩形 20">
              <a:extLst>
                <a:ext uri="{FF2B5EF4-FFF2-40B4-BE49-F238E27FC236}">
                  <a16:creationId xmlns:a16="http://schemas.microsoft.com/office/drawing/2014/main" id="{0465F30B-E911-B1B2-563F-26DAF392F0CF}"/>
                </a:ext>
              </a:extLst>
            </p:cNvPr>
            <p:cNvSpPr/>
            <p:nvPr/>
          </p:nvSpPr>
          <p:spPr>
            <a:xfrm>
              <a:off x="10293160" y="4147313"/>
              <a:ext cx="230822" cy="930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6BE9C018-89AC-9EED-B596-F86F0F4742DB}"/>
                </a:ext>
              </a:extLst>
            </p:cNvPr>
            <p:cNvSpPr txBox="1"/>
            <p:nvPr/>
          </p:nvSpPr>
          <p:spPr>
            <a:xfrm>
              <a:off x="10204848" y="4174597"/>
              <a:ext cx="435007" cy="369332"/>
            </a:xfrm>
            <a:prstGeom prst="rect">
              <a:avLst/>
            </a:prstGeom>
            <a:noFill/>
          </p:spPr>
          <p:txBody>
            <a:bodyPr wrap="square" rtlCol="0">
              <a:spAutoFit/>
            </a:bodyPr>
            <a:lstStyle/>
            <a:p>
              <a:r>
                <a:rPr lang="en-US" altLang="zh-CN" dirty="0"/>
                <a:t>en</a:t>
              </a:r>
              <a:endParaRPr lang="zh-CN" altLang="en-US" dirty="0"/>
            </a:p>
          </p:txBody>
        </p:sp>
        <p:sp>
          <p:nvSpPr>
            <p:cNvPr id="23" name="矩形 22">
              <a:extLst>
                <a:ext uri="{FF2B5EF4-FFF2-40B4-BE49-F238E27FC236}">
                  <a16:creationId xmlns:a16="http://schemas.microsoft.com/office/drawing/2014/main" id="{EC99FE34-BA47-A55E-1435-E856D9E38955}"/>
                </a:ext>
              </a:extLst>
            </p:cNvPr>
            <p:cNvSpPr/>
            <p:nvPr/>
          </p:nvSpPr>
          <p:spPr>
            <a:xfrm>
              <a:off x="10589281" y="4190730"/>
              <a:ext cx="230822" cy="4571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314FE966-88AC-A4BD-1995-A171473D55EF}"/>
                </a:ext>
              </a:extLst>
            </p:cNvPr>
            <p:cNvSpPr txBox="1"/>
            <p:nvPr/>
          </p:nvSpPr>
          <p:spPr>
            <a:xfrm>
              <a:off x="10514348" y="4174597"/>
              <a:ext cx="435007" cy="369332"/>
            </a:xfrm>
            <a:prstGeom prst="rect">
              <a:avLst/>
            </a:prstGeom>
            <a:noFill/>
          </p:spPr>
          <p:txBody>
            <a:bodyPr wrap="square" rtlCol="0">
              <a:spAutoFit/>
            </a:bodyPr>
            <a:lstStyle/>
            <a:p>
              <a:r>
                <a:rPr lang="en-US" altLang="zh-CN" dirty="0"/>
                <a:t>er</a:t>
              </a:r>
              <a:endParaRPr lang="zh-CN" altLang="en-US" dirty="0"/>
            </a:p>
          </p:txBody>
        </p:sp>
      </p:grpSp>
      <p:grpSp>
        <p:nvGrpSpPr>
          <p:cNvPr id="25" name="组合 24">
            <a:extLst>
              <a:ext uri="{FF2B5EF4-FFF2-40B4-BE49-F238E27FC236}">
                <a16:creationId xmlns:a16="http://schemas.microsoft.com/office/drawing/2014/main" id="{E4B60559-06F1-7669-5796-69AD3A55DB91}"/>
              </a:ext>
            </a:extLst>
          </p:cNvPr>
          <p:cNvGrpSpPr/>
          <p:nvPr/>
        </p:nvGrpSpPr>
        <p:grpSpPr>
          <a:xfrm>
            <a:off x="2114908" y="4268779"/>
            <a:ext cx="3039222" cy="749162"/>
            <a:chOff x="7987366" y="3830408"/>
            <a:chExt cx="3039222" cy="749162"/>
          </a:xfrm>
        </p:grpSpPr>
        <p:cxnSp>
          <p:nvCxnSpPr>
            <p:cNvPr id="26" name="直接连接符 25">
              <a:extLst>
                <a:ext uri="{FF2B5EF4-FFF2-40B4-BE49-F238E27FC236}">
                  <a16:creationId xmlns:a16="http://schemas.microsoft.com/office/drawing/2014/main" id="{25E88E53-7383-2B8A-D93F-4C89CFD923F2}"/>
                </a:ext>
              </a:extLst>
            </p:cNvPr>
            <p:cNvCxnSpPr>
              <a:cxnSpLocks/>
            </p:cNvCxnSpPr>
            <p:nvPr/>
          </p:nvCxnSpPr>
          <p:spPr>
            <a:xfrm>
              <a:off x="7987366" y="4243526"/>
              <a:ext cx="3039222" cy="0"/>
            </a:xfrm>
            <a:prstGeom prst="line">
              <a:avLst/>
            </a:prstGeom>
          </p:spPr>
          <p:style>
            <a:lnRef idx="3">
              <a:schemeClr val="dk1"/>
            </a:lnRef>
            <a:fillRef idx="0">
              <a:schemeClr val="dk1"/>
            </a:fillRef>
            <a:effectRef idx="2">
              <a:schemeClr val="dk1"/>
            </a:effectRef>
            <a:fontRef idx="minor">
              <a:schemeClr val="tx1"/>
            </a:fontRef>
          </p:style>
        </p:cxnSp>
        <p:sp>
          <p:nvSpPr>
            <p:cNvPr id="27" name="矩形 26">
              <a:extLst>
                <a:ext uri="{FF2B5EF4-FFF2-40B4-BE49-F238E27FC236}">
                  <a16:creationId xmlns:a16="http://schemas.microsoft.com/office/drawing/2014/main" id="{AA838C3A-4C93-6FBB-5BCD-0B4E2FC3CE0D}"/>
                </a:ext>
              </a:extLst>
            </p:cNvPr>
            <p:cNvSpPr/>
            <p:nvPr/>
          </p:nvSpPr>
          <p:spPr>
            <a:xfrm>
              <a:off x="8132028" y="4061642"/>
              <a:ext cx="230822" cy="17300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4B75C46D-C0B6-91E9-74F5-FAD12CEB8AEB}"/>
                </a:ext>
              </a:extLst>
            </p:cNvPr>
            <p:cNvSpPr txBox="1"/>
            <p:nvPr/>
          </p:nvSpPr>
          <p:spPr>
            <a:xfrm>
              <a:off x="8020970" y="4210238"/>
              <a:ext cx="435007" cy="369332"/>
            </a:xfrm>
            <a:prstGeom prst="rect">
              <a:avLst/>
            </a:prstGeom>
            <a:noFill/>
          </p:spPr>
          <p:txBody>
            <a:bodyPr wrap="square" rtlCol="0">
              <a:spAutoFit/>
            </a:bodyPr>
            <a:lstStyle/>
            <a:p>
              <a:r>
                <a:rPr lang="en-US" altLang="zh-CN" dirty="0"/>
                <a:t>_a</a:t>
              </a:r>
              <a:endParaRPr lang="zh-CN" altLang="en-US" dirty="0"/>
            </a:p>
          </p:txBody>
        </p:sp>
        <p:sp>
          <p:nvSpPr>
            <p:cNvPr id="29" name="矩形 28">
              <a:extLst>
                <a:ext uri="{FF2B5EF4-FFF2-40B4-BE49-F238E27FC236}">
                  <a16:creationId xmlns:a16="http://schemas.microsoft.com/office/drawing/2014/main" id="{F53A2DF8-8685-DBE3-2AB1-701F946D3C1D}"/>
                </a:ext>
              </a:extLst>
            </p:cNvPr>
            <p:cNvSpPr/>
            <p:nvPr/>
          </p:nvSpPr>
          <p:spPr>
            <a:xfrm>
              <a:off x="8430399" y="3997437"/>
              <a:ext cx="230822" cy="23721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93D482A7-C204-6994-DB4E-BE2F9923A00F}"/>
                </a:ext>
              </a:extLst>
            </p:cNvPr>
            <p:cNvSpPr txBox="1"/>
            <p:nvPr/>
          </p:nvSpPr>
          <p:spPr>
            <a:xfrm>
              <a:off x="8354650" y="4198578"/>
              <a:ext cx="435007" cy="369332"/>
            </a:xfrm>
            <a:prstGeom prst="rect">
              <a:avLst/>
            </a:prstGeom>
            <a:noFill/>
          </p:spPr>
          <p:txBody>
            <a:bodyPr wrap="square" rtlCol="0">
              <a:spAutoFit/>
            </a:bodyPr>
            <a:lstStyle/>
            <a:p>
              <a:r>
                <a:rPr lang="en-US" altLang="zh-CN" dirty="0"/>
                <a:t>_d</a:t>
              </a:r>
              <a:endParaRPr lang="zh-CN" altLang="en-US" dirty="0"/>
            </a:p>
          </p:txBody>
        </p:sp>
        <p:sp>
          <p:nvSpPr>
            <p:cNvPr id="31" name="文本框 30">
              <a:extLst>
                <a:ext uri="{FF2B5EF4-FFF2-40B4-BE49-F238E27FC236}">
                  <a16:creationId xmlns:a16="http://schemas.microsoft.com/office/drawing/2014/main" id="{3AB253D2-3DAD-E872-F473-670F34407CE1}"/>
                </a:ext>
              </a:extLst>
            </p:cNvPr>
            <p:cNvSpPr txBox="1"/>
            <p:nvPr/>
          </p:nvSpPr>
          <p:spPr>
            <a:xfrm>
              <a:off x="8668822" y="4194029"/>
              <a:ext cx="435007" cy="369332"/>
            </a:xfrm>
            <a:prstGeom prst="rect">
              <a:avLst/>
            </a:prstGeom>
            <a:noFill/>
          </p:spPr>
          <p:txBody>
            <a:bodyPr wrap="square" rtlCol="0">
              <a:spAutoFit/>
            </a:bodyPr>
            <a:lstStyle/>
            <a:p>
              <a:r>
                <a:rPr lang="en-US" altLang="zh-CN" dirty="0"/>
                <a:t>_s</a:t>
              </a:r>
              <a:endParaRPr lang="zh-CN" altLang="en-US" dirty="0"/>
            </a:p>
          </p:txBody>
        </p:sp>
        <p:sp>
          <p:nvSpPr>
            <p:cNvPr id="32" name="矩形 31">
              <a:extLst>
                <a:ext uri="{FF2B5EF4-FFF2-40B4-BE49-F238E27FC236}">
                  <a16:creationId xmlns:a16="http://schemas.microsoft.com/office/drawing/2014/main" id="{F1926998-3876-E4B5-DB44-0180085CE4BC}"/>
                </a:ext>
              </a:extLst>
            </p:cNvPr>
            <p:cNvSpPr/>
            <p:nvPr/>
          </p:nvSpPr>
          <p:spPr>
            <a:xfrm>
              <a:off x="8746714" y="4147313"/>
              <a:ext cx="230822" cy="884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93862B7C-F51B-AFAB-1A43-62885CE72FCF}"/>
                </a:ext>
              </a:extLst>
            </p:cNvPr>
            <p:cNvSpPr/>
            <p:nvPr/>
          </p:nvSpPr>
          <p:spPr>
            <a:xfrm>
              <a:off x="9051316" y="4223864"/>
              <a:ext cx="230822" cy="10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FC22E236-7EEC-3C21-6B09-9E59B55DBE61}"/>
                </a:ext>
              </a:extLst>
            </p:cNvPr>
            <p:cNvSpPr txBox="1"/>
            <p:nvPr/>
          </p:nvSpPr>
          <p:spPr>
            <a:xfrm>
              <a:off x="8979211" y="4194029"/>
              <a:ext cx="435007" cy="369332"/>
            </a:xfrm>
            <a:prstGeom prst="rect">
              <a:avLst/>
            </a:prstGeom>
            <a:noFill/>
          </p:spPr>
          <p:txBody>
            <a:bodyPr wrap="square" rtlCol="0">
              <a:spAutoFit/>
            </a:bodyPr>
            <a:lstStyle/>
            <a:p>
              <a:r>
                <a:rPr lang="en-US" altLang="zh-CN" dirty="0"/>
                <a:t>_t</a:t>
              </a:r>
              <a:endParaRPr lang="zh-CN" altLang="en-US" dirty="0"/>
            </a:p>
          </p:txBody>
        </p:sp>
        <p:sp>
          <p:nvSpPr>
            <p:cNvPr id="35" name="矩形 34">
              <a:extLst>
                <a:ext uri="{FF2B5EF4-FFF2-40B4-BE49-F238E27FC236}">
                  <a16:creationId xmlns:a16="http://schemas.microsoft.com/office/drawing/2014/main" id="{C21AF297-90DD-784A-5FDF-9CB57010148B}"/>
                </a:ext>
              </a:extLst>
            </p:cNvPr>
            <p:cNvSpPr/>
            <p:nvPr/>
          </p:nvSpPr>
          <p:spPr>
            <a:xfrm>
              <a:off x="9362033" y="4171813"/>
              <a:ext cx="230822" cy="6214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3D4A09D1-8825-B1CE-8C51-6CB8C77F2A84}"/>
                </a:ext>
              </a:extLst>
            </p:cNvPr>
            <p:cNvSpPr txBox="1"/>
            <p:nvPr/>
          </p:nvSpPr>
          <p:spPr>
            <a:xfrm>
              <a:off x="9302564" y="4188929"/>
              <a:ext cx="435007" cy="369332"/>
            </a:xfrm>
            <a:prstGeom prst="rect">
              <a:avLst/>
            </a:prstGeom>
            <a:noFill/>
          </p:spPr>
          <p:txBody>
            <a:bodyPr wrap="square" rtlCol="0">
              <a:spAutoFit/>
            </a:bodyPr>
            <a:lstStyle/>
            <a:p>
              <a:r>
                <a:rPr lang="en-US" altLang="zh-CN" dirty="0"/>
                <a:t>d_</a:t>
              </a:r>
              <a:endParaRPr lang="zh-CN" altLang="en-US" dirty="0"/>
            </a:p>
          </p:txBody>
        </p:sp>
        <p:sp>
          <p:nvSpPr>
            <p:cNvPr id="37" name="矩形 36">
              <a:extLst>
                <a:ext uri="{FF2B5EF4-FFF2-40B4-BE49-F238E27FC236}">
                  <a16:creationId xmlns:a16="http://schemas.microsoft.com/office/drawing/2014/main" id="{E20B5E35-A4E9-B438-42F3-0B8D38E99DFA}"/>
                </a:ext>
              </a:extLst>
            </p:cNvPr>
            <p:cNvSpPr/>
            <p:nvPr/>
          </p:nvSpPr>
          <p:spPr>
            <a:xfrm>
              <a:off x="9672750" y="4115942"/>
              <a:ext cx="230822" cy="11834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63AFB00A-6324-C83A-2918-57254070E631}"/>
                </a:ext>
              </a:extLst>
            </p:cNvPr>
            <p:cNvSpPr txBox="1"/>
            <p:nvPr/>
          </p:nvSpPr>
          <p:spPr>
            <a:xfrm>
              <a:off x="9597654" y="4186520"/>
              <a:ext cx="435007" cy="369332"/>
            </a:xfrm>
            <a:prstGeom prst="rect">
              <a:avLst/>
            </a:prstGeom>
            <a:noFill/>
          </p:spPr>
          <p:txBody>
            <a:bodyPr wrap="square" rtlCol="0">
              <a:spAutoFit/>
            </a:bodyPr>
            <a:lstStyle/>
            <a:p>
              <a:r>
                <a:rPr lang="en-US" altLang="zh-CN" dirty="0"/>
                <a:t>de</a:t>
              </a:r>
              <a:endParaRPr lang="zh-CN" altLang="en-US" dirty="0"/>
            </a:p>
          </p:txBody>
        </p:sp>
        <p:sp>
          <p:nvSpPr>
            <p:cNvPr id="39" name="矩形 38">
              <a:extLst>
                <a:ext uri="{FF2B5EF4-FFF2-40B4-BE49-F238E27FC236}">
                  <a16:creationId xmlns:a16="http://schemas.microsoft.com/office/drawing/2014/main" id="{00115AE2-A4E5-0869-F861-494C0E37E99B}"/>
                </a:ext>
              </a:extLst>
            </p:cNvPr>
            <p:cNvSpPr/>
            <p:nvPr/>
          </p:nvSpPr>
          <p:spPr>
            <a:xfrm>
              <a:off x="9982955" y="3897208"/>
              <a:ext cx="230822" cy="3360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C006C4DC-304C-7584-14B4-E6B0D114A7D5}"/>
                </a:ext>
              </a:extLst>
            </p:cNvPr>
            <p:cNvSpPr txBox="1"/>
            <p:nvPr/>
          </p:nvSpPr>
          <p:spPr>
            <a:xfrm>
              <a:off x="9903572" y="4174597"/>
              <a:ext cx="435007" cy="369332"/>
            </a:xfrm>
            <a:prstGeom prst="rect">
              <a:avLst/>
            </a:prstGeom>
            <a:noFill/>
          </p:spPr>
          <p:txBody>
            <a:bodyPr wrap="square" rtlCol="0">
              <a:spAutoFit/>
            </a:bodyPr>
            <a:lstStyle/>
            <a:p>
              <a:r>
                <a:rPr lang="en-US" altLang="zh-CN" dirty="0"/>
                <a:t>e_</a:t>
              </a:r>
              <a:endParaRPr lang="zh-CN" altLang="en-US" dirty="0"/>
            </a:p>
          </p:txBody>
        </p:sp>
        <p:sp>
          <p:nvSpPr>
            <p:cNvPr id="41" name="矩形 40">
              <a:extLst>
                <a:ext uri="{FF2B5EF4-FFF2-40B4-BE49-F238E27FC236}">
                  <a16:creationId xmlns:a16="http://schemas.microsoft.com/office/drawing/2014/main" id="{4E337FB4-224C-7A86-C822-6C1A841A21CF}"/>
                </a:ext>
              </a:extLst>
            </p:cNvPr>
            <p:cNvSpPr/>
            <p:nvPr/>
          </p:nvSpPr>
          <p:spPr>
            <a:xfrm>
              <a:off x="10293160" y="3864321"/>
              <a:ext cx="230822" cy="3760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29688522-395A-EF37-BE4B-2C03C31FDF5E}"/>
                </a:ext>
              </a:extLst>
            </p:cNvPr>
            <p:cNvSpPr txBox="1"/>
            <p:nvPr/>
          </p:nvSpPr>
          <p:spPr>
            <a:xfrm>
              <a:off x="10204848" y="4174597"/>
              <a:ext cx="435007" cy="369332"/>
            </a:xfrm>
            <a:prstGeom prst="rect">
              <a:avLst/>
            </a:prstGeom>
            <a:noFill/>
          </p:spPr>
          <p:txBody>
            <a:bodyPr wrap="square" rtlCol="0">
              <a:spAutoFit/>
            </a:bodyPr>
            <a:lstStyle/>
            <a:p>
              <a:r>
                <a:rPr lang="en-US" altLang="zh-CN" dirty="0"/>
                <a:t>en</a:t>
              </a:r>
              <a:endParaRPr lang="zh-CN" altLang="en-US" dirty="0"/>
            </a:p>
          </p:txBody>
        </p:sp>
        <p:sp>
          <p:nvSpPr>
            <p:cNvPr id="43" name="矩形 42">
              <a:extLst>
                <a:ext uri="{FF2B5EF4-FFF2-40B4-BE49-F238E27FC236}">
                  <a16:creationId xmlns:a16="http://schemas.microsoft.com/office/drawing/2014/main" id="{236E5A11-DFA8-4963-FA4E-9F05FB513BDC}"/>
                </a:ext>
              </a:extLst>
            </p:cNvPr>
            <p:cNvSpPr/>
            <p:nvPr/>
          </p:nvSpPr>
          <p:spPr>
            <a:xfrm>
              <a:off x="10589281" y="3830408"/>
              <a:ext cx="230822" cy="406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2F173567-CA06-3D37-BC6C-F90F09381104}"/>
                </a:ext>
              </a:extLst>
            </p:cNvPr>
            <p:cNvSpPr txBox="1"/>
            <p:nvPr/>
          </p:nvSpPr>
          <p:spPr>
            <a:xfrm>
              <a:off x="10521623" y="4174597"/>
              <a:ext cx="435007" cy="369332"/>
            </a:xfrm>
            <a:prstGeom prst="rect">
              <a:avLst/>
            </a:prstGeom>
            <a:noFill/>
          </p:spPr>
          <p:txBody>
            <a:bodyPr wrap="square" rtlCol="0">
              <a:spAutoFit/>
            </a:bodyPr>
            <a:lstStyle/>
            <a:p>
              <a:r>
                <a:rPr lang="en-US" altLang="zh-CN" dirty="0"/>
                <a:t>er</a:t>
              </a:r>
              <a:endParaRPr lang="zh-CN" altLang="en-US" dirty="0"/>
            </a:p>
          </p:txBody>
        </p:sp>
      </p:grpSp>
      <p:sp>
        <p:nvSpPr>
          <p:cNvPr id="45" name="矩形 44">
            <a:extLst>
              <a:ext uri="{FF2B5EF4-FFF2-40B4-BE49-F238E27FC236}">
                <a16:creationId xmlns:a16="http://schemas.microsoft.com/office/drawing/2014/main" id="{8B5AC318-7520-E8C8-2A6E-78B8398D3D44}"/>
              </a:ext>
            </a:extLst>
          </p:cNvPr>
          <p:cNvSpPr/>
          <p:nvPr/>
        </p:nvSpPr>
        <p:spPr>
          <a:xfrm>
            <a:off x="2917199" y="2345232"/>
            <a:ext cx="1539822" cy="3271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b="1" dirty="0"/>
              <a:t>English</a:t>
            </a:r>
            <a:endParaRPr lang="zh-CN" altLang="en-US" sz="2000" b="1" dirty="0"/>
          </a:p>
        </p:txBody>
      </p:sp>
      <p:sp>
        <p:nvSpPr>
          <p:cNvPr id="46" name="矩形 45">
            <a:extLst>
              <a:ext uri="{FF2B5EF4-FFF2-40B4-BE49-F238E27FC236}">
                <a16:creationId xmlns:a16="http://schemas.microsoft.com/office/drawing/2014/main" id="{CC1D52B0-F603-1149-B3EF-0A61ACEF8950}"/>
              </a:ext>
            </a:extLst>
          </p:cNvPr>
          <p:cNvSpPr/>
          <p:nvPr/>
        </p:nvSpPr>
        <p:spPr>
          <a:xfrm>
            <a:off x="2925150" y="5122553"/>
            <a:ext cx="1539822" cy="32718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t>German</a:t>
            </a:r>
            <a:endParaRPr lang="zh-CN" altLang="en-US" sz="2000" b="1" dirty="0"/>
          </a:p>
        </p:txBody>
      </p:sp>
      <p:grpSp>
        <p:nvGrpSpPr>
          <p:cNvPr id="47" name="组合 46">
            <a:extLst>
              <a:ext uri="{FF2B5EF4-FFF2-40B4-BE49-F238E27FC236}">
                <a16:creationId xmlns:a16="http://schemas.microsoft.com/office/drawing/2014/main" id="{0E905779-A1A2-433C-5C23-3844D764AA74}"/>
              </a:ext>
            </a:extLst>
          </p:cNvPr>
          <p:cNvGrpSpPr/>
          <p:nvPr/>
        </p:nvGrpSpPr>
        <p:grpSpPr>
          <a:xfrm>
            <a:off x="6566284" y="3554077"/>
            <a:ext cx="3039222" cy="749162"/>
            <a:chOff x="7987366" y="3830408"/>
            <a:chExt cx="3039222" cy="749162"/>
          </a:xfrm>
        </p:grpSpPr>
        <p:cxnSp>
          <p:nvCxnSpPr>
            <p:cNvPr id="48" name="直接连接符 47">
              <a:extLst>
                <a:ext uri="{FF2B5EF4-FFF2-40B4-BE49-F238E27FC236}">
                  <a16:creationId xmlns:a16="http://schemas.microsoft.com/office/drawing/2014/main" id="{30821CFF-11C2-015A-316F-E5E1CEC9B50B}"/>
                </a:ext>
              </a:extLst>
            </p:cNvPr>
            <p:cNvCxnSpPr>
              <a:cxnSpLocks/>
            </p:cNvCxnSpPr>
            <p:nvPr/>
          </p:nvCxnSpPr>
          <p:spPr>
            <a:xfrm>
              <a:off x="7987366" y="4243526"/>
              <a:ext cx="3039222" cy="0"/>
            </a:xfrm>
            <a:prstGeom prst="line">
              <a:avLst/>
            </a:prstGeom>
          </p:spPr>
          <p:style>
            <a:lnRef idx="3">
              <a:schemeClr val="dk1"/>
            </a:lnRef>
            <a:fillRef idx="0">
              <a:schemeClr val="dk1"/>
            </a:fillRef>
            <a:effectRef idx="2">
              <a:schemeClr val="dk1"/>
            </a:effectRef>
            <a:fontRef idx="minor">
              <a:schemeClr val="tx1"/>
            </a:fontRef>
          </p:style>
        </p:cxnSp>
        <p:sp>
          <p:nvSpPr>
            <p:cNvPr id="49" name="矩形 48">
              <a:extLst>
                <a:ext uri="{FF2B5EF4-FFF2-40B4-BE49-F238E27FC236}">
                  <a16:creationId xmlns:a16="http://schemas.microsoft.com/office/drawing/2014/main" id="{19677836-C68C-E3B6-4A39-DAFEC977A035}"/>
                </a:ext>
              </a:extLst>
            </p:cNvPr>
            <p:cNvSpPr/>
            <p:nvPr/>
          </p:nvSpPr>
          <p:spPr>
            <a:xfrm>
              <a:off x="8132028" y="4171812"/>
              <a:ext cx="230822" cy="6283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6A748706-174A-14DA-F7EF-DA04CB4883B2}"/>
                </a:ext>
              </a:extLst>
            </p:cNvPr>
            <p:cNvSpPr txBox="1"/>
            <p:nvPr/>
          </p:nvSpPr>
          <p:spPr>
            <a:xfrm>
              <a:off x="8020970" y="4210238"/>
              <a:ext cx="435007" cy="369332"/>
            </a:xfrm>
            <a:prstGeom prst="rect">
              <a:avLst/>
            </a:prstGeom>
            <a:noFill/>
          </p:spPr>
          <p:txBody>
            <a:bodyPr wrap="square" rtlCol="0">
              <a:spAutoFit/>
            </a:bodyPr>
            <a:lstStyle/>
            <a:p>
              <a:r>
                <a:rPr lang="en-US" altLang="zh-CN" dirty="0"/>
                <a:t>_a</a:t>
              </a:r>
              <a:endParaRPr lang="zh-CN" altLang="en-US" dirty="0"/>
            </a:p>
          </p:txBody>
        </p:sp>
        <p:sp>
          <p:nvSpPr>
            <p:cNvPr id="51" name="矩形 50">
              <a:extLst>
                <a:ext uri="{FF2B5EF4-FFF2-40B4-BE49-F238E27FC236}">
                  <a16:creationId xmlns:a16="http://schemas.microsoft.com/office/drawing/2014/main" id="{ED44028B-B840-4A87-BEB8-F3F3391988F6}"/>
                </a:ext>
              </a:extLst>
            </p:cNvPr>
            <p:cNvSpPr/>
            <p:nvPr/>
          </p:nvSpPr>
          <p:spPr>
            <a:xfrm>
              <a:off x="8430399" y="3897208"/>
              <a:ext cx="230822" cy="3374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6167D208-ABCF-1E52-447A-258077748B5B}"/>
                </a:ext>
              </a:extLst>
            </p:cNvPr>
            <p:cNvSpPr txBox="1"/>
            <p:nvPr/>
          </p:nvSpPr>
          <p:spPr>
            <a:xfrm>
              <a:off x="8354650" y="4198578"/>
              <a:ext cx="435007" cy="369332"/>
            </a:xfrm>
            <a:prstGeom prst="rect">
              <a:avLst/>
            </a:prstGeom>
            <a:noFill/>
          </p:spPr>
          <p:txBody>
            <a:bodyPr wrap="square" rtlCol="0">
              <a:spAutoFit/>
            </a:bodyPr>
            <a:lstStyle/>
            <a:p>
              <a:r>
                <a:rPr lang="en-US" altLang="zh-CN" dirty="0"/>
                <a:t>_d</a:t>
              </a:r>
              <a:endParaRPr lang="zh-CN" altLang="en-US" dirty="0"/>
            </a:p>
          </p:txBody>
        </p:sp>
        <p:sp>
          <p:nvSpPr>
            <p:cNvPr id="53" name="文本框 52">
              <a:extLst>
                <a:ext uri="{FF2B5EF4-FFF2-40B4-BE49-F238E27FC236}">
                  <a16:creationId xmlns:a16="http://schemas.microsoft.com/office/drawing/2014/main" id="{0AC1B6C4-54B8-EAC0-7603-2CA9869E2A48}"/>
                </a:ext>
              </a:extLst>
            </p:cNvPr>
            <p:cNvSpPr txBox="1"/>
            <p:nvPr/>
          </p:nvSpPr>
          <p:spPr>
            <a:xfrm>
              <a:off x="8668822" y="4194029"/>
              <a:ext cx="435007" cy="369332"/>
            </a:xfrm>
            <a:prstGeom prst="rect">
              <a:avLst/>
            </a:prstGeom>
            <a:noFill/>
          </p:spPr>
          <p:txBody>
            <a:bodyPr wrap="square" rtlCol="0">
              <a:spAutoFit/>
            </a:bodyPr>
            <a:lstStyle/>
            <a:p>
              <a:r>
                <a:rPr lang="en-US" altLang="zh-CN" dirty="0"/>
                <a:t>_s</a:t>
              </a:r>
              <a:endParaRPr lang="zh-CN" altLang="en-US" dirty="0"/>
            </a:p>
          </p:txBody>
        </p:sp>
        <p:sp>
          <p:nvSpPr>
            <p:cNvPr id="54" name="矩形 53">
              <a:extLst>
                <a:ext uri="{FF2B5EF4-FFF2-40B4-BE49-F238E27FC236}">
                  <a16:creationId xmlns:a16="http://schemas.microsoft.com/office/drawing/2014/main" id="{AE5D92FD-4F00-AE45-9920-E8E9258264C1}"/>
                </a:ext>
              </a:extLst>
            </p:cNvPr>
            <p:cNvSpPr/>
            <p:nvPr/>
          </p:nvSpPr>
          <p:spPr>
            <a:xfrm>
              <a:off x="8746714" y="4190011"/>
              <a:ext cx="230822" cy="457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E8FB58B0-49E8-2707-FD64-D3806A4681B3}"/>
                </a:ext>
              </a:extLst>
            </p:cNvPr>
            <p:cNvSpPr/>
            <p:nvPr/>
          </p:nvSpPr>
          <p:spPr>
            <a:xfrm>
              <a:off x="9051316" y="4188944"/>
              <a:ext cx="230822" cy="457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56" name="文本框 55">
              <a:extLst>
                <a:ext uri="{FF2B5EF4-FFF2-40B4-BE49-F238E27FC236}">
                  <a16:creationId xmlns:a16="http://schemas.microsoft.com/office/drawing/2014/main" id="{02383A86-4BBD-1319-186C-6C76BFA35ABF}"/>
                </a:ext>
              </a:extLst>
            </p:cNvPr>
            <p:cNvSpPr txBox="1"/>
            <p:nvPr/>
          </p:nvSpPr>
          <p:spPr>
            <a:xfrm>
              <a:off x="8980093" y="4196067"/>
              <a:ext cx="435007" cy="369332"/>
            </a:xfrm>
            <a:prstGeom prst="rect">
              <a:avLst/>
            </a:prstGeom>
            <a:noFill/>
          </p:spPr>
          <p:txBody>
            <a:bodyPr wrap="square" rtlCol="0">
              <a:spAutoFit/>
            </a:bodyPr>
            <a:lstStyle/>
            <a:p>
              <a:r>
                <a:rPr lang="en-US" altLang="zh-CN" dirty="0"/>
                <a:t>_t</a:t>
              </a:r>
              <a:endParaRPr lang="zh-CN" altLang="en-US" dirty="0"/>
            </a:p>
          </p:txBody>
        </p:sp>
        <p:sp>
          <p:nvSpPr>
            <p:cNvPr id="57" name="矩形 56">
              <a:extLst>
                <a:ext uri="{FF2B5EF4-FFF2-40B4-BE49-F238E27FC236}">
                  <a16:creationId xmlns:a16="http://schemas.microsoft.com/office/drawing/2014/main" id="{578F7743-DE7E-AB00-2F93-62EA55858CE9}"/>
                </a:ext>
              </a:extLst>
            </p:cNvPr>
            <p:cNvSpPr/>
            <p:nvPr/>
          </p:nvSpPr>
          <p:spPr>
            <a:xfrm>
              <a:off x="9362033" y="4201153"/>
              <a:ext cx="230822" cy="36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48DE0AC9-4922-CB17-D008-6124F5D6A645}"/>
                </a:ext>
              </a:extLst>
            </p:cNvPr>
            <p:cNvSpPr txBox="1"/>
            <p:nvPr/>
          </p:nvSpPr>
          <p:spPr>
            <a:xfrm>
              <a:off x="9291736" y="4196067"/>
              <a:ext cx="435007" cy="369332"/>
            </a:xfrm>
            <a:prstGeom prst="rect">
              <a:avLst/>
            </a:prstGeom>
            <a:noFill/>
          </p:spPr>
          <p:txBody>
            <a:bodyPr wrap="square" rtlCol="0">
              <a:spAutoFit/>
            </a:bodyPr>
            <a:lstStyle/>
            <a:p>
              <a:r>
                <a:rPr lang="en-US" altLang="zh-CN" dirty="0"/>
                <a:t>d_</a:t>
              </a:r>
              <a:endParaRPr lang="zh-CN" altLang="en-US" dirty="0"/>
            </a:p>
          </p:txBody>
        </p:sp>
        <p:sp>
          <p:nvSpPr>
            <p:cNvPr id="59" name="矩形 58">
              <a:extLst>
                <a:ext uri="{FF2B5EF4-FFF2-40B4-BE49-F238E27FC236}">
                  <a16:creationId xmlns:a16="http://schemas.microsoft.com/office/drawing/2014/main" id="{C4437815-D906-4183-5C72-48A96AB1749B}"/>
                </a:ext>
              </a:extLst>
            </p:cNvPr>
            <p:cNvSpPr/>
            <p:nvPr/>
          </p:nvSpPr>
          <p:spPr>
            <a:xfrm>
              <a:off x="9672750" y="4026840"/>
              <a:ext cx="230822" cy="2074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3977359B-EE21-1345-2E41-654D81DA9FEF}"/>
                </a:ext>
              </a:extLst>
            </p:cNvPr>
            <p:cNvSpPr txBox="1"/>
            <p:nvPr/>
          </p:nvSpPr>
          <p:spPr>
            <a:xfrm>
              <a:off x="9597654" y="4186520"/>
              <a:ext cx="435007" cy="369332"/>
            </a:xfrm>
            <a:prstGeom prst="rect">
              <a:avLst/>
            </a:prstGeom>
            <a:noFill/>
          </p:spPr>
          <p:txBody>
            <a:bodyPr wrap="square" rtlCol="0">
              <a:spAutoFit/>
            </a:bodyPr>
            <a:lstStyle/>
            <a:p>
              <a:r>
                <a:rPr lang="en-US" altLang="zh-CN" dirty="0"/>
                <a:t>de</a:t>
              </a:r>
              <a:endParaRPr lang="zh-CN" altLang="en-US" dirty="0"/>
            </a:p>
          </p:txBody>
        </p:sp>
        <p:sp>
          <p:nvSpPr>
            <p:cNvPr id="61" name="矩形 60">
              <a:extLst>
                <a:ext uri="{FF2B5EF4-FFF2-40B4-BE49-F238E27FC236}">
                  <a16:creationId xmlns:a16="http://schemas.microsoft.com/office/drawing/2014/main" id="{F05A8A93-F95B-D4F3-3D6E-7036B309B658}"/>
                </a:ext>
              </a:extLst>
            </p:cNvPr>
            <p:cNvSpPr/>
            <p:nvPr/>
          </p:nvSpPr>
          <p:spPr>
            <a:xfrm>
              <a:off x="9982955" y="3982830"/>
              <a:ext cx="230822" cy="2504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1A4FF838-FD12-9AFE-2D34-C29B0B84BE19}"/>
                </a:ext>
              </a:extLst>
            </p:cNvPr>
            <p:cNvSpPr txBox="1"/>
            <p:nvPr/>
          </p:nvSpPr>
          <p:spPr>
            <a:xfrm>
              <a:off x="9903572" y="4174597"/>
              <a:ext cx="435007" cy="369332"/>
            </a:xfrm>
            <a:prstGeom prst="rect">
              <a:avLst/>
            </a:prstGeom>
            <a:noFill/>
          </p:spPr>
          <p:txBody>
            <a:bodyPr wrap="square" rtlCol="0">
              <a:spAutoFit/>
            </a:bodyPr>
            <a:lstStyle/>
            <a:p>
              <a:r>
                <a:rPr lang="en-US" altLang="zh-CN" dirty="0"/>
                <a:t>e_</a:t>
              </a:r>
              <a:endParaRPr lang="zh-CN" altLang="en-US" dirty="0"/>
            </a:p>
          </p:txBody>
        </p:sp>
        <p:sp>
          <p:nvSpPr>
            <p:cNvPr id="63" name="矩形 62">
              <a:extLst>
                <a:ext uri="{FF2B5EF4-FFF2-40B4-BE49-F238E27FC236}">
                  <a16:creationId xmlns:a16="http://schemas.microsoft.com/office/drawing/2014/main" id="{EA503DD0-DDCC-EA9C-EC25-FD899DD71121}"/>
                </a:ext>
              </a:extLst>
            </p:cNvPr>
            <p:cNvSpPr/>
            <p:nvPr/>
          </p:nvSpPr>
          <p:spPr>
            <a:xfrm>
              <a:off x="10293160" y="4051291"/>
              <a:ext cx="230822" cy="18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14DF0D21-052A-887A-47D2-4B127EAAD942}"/>
                </a:ext>
              </a:extLst>
            </p:cNvPr>
            <p:cNvSpPr txBox="1"/>
            <p:nvPr/>
          </p:nvSpPr>
          <p:spPr>
            <a:xfrm>
              <a:off x="10204848" y="4174597"/>
              <a:ext cx="435007" cy="369332"/>
            </a:xfrm>
            <a:prstGeom prst="rect">
              <a:avLst/>
            </a:prstGeom>
            <a:noFill/>
          </p:spPr>
          <p:txBody>
            <a:bodyPr wrap="square" rtlCol="0">
              <a:spAutoFit/>
            </a:bodyPr>
            <a:lstStyle/>
            <a:p>
              <a:r>
                <a:rPr lang="en-US" altLang="zh-CN" dirty="0"/>
                <a:t>en</a:t>
              </a:r>
              <a:endParaRPr lang="zh-CN" altLang="en-US" dirty="0"/>
            </a:p>
          </p:txBody>
        </p:sp>
        <p:sp>
          <p:nvSpPr>
            <p:cNvPr id="65" name="矩形 64">
              <a:extLst>
                <a:ext uri="{FF2B5EF4-FFF2-40B4-BE49-F238E27FC236}">
                  <a16:creationId xmlns:a16="http://schemas.microsoft.com/office/drawing/2014/main" id="{6767A568-21AE-A1C5-369C-381A77462387}"/>
                </a:ext>
              </a:extLst>
            </p:cNvPr>
            <p:cNvSpPr/>
            <p:nvPr/>
          </p:nvSpPr>
          <p:spPr>
            <a:xfrm>
              <a:off x="10589281" y="3830408"/>
              <a:ext cx="230822" cy="4060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11580908-7E65-0A94-A2F8-27C7AE604CF8}"/>
                </a:ext>
              </a:extLst>
            </p:cNvPr>
            <p:cNvSpPr txBox="1"/>
            <p:nvPr/>
          </p:nvSpPr>
          <p:spPr>
            <a:xfrm>
              <a:off x="10521623" y="4174597"/>
              <a:ext cx="435007" cy="369332"/>
            </a:xfrm>
            <a:prstGeom prst="rect">
              <a:avLst/>
            </a:prstGeom>
            <a:noFill/>
          </p:spPr>
          <p:txBody>
            <a:bodyPr wrap="square" rtlCol="0">
              <a:spAutoFit/>
            </a:bodyPr>
            <a:lstStyle/>
            <a:p>
              <a:r>
                <a:rPr lang="en-US" altLang="zh-CN" dirty="0"/>
                <a:t>er</a:t>
              </a:r>
              <a:endParaRPr lang="zh-CN" altLang="en-US" dirty="0"/>
            </a:p>
          </p:txBody>
        </p:sp>
      </p:grpSp>
      <p:sp>
        <p:nvSpPr>
          <p:cNvPr id="67" name="矩形 66">
            <a:extLst>
              <a:ext uri="{FF2B5EF4-FFF2-40B4-BE49-F238E27FC236}">
                <a16:creationId xmlns:a16="http://schemas.microsoft.com/office/drawing/2014/main" id="{3F53B8D7-343C-1A97-6274-7EF82467D121}"/>
              </a:ext>
            </a:extLst>
          </p:cNvPr>
          <p:cNvSpPr/>
          <p:nvPr/>
        </p:nvSpPr>
        <p:spPr>
          <a:xfrm>
            <a:off x="7315984" y="3133562"/>
            <a:ext cx="1539822" cy="32718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000" b="1" dirty="0"/>
              <a:t>?</a:t>
            </a:r>
            <a:endParaRPr lang="zh-CN" altLang="en-US" sz="2000" b="1" dirty="0"/>
          </a:p>
        </p:txBody>
      </p:sp>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87E083E7-D209-FF98-EE01-470922CBDB17}"/>
                  </a:ext>
                </a:extLst>
              </p:cNvPr>
              <p:cNvSpPr txBox="1"/>
              <p:nvPr/>
            </p:nvSpPr>
            <p:spPr>
              <a:xfrm>
                <a:off x="6453151" y="4746019"/>
                <a:ext cx="3446841"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𝑦</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𝑠𝑖𝑔𝑛</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𝑠𝑖𝑔𝑛</m:t>
                      </m:r>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𝒘</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𝑏</m:t>
                      </m:r>
                      <m:r>
                        <a:rPr lang="en-US" altLang="zh-CN" b="0" i="1" smtClean="0">
                          <a:latin typeface="Cambria Math" panose="02040503050406030204" pitchFamily="18" charset="0"/>
                        </a:rPr>
                        <m:t>)</m:t>
                      </m:r>
                    </m:oMath>
                  </m:oMathPara>
                </a14:m>
                <a:endParaRPr lang="zh-CN" altLang="en-US" dirty="0"/>
              </a:p>
            </p:txBody>
          </p:sp>
        </mc:Choice>
        <mc:Fallback xmlns="">
          <p:sp>
            <p:nvSpPr>
              <p:cNvPr id="68" name="文本框 67">
                <a:extLst>
                  <a:ext uri="{FF2B5EF4-FFF2-40B4-BE49-F238E27FC236}">
                    <a16:creationId xmlns:a16="http://schemas.microsoft.com/office/drawing/2014/main" id="{87E083E7-D209-FF98-EE01-470922CBDB17}"/>
                  </a:ext>
                </a:extLst>
              </p:cNvPr>
              <p:cNvSpPr txBox="1">
                <a:spLocks noRot="1" noChangeAspect="1" noMove="1" noResize="1" noEditPoints="1" noAdjustHandles="1" noChangeArrowheads="1" noChangeShapeType="1" noTextEdit="1"/>
              </p:cNvSpPr>
              <p:nvPr/>
            </p:nvSpPr>
            <p:spPr>
              <a:xfrm>
                <a:off x="6453151" y="4746019"/>
                <a:ext cx="3446841" cy="312650"/>
              </a:xfrm>
              <a:prstGeom prst="rect">
                <a:avLst/>
              </a:prstGeom>
              <a:blipFill>
                <a:blip r:embed="rId2"/>
                <a:stretch>
                  <a:fillRect l="-1416" t="-15686" r="-2124" b="-27451"/>
                </a:stretch>
              </a:blipFill>
            </p:spPr>
            <p:txBody>
              <a:bodyPr/>
              <a:lstStyle/>
              <a:p>
                <a:r>
                  <a:rPr lang="zh-CN" altLang="en-US">
                    <a:noFill/>
                  </a:rPr>
                  <a:t> </a:t>
                </a:r>
              </a:p>
            </p:txBody>
          </p:sp>
        </mc:Fallback>
      </mc:AlternateContent>
      <p:grpSp>
        <p:nvGrpSpPr>
          <p:cNvPr id="71" name="组合 70">
            <a:extLst>
              <a:ext uri="{FF2B5EF4-FFF2-40B4-BE49-F238E27FC236}">
                <a16:creationId xmlns:a16="http://schemas.microsoft.com/office/drawing/2014/main" id="{3E498D20-A0DA-303D-D687-C721A372C42D}"/>
              </a:ext>
            </a:extLst>
          </p:cNvPr>
          <p:cNvGrpSpPr/>
          <p:nvPr/>
        </p:nvGrpSpPr>
        <p:grpSpPr>
          <a:xfrm>
            <a:off x="8073786" y="5352581"/>
            <a:ext cx="3652411" cy="297736"/>
            <a:chOff x="8287787" y="3552261"/>
            <a:chExt cx="3652411" cy="297736"/>
          </a:xfrm>
        </p:grpSpPr>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E05C161D-0FD4-B5EE-75AC-691CC9B4D78A}"/>
                    </a:ext>
                  </a:extLst>
                </p:cNvPr>
                <p:cNvSpPr txBox="1"/>
                <p:nvPr/>
              </p:nvSpPr>
              <p:spPr>
                <a:xfrm>
                  <a:off x="8287787" y="3552261"/>
                  <a:ext cx="1753622" cy="2862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𝑠𝑖𝑔𝑛</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_</m:t>
                            </m:r>
                            <m:r>
                              <a:rPr lang="en-US" altLang="zh-CN" b="0" i="1" smtClean="0">
                                <a:latin typeface="Cambria Math" panose="02040503050406030204" pitchFamily="18" charset="0"/>
                              </a:rPr>
                              <m:t>𝑎</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_</m:t>
                            </m:r>
                            <m:r>
                              <a:rPr lang="en-US" altLang="zh-CN" b="0" i="1" smtClean="0">
                                <a:latin typeface="Cambria Math" panose="02040503050406030204" pitchFamily="18" charset="0"/>
                                <a:ea typeface="Cambria Math" panose="02040503050406030204" pitchFamily="18" charset="0"/>
                              </a:rPr>
                              <m:t>𝑎</m:t>
                            </m:r>
                          </m:sub>
                        </m:sSub>
                      </m:oMath>
                    </m:oMathPara>
                  </a14:m>
                  <a:endParaRPr lang="zh-CN" altLang="en-US" dirty="0"/>
                </a:p>
              </p:txBody>
            </p:sp>
          </mc:Choice>
          <mc:Fallback xmlns="">
            <p:sp>
              <p:nvSpPr>
                <p:cNvPr id="69" name="文本框 68">
                  <a:extLst>
                    <a:ext uri="{FF2B5EF4-FFF2-40B4-BE49-F238E27FC236}">
                      <a16:creationId xmlns:a16="http://schemas.microsoft.com/office/drawing/2014/main" id="{E05C161D-0FD4-B5EE-75AC-691CC9B4D78A}"/>
                    </a:ext>
                  </a:extLst>
                </p:cNvPr>
                <p:cNvSpPr txBox="1">
                  <a:spLocks noRot="1" noChangeAspect="1" noMove="1" noResize="1" noEditPoints="1" noAdjustHandles="1" noChangeArrowheads="1" noChangeShapeType="1" noTextEdit="1"/>
                </p:cNvSpPr>
                <p:nvPr/>
              </p:nvSpPr>
              <p:spPr>
                <a:xfrm>
                  <a:off x="8287787" y="3552261"/>
                  <a:ext cx="1753622" cy="286297"/>
                </a:xfrm>
                <a:prstGeom prst="rect">
                  <a:avLst/>
                </a:prstGeom>
                <a:blipFill>
                  <a:blip r:embed="rId3"/>
                  <a:stretch>
                    <a:fillRect l="-694" b="-319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D6B4EE43-D5CF-14E4-4634-24E1FE7D5E91}"/>
                    </a:ext>
                  </a:extLst>
                </p:cNvPr>
                <p:cNvSpPr txBox="1"/>
                <p:nvPr/>
              </p:nvSpPr>
              <p:spPr>
                <a:xfrm>
                  <a:off x="10041409" y="3563700"/>
                  <a:ext cx="1898789" cy="2862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 </m:t>
                            </m:r>
                            <m:r>
                              <a:rPr lang="en-US" altLang="zh-CN" b="0" i="1" smtClean="0">
                                <a:latin typeface="Cambria Math" panose="02040503050406030204" pitchFamily="18" charset="0"/>
                              </a:rPr>
                              <m:t>𝑥</m:t>
                            </m:r>
                          </m:e>
                          <m:sub>
                            <m:r>
                              <a:rPr lang="en-US" altLang="zh-CN" b="0" i="1" smtClean="0">
                                <a:latin typeface="Cambria Math" panose="02040503050406030204" pitchFamily="18" charset="0"/>
                              </a:rPr>
                              <m:t>_</m:t>
                            </m:r>
                            <m:r>
                              <a:rPr lang="en-US" altLang="zh-CN" b="0" i="1" smtClean="0">
                                <a:latin typeface="Cambria Math" panose="02040503050406030204" pitchFamily="18" charset="0"/>
                              </a:rPr>
                              <m:t>𝑑</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_</m:t>
                            </m:r>
                            <m:r>
                              <a:rPr lang="en-US" altLang="zh-CN" b="0" i="1" smtClean="0">
                                <a:latin typeface="Cambria Math" panose="02040503050406030204" pitchFamily="18" charset="0"/>
                                <a:ea typeface="Cambria Math" panose="02040503050406030204" pitchFamily="18" charset="0"/>
                              </a:rPr>
                              <m:t>𝑑</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𝑏</m:t>
                        </m:r>
                        <m:r>
                          <a:rPr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70" name="文本框 69">
                  <a:extLst>
                    <a:ext uri="{FF2B5EF4-FFF2-40B4-BE49-F238E27FC236}">
                      <a16:creationId xmlns:a16="http://schemas.microsoft.com/office/drawing/2014/main" id="{D6B4EE43-D5CF-14E4-4634-24E1FE7D5E91}"/>
                    </a:ext>
                  </a:extLst>
                </p:cNvPr>
                <p:cNvSpPr txBox="1">
                  <a:spLocks noRot="1" noChangeAspect="1" noMove="1" noResize="1" noEditPoints="1" noAdjustHandles="1" noChangeArrowheads="1" noChangeShapeType="1" noTextEdit="1"/>
                </p:cNvSpPr>
                <p:nvPr/>
              </p:nvSpPr>
              <p:spPr>
                <a:xfrm>
                  <a:off x="10041409" y="3563700"/>
                  <a:ext cx="1898789" cy="286297"/>
                </a:xfrm>
                <a:prstGeom prst="rect">
                  <a:avLst/>
                </a:prstGeom>
                <a:blipFill>
                  <a:blip r:embed="rId4"/>
                  <a:stretch>
                    <a:fillRect l="-1923" r="-3846" b="-31915"/>
                  </a:stretch>
                </a:blipFill>
              </p:spPr>
              <p:txBody>
                <a:bodyPr/>
                <a:lstStyle/>
                <a:p>
                  <a:r>
                    <a:rPr lang="zh-CN" altLang="en-US">
                      <a:noFill/>
                    </a:rPr>
                    <a:t> </a:t>
                  </a:r>
                </a:p>
              </p:txBody>
            </p:sp>
          </mc:Fallback>
        </mc:AlternateContent>
      </p:grpSp>
      <p:cxnSp>
        <p:nvCxnSpPr>
          <p:cNvPr id="75" name="直接箭头连接符 74">
            <a:extLst>
              <a:ext uri="{FF2B5EF4-FFF2-40B4-BE49-F238E27FC236}">
                <a16:creationId xmlns:a16="http://schemas.microsoft.com/office/drawing/2014/main" id="{DB10406C-54A5-E51A-D031-E0B626AAA962}"/>
              </a:ext>
            </a:extLst>
          </p:cNvPr>
          <p:cNvCxnSpPr/>
          <p:nvPr/>
        </p:nvCxnSpPr>
        <p:spPr>
          <a:xfrm>
            <a:off x="5641461" y="3967195"/>
            <a:ext cx="54846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97284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6" name="文本框 5">
            <a:extLst>
              <a:ext uri="{FF2B5EF4-FFF2-40B4-BE49-F238E27FC236}">
                <a16:creationId xmlns:a16="http://schemas.microsoft.com/office/drawing/2014/main" id="{68BBEEA2-71F7-FC3C-57B4-EF062F1088F8}"/>
              </a:ext>
            </a:extLst>
          </p:cNvPr>
          <p:cNvSpPr txBox="1"/>
          <p:nvPr/>
        </p:nvSpPr>
        <p:spPr>
          <a:xfrm>
            <a:off x="135150" y="995067"/>
            <a:ext cx="11334702" cy="46416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lang="zh-CN" altLang="en-US" sz="2200" dirty="0">
                <a:solidFill>
                  <a:srgbClr val="FF0000"/>
                </a:solidFill>
                <a:latin typeface="Microsoft YaHei" panose="020B0503020204020204" pitchFamily="34" charset="-122"/>
                <a:ea typeface="Microsoft YaHei" panose="020B0503020204020204" pitchFamily="34" charset="-122"/>
              </a:rPr>
              <a:t>文本特征提取方法</a:t>
            </a: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a:t>
            </a:r>
            <a:endParaRPr kumimoji="0" lang="en-US" altLang="zh-CN" sz="22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p:sp>
        <p:nvSpPr>
          <p:cNvPr id="4" name="矩形 3">
            <a:extLst>
              <a:ext uri="{FF2B5EF4-FFF2-40B4-BE49-F238E27FC236}">
                <a16:creationId xmlns:a16="http://schemas.microsoft.com/office/drawing/2014/main" id="{F6E89508-0F86-1F07-CCCD-C72FFC014FC0}"/>
              </a:ext>
            </a:extLst>
          </p:cNvPr>
          <p:cNvSpPr/>
          <p:nvPr/>
        </p:nvSpPr>
        <p:spPr>
          <a:xfrm>
            <a:off x="1388774" y="1671825"/>
            <a:ext cx="1539822" cy="3271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t>词袋模型</a:t>
            </a:r>
          </a:p>
        </p:txBody>
      </p:sp>
      <p:sp>
        <p:nvSpPr>
          <p:cNvPr id="3" name="矩形 2">
            <a:extLst>
              <a:ext uri="{FF2B5EF4-FFF2-40B4-BE49-F238E27FC236}">
                <a16:creationId xmlns:a16="http://schemas.microsoft.com/office/drawing/2014/main" id="{433EE514-17FF-CFAD-71EB-A736F59B3097}"/>
              </a:ext>
            </a:extLst>
          </p:cNvPr>
          <p:cNvSpPr/>
          <p:nvPr/>
        </p:nvSpPr>
        <p:spPr>
          <a:xfrm>
            <a:off x="5320461" y="1675872"/>
            <a:ext cx="1539822" cy="3271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b="1" dirty="0"/>
              <a:t>TF-IDF</a:t>
            </a:r>
            <a:endParaRPr lang="zh-CN" altLang="en-US" sz="2000" b="1" dirty="0"/>
          </a:p>
        </p:txBody>
      </p:sp>
      <p:sp>
        <p:nvSpPr>
          <p:cNvPr id="5" name="矩形 4">
            <a:extLst>
              <a:ext uri="{FF2B5EF4-FFF2-40B4-BE49-F238E27FC236}">
                <a16:creationId xmlns:a16="http://schemas.microsoft.com/office/drawing/2014/main" id="{92929146-D0E8-AC31-A80C-5E6A8180ADF7}"/>
              </a:ext>
            </a:extLst>
          </p:cNvPr>
          <p:cNvSpPr/>
          <p:nvPr/>
        </p:nvSpPr>
        <p:spPr>
          <a:xfrm>
            <a:off x="9136938" y="1675163"/>
            <a:ext cx="1539822" cy="3271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t>分布式表示</a:t>
            </a:r>
          </a:p>
        </p:txBody>
      </p:sp>
      <p:sp>
        <p:nvSpPr>
          <p:cNvPr id="7" name="文本框 6">
            <a:extLst>
              <a:ext uri="{FF2B5EF4-FFF2-40B4-BE49-F238E27FC236}">
                <a16:creationId xmlns:a16="http://schemas.microsoft.com/office/drawing/2014/main" id="{6C440FDF-FA22-08E6-0192-74B454DA2BF2}"/>
              </a:ext>
            </a:extLst>
          </p:cNvPr>
          <p:cNvSpPr txBox="1"/>
          <p:nvPr/>
        </p:nvSpPr>
        <p:spPr>
          <a:xfrm>
            <a:off x="532659" y="2851536"/>
            <a:ext cx="331137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folk quickly jumps the dog.</a:t>
            </a:r>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E51BA7B7-17EC-8FE8-DCD4-9E3A94F3E92D}"/>
              </a:ext>
            </a:extLst>
          </p:cNvPr>
          <p:cNvSpPr txBox="1"/>
          <p:nvPr/>
        </p:nvSpPr>
        <p:spPr>
          <a:xfrm>
            <a:off x="532660" y="3657216"/>
            <a:ext cx="3311371"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{1:”The”, 2:”folk”, 3:”quickly”, 4:”jumps”, 5:”dog”, 6:”.”}</a:t>
            </a:r>
            <a:endParaRPr lang="zh-CN" altLang="en-US" dirty="0">
              <a:latin typeface="Times New Roman" panose="02020603050405020304" pitchFamily="18" charset="0"/>
              <a:cs typeface="Times New Roman" panose="02020603050405020304" pitchFamily="18" charset="0"/>
            </a:endParaRPr>
          </a:p>
        </p:txBody>
      </p:sp>
      <p:cxnSp>
        <p:nvCxnSpPr>
          <p:cNvPr id="10" name="直接箭头连接符 9">
            <a:extLst>
              <a:ext uri="{FF2B5EF4-FFF2-40B4-BE49-F238E27FC236}">
                <a16:creationId xmlns:a16="http://schemas.microsoft.com/office/drawing/2014/main" id="{22CC48A7-A9A4-F2D9-4D7A-0F5E33DD5A10}"/>
              </a:ext>
            </a:extLst>
          </p:cNvPr>
          <p:cNvCxnSpPr>
            <a:stCxn id="7" idx="2"/>
            <a:endCxn id="8" idx="0"/>
          </p:cNvCxnSpPr>
          <p:nvPr/>
        </p:nvCxnSpPr>
        <p:spPr>
          <a:xfrm>
            <a:off x="2188345" y="3220868"/>
            <a:ext cx="1" cy="4363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文本框 10">
            <a:extLst>
              <a:ext uri="{FF2B5EF4-FFF2-40B4-BE49-F238E27FC236}">
                <a16:creationId xmlns:a16="http://schemas.microsoft.com/office/drawing/2014/main" id="{82783AB7-86C1-8DE1-75A1-D5F19A4EA48A}"/>
              </a:ext>
            </a:extLst>
          </p:cNvPr>
          <p:cNvSpPr txBox="1"/>
          <p:nvPr/>
        </p:nvSpPr>
        <p:spPr>
          <a:xfrm>
            <a:off x="1116987" y="3220868"/>
            <a:ext cx="2157273" cy="369332"/>
          </a:xfrm>
          <a:prstGeom prst="rect">
            <a:avLst/>
          </a:prstGeom>
          <a:noFill/>
        </p:spPr>
        <p:txBody>
          <a:bodyPr wrap="square" rtlCol="0">
            <a:spAutoFit/>
          </a:bodyPr>
          <a:lstStyle/>
          <a:p>
            <a:r>
              <a:rPr lang="zh-CN" altLang="en-US" dirty="0"/>
              <a:t>基于文档  构造词典</a:t>
            </a:r>
          </a:p>
        </p:txBody>
      </p:sp>
      <p:sp>
        <p:nvSpPr>
          <p:cNvPr id="12" name="文本框 11">
            <a:extLst>
              <a:ext uri="{FF2B5EF4-FFF2-40B4-BE49-F238E27FC236}">
                <a16:creationId xmlns:a16="http://schemas.microsoft.com/office/drawing/2014/main" id="{C77BC8D8-6FDB-E114-8244-5CE2CB15BA21}"/>
              </a:ext>
            </a:extLst>
          </p:cNvPr>
          <p:cNvSpPr txBox="1"/>
          <p:nvPr/>
        </p:nvSpPr>
        <p:spPr>
          <a:xfrm>
            <a:off x="532660" y="2135316"/>
            <a:ext cx="3311371" cy="646331"/>
          </a:xfrm>
          <a:prstGeom prst="rect">
            <a:avLst/>
          </a:prstGeom>
          <a:noFill/>
        </p:spPr>
        <p:txBody>
          <a:bodyPr wrap="square" rtlCol="0">
            <a:spAutoFit/>
          </a:bodyPr>
          <a:lstStyle/>
          <a:p>
            <a:r>
              <a:rPr lang="zh-CN" altLang="en-US" dirty="0"/>
              <a:t>忽略词序、语法和句法、仅将文档看作是词的集合。</a:t>
            </a:r>
          </a:p>
        </p:txBody>
      </p:sp>
      <p:sp>
        <p:nvSpPr>
          <p:cNvPr id="17" name="文本框 16">
            <a:extLst>
              <a:ext uri="{FF2B5EF4-FFF2-40B4-BE49-F238E27FC236}">
                <a16:creationId xmlns:a16="http://schemas.microsoft.com/office/drawing/2014/main" id="{38F69358-C781-7614-5E5A-0B81405BAA16}"/>
              </a:ext>
            </a:extLst>
          </p:cNvPr>
          <p:cNvSpPr txBox="1"/>
          <p:nvPr/>
        </p:nvSpPr>
        <p:spPr>
          <a:xfrm>
            <a:off x="1578626" y="4314611"/>
            <a:ext cx="1368761" cy="369332"/>
          </a:xfrm>
          <a:prstGeom prst="rect">
            <a:avLst/>
          </a:prstGeom>
          <a:noFill/>
        </p:spPr>
        <p:txBody>
          <a:bodyPr wrap="square" rtlCol="0">
            <a:spAutoFit/>
          </a:bodyPr>
          <a:lstStyle/>
          <a:p>
            <a:r>
              <a:rPr lang="zh-CN" altLang="en-US" dirty="0"/>
              <a:t>表示  文档</a:t>
            </a:r>
          </a:p>
        </p:txBody>
      </p:sp>
      <p:cxnSp>
        <p:nvCxnSpPr>
          <p:cNvPr id="19" name="直接箭头连接符 18">
            <a:extLst>
              <a:ext uri="{FF2B5EF4-FFF2-40B4-BE49-F238E27FC236}">
                <a16:creationId xmlns:a16="http://schemas.microsoft.com/office/drawing/2014/main" id="{574A0D48-2A2E-C115-225B-16107BAA9299}"/>
              </a:ext>
            </a:extLst>
          </p:cNvPr>
          <p:cNvCxnSpPr/>
          <p:nvPr/>
        </p:nvCxnSpPr>
        <p:spPr>
          <a:xfrm>
            <a:off x="2195624" y="4325493"/>
            <a:ext cx="1" cy="4363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文本框 19">
            <a:extLst>
              <a:ext uri="{FF2B5EF4-FFF2-40B4-BE49-F238E27FC236}">
                <a16:creationId xmlns:a16="http://schemas.microsoft.com/office/drawing/2014/main" id="{60323BCE-6967-EFBB-7EFC-0E2612FC14D6}"/>
              </a:ext>
            </a:extLst>
          </p:cNvPr>
          <p:cNvSpPr txBox="1"/>
          <p:nvPr/>
        </p:nvSpPr>
        <p:spPr>
          <a:xfrm>
            <a:off x="787548" y="4749420"/>
            <a:ext cx="270245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one-hot:[2, 1, 1, 1, 1, 1 ]</a:t>
            </a:r>
            <a:endParaRPr lang="zh-CN" altLang="en-US"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038AE981-2C4B-8B40-DBC8-47BB2D429614}"/>
              </a:ext>
            </a:extLst>
          </p:cNvPr>
          <p:cNvSpPr txBox="1"/>
          <p:nvPr/>
        </p:nvSpPr>
        <p:spPr>
          <a:xfrm>
            <a:off x="739686" y="5097303"/>
            <a:ext cx="310354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dog quickly jumps the folk.</a:t>
            </a:r>
            <a:endParaRPr lang="zh-CN" altLang="en-US"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5CD22D3C-7D11-B48D-E558-29C760B8D4B7}"/>
              </a:ext>
            </a:extLst>
          </p:cNvPr>
          <p:cNvSpPr txBox="1"/>
          <p:nvPr/>
        </p:nvSpPr>
        <p:spPr>
          <a:xfrm>
            <a:off x="135150" y="5118752"/>
            <a:ext cx="795018" cy="369332"/>
          </a:xfrm>
          <a:prstGeom prst="rect">
            <a:avLst/>
          </a:prstGeom>
          <a:noFill/>
        </p:spPr>
        <p:txBody>
          <a:bodyPr wrap="square" rtlCol="0">
            <a:spAutoFit/>
          </a:bodyPr>
          <a:lstStyle/>
          <a:p>
            <a:r>
              <a:rPr lang="zh-CN" altLang="en-US" dirty="0"/>
              <a:t>缺点：</a:t>
            </a:r>
          </a:p>
        </p:txBody>
      </p:sp>
      <p:sp>
        <p:nvSpPr>
          <p:cNvPr id="23" name="文本框 22">
            <a:extLst>
              <a:ext uri="{FF2B5EF4-FFF2-40B4-BE49-F238E27FC236}">
                <a16:creationId xmlns:a16="http://schemas.microsoft.com/office/drawing/2014/main" id="{EF488671-8CB8-DF0B-9654-F635C9315376}"/>
              </a:ext>
            </a:extLst>
          </p:cNvPr>
          <p:cNvSpPr txBox="1"/>
          <p:nvPr/>
        </p:nvSpPr>
        <p:spPr>
          <a:xfrm>
            <a:off x="1617774" y="5455830"/>
            <a:ext cx="1368761" cy="369332"/>
          </a:xfrm>
          <a:prstGeom prst="rect">
            <a:avLst/>
          </a:prstGeom>
          <a:noFill/>
        </p:spPr>
        <p:txBody>
          <a:bodyPr wrap="square" rtlCol="0">
            <a:spAutoFit/>
          </a:bodyPr>
          <a:lstStyle/>
          <a:p>
            <a:r>
              <a:rPr lang="zh-CN" altLang="en-US" dirty="0"/>
              <a:t>表示  文档</a:t>
            </a:r>
          </a:p>
        </p:txBody>
      </p:sp>
      <p:cxnSp>
        <p:nvCxnSpPr>
          <p:cNvPr id="24" name="直接箭头连接符 23">
            <a:extLst>
              <a:ext uri="{FF2B5EF4-FFF2-40B4-BE49-F238E27FC236}">
                <a16:creationId xmlns:a16="http://schemas.microsoft.com/office/drawing/2014/main" id="{54DCF4FF-93EE-770B-62D2-728E7C31ACAF}"/>
              </a:ext>
            </a:extLst>
          </p:cNvPr>
          <p:cNvCxnSpPr/>
          <p:nvPr/>
        </p:nvCxnSpPr>
        <p:spPr>
          <a:xfrm>
            <a:off x="2234772" y="5466712"/>
            <a:ext cx="1" cy="4363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文本框 26">
            <a:extLst>
              <a:ext uri="{FF2B5EF4-FFF2-40B4-BE49-F238E27FC236}">
                <a16:creationId xmlns:a16="http://schemas.microsoft.com/office/drawing/2014/main" id="{EA0E10CD-99A9-1360-3F4B-2D96DA8AA4BC}"/>
              </a:ext>
            </a:extLst>
          </p:cNvPr>
          <p:cNvSpPr txBox="1"/>
          <p:nvPr/>
        </p:nvSpPr>
        <p:spPr>
          <a:xfrm>
            <a:off x="70137" y="6213270"/>
            <a:ext cx="4556457" cy="369332"/>
          </a:xfrm>
          <a:prstGeom prst="rect">
            <a:avLst/>
          </a:prstGeom>
          <a:noFill/>
        </p:spPr>
        <p:txBody>
          <a:bodyPr wrap="square" rtlCol="0">
            <a:spAutoFit/>
          </a:bodyPr>
          <a:lstStyle/>
          <a:p>
            <a:r>
              <a:rPr lang="zh-CN" altLang="en-US" dirty="0"/>
              <a:t>此外，还可能造成维度灾难，表示稀疏等</a:t>
            </a:r>
          </a:p>
        </p:txBody>
      </p:sp>
      <p:sp>
        <p:nvSpPr>
          <p:cNvPr id="28" name="文本框 27">
            <a:extLst>
              <a:ext uri="{FF2B5EF4-FFF2-40B4-BE49-F238E27FC236}">
                <a16:creationId xmlns:a16="http://schemas.microsoft.com/office/drawing/2014/main" id="{17CD7B5C-3C8D-18F7-D063-F67116FB5B71}"/>
              </a:ext>
            </a:extLst>
          </p:cNvPr>
          <p:cNvSpPr txBox="1"/>
          <p:nvPr/>
        </p:nvSpPr>
        <p:spPr>
          <a:xfrm>
            <a:off x="4434686" y="2135315"/>
            <a:ext cx="3311371" cy="369332"/>
          </a:xfrm>
          <a:prstGeom prst="rect">
            <a:avLst/>
          </a:prstGeom>
          <a:noFill/>
        </p:spPr>
        <p:txBody>
          <a:bodyPr wrap="square" rtlCol="0">
            <a:spAutoFit/>
          </a:bodyPr>
          <a:lstStyle/>
          <a:p>
            <a:r>
              <a:rPr lang="zh-CN" altLang="en-US" dirty="0"/>
              <a:t>考虑词语在文档中的重要程度。</a:t>
            </a:r>
          </a:p>
        </p:txBody>
      </p:sp>
      <p:sp>
        <p:nvSpPr>
          <p:cNvPr id="29" name="文本框 28">
            <a:extLst>
              <a:ext uri="{FF2B5EF4-FFF2-40B4-BE49-F238E27FC236}">
                <a16:creationId xmlns:a16="http://schemas.microsoft.com/office/drawing/2014/main" id="{84F59E03-63DD-D12C-7F1E-C99B853D461B}"/>
              </a:ext>
            </a:extLst>
          </p:cNvPr>
          <p:cNvSpPr txBox="1"/>
          <p:nvPr/>
        </p:nvSpPr>
        <p:spPr>
          <a:xfrm>
            <a:off x="4465493" y="2539604"/>
            <a:ext cx="3420216" cy="1477328"/>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TF</a:t>
            </a:r>
            <a:r>
              <a:rPr lang="zh-CN" altLang="en-US" dirty="0">
                <a:latin typeface="Times New Roman" panose="02020603050405020304" pitchFamily="18" charset="0"/>
                <a:cs typeface="Times New Roman" panose="02020603050405020304" pitchFamily="18" charset="0"/>
              </a:rPr>
              <a:t>（词频）：指词语在文档内部中出现的频率，一般情况下，认为出现频率越高的词语越重要。但是，像“的”、“这”、“那”这类词语频率虽高，但分类能力较差。</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F6C1A2B1-CD1E-502B-B9D8-7748AF76FF9F}"/>
                  </a:ext>
                </a:extLst>
              </p:cNvPr>
              <p:cNvSpPr txBox="1"/>
              <p:nvPr/>
            </p:nvSpPr>
            <p:spPr>
              <a:xfrm>
                <a:off x="4491747" y="4016932"/>
                <a:ext cx="3420216" cy="2319546"/>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IDF</a:t>
                </a:r>
                <a:r>
                  <a:rPr lang="zh-CN" altLang="en-US" dirty="0">
                    <a:latin typeface="Times New Roman" panose="02020603050405020304" pitchFamily="18" charset="0"/>
                    <a:cs typeface="Times New Roman" panose="02020603050405020304" pitchFamily="18" charset="0"/>
                  </a:rPr>
                  <a:t>（逆文档频率）：某些词只出现在某种类别的文档中，说明其具有很好的区分性。</a:t>
                </a:r>
                <a:endParaRPr lang="en-US" altLang="zh-CN"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𝐼𝐷𝐹</m:t>
                          </m:r>
                        </m:e>
                        <m:sub>
                          <m:r>
                            <a:rPr lang="en-US" altLang="zh-CN" b="0" i="1" smtClean="0">
                              <a:latin typeface="Cambria Math" panose="02040503050406030204" pitchFamily="18" charset="0"/>
                              <a:cs typeface="Times New Roman" panose="02020603050405020304" pitchFamily="18" charset="0"/>
                            </a:rPr>
                            <m:t>𝑖</m:t>
                          </m:r>
                        </m:sub>
                      </m:sSub>
                      <m:r>
                        <a:rPr lang="en-US" altLang="zh-CN" b="0" i="1" smtClean="0">
                          <a:latin typeface="Cambria Math" panose="02040503050406030204" pitchFamily="18" charset="0"/>
                          <a:cs typeface="Times New Roman" panose="02020603050405020304" pitchFamily="18" charset="0"/>
                        </a:rPr>
                        <m:t>=</m:t>
                      </m:r>
                      <m:r>
                        <m:rPr>
                          <m:sty m:val="p"/>
                        </m:rPr>
                        <a:rPr lang="en-US" altLang="zh-CN" b="0" i="0" smtClean="0">
                          <a:latin typeface="Cambria Math" panose="02040503050406030204" pitchFamily="18" charset="0"/>
                          <a:cs typeface="Times New Roman" panose="02020603050405020304" pitchFamily="18" charset="0"/>
                        </a:rPr>
                        <m:t>log</m:t>
                      </m:r>
                      <m:r>
                        <a:rPr lang="en-US" altLang="zh-CN" b="0" i="1" smtClean="0">
                          <a:latin typeface="Cambria Math" panose="02040503050406030204" pitchFamily="18" charset="0"/>
                          <a:cs typeface="Times New Roman" panose="02020603050405020304" pitchFamily="18" charset="0"/>
                        </a:rPr>
                        <m:t>⁡(</m:t>
                      </m:r>
                      <m:f>
                        <m:fPr>
                          <m:ctrlPr>
                            <a:rPr lang="en-US" altLang="zh-CN" b="0" i="1" smtClean="0">
                              <a:latin typeface="Cambria Math" panose="02040503050406030204" pitchFamily="18" charset="0"/>
                              <a:cs typeface="Times New Roman" panose="02020603050405020304" pitchFamily="18" charset="0"/>
                            </a:rPr>
                          </m:ctrlPr>
                        </m:fPr>
                        <m:num>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𝑖</m:t>
                              </m:r>
                            </m:sub>
                          </m:sSub>
                        </m:num>
                        <m:den>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𝐷</m:t>
                          </m:r>
                          <m:r>
                            <a:rPr lang="en-US" altLang="zh-CN" b="0" i="1" smtClean="0">
                              <a:latin typeface="Cambria Math" panose="02040503050406030204" pitchFamily="18" charset="0"/>
                              <a:cs typeface="Times New Roman" panose="02020603050405020304" pitchFamily="18" charset="0"/>
                            </a:rPr>
                            <m:t>|</m:t>
                          </m:r>
                        </m:den>
                      </m:f>
                      <m:r>
                        <a:rPr lang="en-US" altLang="zh-CN" b="0" i="1" smtClean="0">
                          <a:latin typeface="Cambria Math" panose="02040503050406030204" pitchFamily="18" charset="0"/>
                          <a:cs typeface="Times New Roman" panose="02020603050405020304" pitchFamily="18" charset="0"/>
                        </a:rPr>
                        <m:t>)</m:t>
                      </m:r>
                    </m:oMath>
                  </m:oMathPara>
                </a14:m>
                <a:endParaRPr lang="en-US" altLang="zh-CN"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𝑖</m:t>
                        </m:r>
                      </m:sub>
                    </m:sSub>
                    <m:r>
                      <a:rPr lang="zh-CN" altLang="en-US" i="1">
                        <a:latin typeface="Cambria Math" panose="02040503050406030204" pitchFamily="18" charset="0"/>
                        <a:cs typeface="Times New Roman" panose="02020603050405020304" pitchFamily="18" charset="0"/>
                      </a:rPr>
                      <m:t>表示</m:t>
                    </m:r>
                  </m:oMath>
                </a14:m>
                <a:r>
                  <a:rPr lang="zh-CN" altLang="en-US" dirty="0">
                    <a:latin typeface="Times New Roman" panose="02020603050405020304" pitchFamily="18" charset="0"/>
                    <a:cs typeface="Times New Roman" panose="02020603050405020304" pitchFamily="18" charset="0"/>
                  </a:rPr>
                  <a:t>包含该词的文档数，</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𝐷</m:t>
                    </m:r>
                    <m:r>
                      <a:rPr lang="en-US" altLang="zh-CN" b="0" i="1" smtClean="0">
                        <a:latin typeface="Cambria Math" panose="02040503050406030204" pitchFamily="18" charset="0"/>
                        <a:cs typeface="Times New Roman" panose="02020603050405020304" pitchFamily="18" charset="0"/>
                      </a:rPr>
                      <m:t>|</m:t>
                    </m:r>
                  </m:oMath>
                </a14:m>
                <a:r>
                  <a:rPr lang="zh-CN" altLang="en-US" dirty="0">
                    <a:latin typeface="Times New Roman" panose="02020603050405020304" pitchFamily="18" charset="0"/>
                    <a:cs typeface="Times New Roman" panose="02020603050405020304" pitchFamily="18" charset="0"/>
                  </a:rPr>
                  <a:t>表示文档总数。</a:t>
                </a:r>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mc:Choice>
        <mc:Fallback xmlns="">
          <p:sp>
            <p:nvSpPr>
              <p:cNvPr id="30" name="文本框 29">
                <a:extLst>
                  <a:ext uri="{FF2B5EF4-FFF2-40B4-BE49-F238E27FC236}">
                    <a16:creationId xmlns:a16="http://schemas.microsoft.com/office/drawing/2014/main" id="{F6C1A2B1-CD1E-502B-B9D8-7748AF76FF9F}"/>
                  </a:ext>
                </a:extLst>
              </p:cNvPr>
              <p:cNvSpPr txBox="1">
                <a:spLocks noRot="1" noChangeAspect="1" noMove="1" noResize="1" noEditPoints="1" noAdjustHandles="1" noChangeArrowheads="1" noChangeShapeType="1" noTextEdit="1"/>
              </p:cNvSpPr>
              <p:nvPr/>
            </p:nvSpPr>
            <p:spPr>
              <a:xfrm>
                <a:off x="4491747" y="4016932"/>
                <a:ext cx="3420216" cy="2319546"/>
              </a:xfrm>
              <a:prstGeom prst="rect">
                <a:avLst/>
              </a:prstGeom>
              <a:blipFill>
                <a:blip r:embed="rId2"/>
                <a:stretch>
                  <a:fillRect l="-1604" t="-1842" r="-8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5D8E950D-AC0A-688C-8D7C-EBC60A322455}"/>
                  </a:ext>
                </a:extLst>
              </p:cNvPr>
              <p:cNvSpPr txBox="1"/>
              <p:nvPr/>
            </p:nvSpPr>
            <p:spPr>
              <a:xfrm>
                <a:off x="5160353" y="6228320"/>
                <a:ext cx="2231047" cy="276999"/>
              </a:xfrm>
              <a:prstGeom prst="rect">
                <a:avLst/>
              </a:prstGeom>
              <a:solidFill>
                <a:schemeClr val="accent5">
                  <a:lumMod val="40000"/>
                  <a:lumOff val="6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𝑇𝐹</m:t>
                      </m:r>
                      <m:r>
                        <a:rPr lang="en-US" altLang="zh-CN" b="0" i="1" smtClean="0">
                          <a:latin typeface="Cambria Math" panose="02040503050406030204" pitchFamily="18" charset="0"/>
                        </a:rPr>
                        <m:t>−</m:t>
                      </m:r>
                      <m:r>
                        <a:rPr lang="en-US" altLang="zh-CN" b="0" i="1" smtClean="0">
                          <a:latin typeface="Cambria Math" panose="02040503050406030204" pitchFamily="18" charset="0"/>
                        </a:rPr>
                        <m:t>𝐼𝐷𝐹</m:t>
                      </m:r>
                      <m:r>
                        <a:rPr lang="en-US" altLang="zh-CN" b="0" i="1" smtClean="0">
                          <a:latin typeface="Cambria Math" panose="02040503050406030204" pitchFamily="18" charset="0"/>
                        </a:rPr>
                        <m:t>=</m:t>
                      </m:r>
                      <m:r>
                        <a:rPr lang="en-US" altLang="zh-CN" b="0" i="1" smtClean="0">
                          <a:latin typeface="Cambria Math" panose="02040503050406030204" pitchFamily="18" charset="0"/>
                        </a:rPr>
                        <m:t>𝑇𝐹</m:t>
                      </m:r>
                      <m:r>
                        <a:rPr lang="en-US" altLang="zh-CN" b="0" i="1" smtClean="0">
                          <a:latin typeface="Cambria Math" panose="02040503050406030204" pitchFamily="18" charset="0"/>
                        </a:rPr>
                        <m:t>∗</m:t>
                      </m:r>
                      <m:r>
                        <a:rPr lang="en-US" altLang="zh-CN" b="0" i="1" smtClean="0">
                          <a:latin typeface="Cambria Math" panose="02040503050406030204" pitchFamily="18" charset="0"/>
                        </a:rPr>
                        <m:t>𝐼𝐷𝐹</m:t>
                      </m:r>
                    </m:oMath>
                  </m:oMathPara>
                </a14:m>
                <a:endParaRPr lang="zh-CN" altLang="en-US" dirty="0"/>
              </a:p>
            </p:txBody>
          </p:sp>
        </mc:Choice>
        <mc:Fallback xmlns="">
          <p:sp>
            <p:nvSpPr>
              <p:cNvPr id="31" name="文本框 30">
                <a:extLst>
                  <a:ext uri="{FF2B5EF4-FFF2-40B4-BE49-F238E27FC236}">
                    <a16:creationId xmlns:a16="http://schemas.microsoft.com/office/drawing/2014/main" id="{5D8E950D-AC0A-688C-8D7C-EBC60A322455}"/>
                  </a:ext>
                </a:extLst>
              </p:cNvPr>
              <p:cNvSpPr txBox="1">
                <a:spLocks noRot="1" noChangeAspect="1" noMove="1" noResize="1" noEditPoints="1" noAdjustHandles="1" noChangeArrowheads="1" noChangeShapeType="1" noTextEdit="1"/>
              </p:cNvSpPr>
              <p:nvPr/>
            </p:nvSpPr>
            <p:spPr>
              <a:xfrm>
                <a:off x="5160353" y="6228320"/>
                <a:ext cx="2231047" cy="276999"/>
              </a:xfrm>
              <a:prstGeom prst="rect">
                <a:avLst/>
              </a:prstGeom>
              <a:blipFill>
                <a:blip r:embed="rId3"/>
                <a:stretch>
                  <a:fillRect l="-1913" r="-1093" b="-6667"/>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6DDC8AEA-3ECE-DC1C-83AE-2010964862F9}"/>
              </a:ext>
            </a:extLst>
          </p:cNvPr>
          <p:cNvSpPr txBox="1"/>
          <p:nvPr/>
        </p:nvSpPr>
        <p:spPr>
          <a:xfrm>
            <a:off x="789831" y="5862933"/>
            <a:ext cx="270245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one-hot:[2, 1, 1, 1, 1, 1 ]</a:t>
            </a:r>
            <a:endParaRPr lang="zh-CN" altLang="en-US" dirty="0">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B6AFEAC9-C3D0-419A-D232-B49B049D562A}"/>
              </a:ext>
            </a:extLst>
          </p:cNvPr>
          <p:cNvSpPr txBox="1"/>
          <p:nvPr/>
        </p:nvSpPr>
        <p:spPr>
          <a:xfrm>
            <a:off x="8767400" y="2134539"/>
            <a:ext cx="270245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one-hot:[2, 1, 1, 1, 1, 1 ]</a:t>
            </a:r>
            <a:endParaRPr lang="zh-CN" altLang="en-US" dirty="0">
              <a:latin typeface="Times New Roman" panose="02020603050405020304" pitchFamily="18" charset="0"/>
              <a:cs typeface="Times New Roman" panose="02020603050405020304" pitchFamily="18" charset="0"/>
            </a:endParaRPr>
          </a:p>
        </p:txBody>
      </p:sp>
      <p:pic>
        <p:nvPicPr>
          <p:cNvPr id="35" name="图片 34">
            <a:extLst>
              <a:ext uri="{FF2B5EF4-FFF2-40B4-BE49-F238E27FC236}">
                <a16:creationId xmlns:a16="http://schemas.microsoft.com/office/drawing/2014/main" id="{821C357E-4909-1F46-8530-06C01AB97502}"/>
              </a:ext>
            </a:extLst>
          </p:cNvPr>
          <p:cNvPicPr>
            <a:picLocks noChangeAspect="1"/>
          </p:cNvPicPr>
          <p:nvPr/>
        </p:nvPicPr>
        <p:blipFill>
          <a:blip r:embed="rId4"/>
          <a:stretch>
            <a:fillRect/>
          </a:stretch>
        </p:blipFill>
        <p:spPr>
          <a:xfrm rot="5400000">
            <a:off x="9300037" y="3109467"/>
            <a:ext cx="1655063" cy="1095498"/>
          </a:xfrm>
          <a:prstGeom prst="rect">
            <a:avLst/>
          </a:prstGeom>
        </p:spPr>
      </p:pic>
      <p:cxnSp>
        <p:nvCxnSpPr>
          <p:cNvPr id="39" name="直接箭头连接符 38">
            <a:extLst>
              <a:ext uri="{FF2B5EF4-FFF2-40B4-BE49-F238E27FC236}">
                <a16:creationId xmlns:a16="http://schemas.microsoft.com/office/drawing/2014/main" id="{24B586F2-8BEB-75FE-5F8D-9C5795B43D02}"/>
              </a:ext>
            </a:extLst>
          </p:cNvPr>
          <p:cNvCxnSpPr>
            <a:stCxn id="33" idx="2"/>
            <a:endCxn id="35" idx="1"/>
          </p:cNvCxnSpPr>
          <p:nvPr/>
        </p:nvCxnSpPr>
        <p:spPr>
          <a:xfrm>
            <a:off x="10118626" y="2503871"/>
            <a:ext cx="8943" cy="3258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1" name="文本框 40">
            <a:extLst>
              <a:ext uri="{FF2B5EF4-FFF2-40B4-BE49-F238E27FC236}">
                <a16:creationId xmlns:a16="http://schemas.microsoft.com/office/drawing/2014/main" id="{A5430452-532C-67FC-E45C-F9C1DAB0463F}"/>
              </a:ext>
            </a:extLst>
          </p:cNvPr>
          <p:cNvSpPr txBox="1"/>
          <p:nvPr/>
        </p:nvSpPr>
        <p:spPr>
          <a:xfrm>
            <a:off x="9171768" y="4635638"/>
            <a:ext cx="2072633" cy="646331"/>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低维分布式表示</a:t>
            </a:r>
            <a:r>
              <a:rPr lang="en-US" altLang="zh-CN" dirty="0">
                <a:latin typeface="Times New Roman" panose="02020603050405020304" pitchFamily="18" charset="0"/>
                <a:cs typeface="Times New Roman" panose="02020603050405020304" pitchFamily="18" charset="0"/>
              </a:rPr>
              <a:t>:</a:t>
            </a:r>
          </a:p>
          <a:p>
            <a:r>
              <a:rPr lang="en-US" altLang="zh-CN" dirty="0">
                <a:latin typeface="Times New Roman" panose="02020603050405020304" pitchFamily="18" charset="0"/>
                <a:cs typeface="Times New Roman" panose="02020603050405020304" pitchFamily="18" charset="0"/>
              </a:rPr>
              <a:t>[0.976, 0.263, 0.632]</a:t>
            </a:r>
            <a:endParaRPr lang="zh-CN" altLang="en-US" dirty="0">
              <a:latin typeface="Times New Roman" panose="02020603050405020304" pitchFamily="18" charset="0"/>
              <a:cs typeface="Times New Roman" panose="02020603050405020304" pitchFamily="18" charset="0"/>
            </a:endParaRPr>
          </a:p>
        </p:txBody>
      </p:sp>
      <p:cxnSp>
        <p:nvCxnSpPr>
          <p:cNvPr id="42" name="直接箭头连接符 41">
            <a:extLst>
              <a:ext uri="{FF2B5EF4-FFF2-40B4-BE49-F238E27FC236}">
                <a16:creationId xmlns:a16="http://schemas.microsoft.com/office/drawing/2014/main" id="{318C8F70-9FCD-84C6-83E8-36E6033ACA35}"/>
              </a:ext>
            </a:extLst>
          </p:cNvPr>
          <p:cNvCxnSpPr/>
          <p:nvPr/>
        </p:nvCxnSpPr>
        <p:spPr>
          <a:xfrm>
            <a:off x="10121701" y="5292923"/>
            <a:ext cx="8943" cy="3258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3" name="文本框 42">
            <a:extLst>
              <a:ext uri="{FF2B5EF4-FFF2-40B4-BE49-F238E27FC236}">
                <a16:creationId xmlns:a16="http://schemas.microsoft.com/office/drawing/2014/main" id="{8C3CFFED-3173-F9FB-1188-F58450FD7EB2}"/>
              </a:ext>
            </a:extLst>
          </p:cNvPr>
          <p:cNvSpPr txBox="1"/>
          <p:nvPr/>
        </p:nvSpPr>
        <p:spPr>
          <a:xfrm>
            <a:off x="9456323" y="5718394"/>
            <a:ext cx="1588105"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相似度计算</a:t>
            </a:r>
          </a:p>
        </p:txBody>
      </p:sp>
    </p:spTree>
    <p:extLst>
      <p:ext uri="{BB962C8B-B14F-4D97-AF65-F5344CB8AC3E}">
        <p14:creationId xmlns:p14="http://schemas.microsoft.com/office/powerpoint/2010/main" val="8991335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1045029"/>
            <a:ext cx="11901715" cy="1936296"/>
          </a:xfrm>
        </p:spPr>
        <p:txBody>
          <a:bodyPr>
            <a:normAutofit/>
          </a:bodyPr>
          <a:lstStyle/>
          <a:p>
            <a:r>
              <a:rPr lang="zh-CN" altLang="en-US" dirty="0">
                <a:solidFill>
                  <a:srgbClr val="FF0000"/>
                </a:solidFill>
              </a:rPr>
              <a:t>情感分析</a:t>
            </a:r>
            <a:endParaRPr lang="en-US" altLang="zh-CN" dirty="0">
              <a:solidFill>
                <a:srgbClr val="FF0000"/>
              </a:solidFill>
            </a:endParaRPr>
          </a:p>
          <a:p>
            <a:pPr marL="0" indent="457200">
              <a:lnSpc>
                <a:spcPct val="160000"/>
              </a:lnSpc>
              <a:buNone/>
            </a:pPr>
            <a:r>
              <a:rPr lang="zh-CN" altLang="en-US" sz="2200" dirty="0"/>
              <a:t>情感分析（</a:t>
            </a:r>
            <a:r>
              <a:rPr lang="en-US" altLang="zh-CN" sz="2200" dirty="0"/>
              <a:t>Sentiment Analysis</a:t>
            </a:r>
            <a:r>
              <a:rPr lang="zh-CN" altLang="en-US" sz="2200" dirty="0"/>
              <a:t>），指文本倾向性分析，通过计算机自动判断人类对事件或事物的积极、中性、消极的主观意见，可应用于多种场景中。</a:t>
            </a:r>
            <a:endParaRPr lang="en-US" altLang="zh-CN" sz="2200" dirty="0"/>
          </a:p>
        </p:txBody>
      </p:sp>
      <p:grpSp>
        <p:nvGrpSpPr>
          <p:cNvPr id="14" name="组合 13">
            <a:extLst>
              <a:ext uri="{FF2B5EF4-FFF2-40B4-BE49-F238E27FC236}">
                <a16:creationId xmlns:a16="http://schemas.microsoft.com/office/drawing/2014/main" id="{FC2BDA96-1BBC-C084-64C5-3CA208D872BA}"/>
              </a:ext>
            </a:extLst>
          </p:cNvPr>
          <p:cNvGrpSpPr/>
          <p:nvPr/>
        </p:nvGrpSpPr>
        <p:grpSpPr>
          <a:xfrm>
            <a:off x="3074985" y="3326468"/>
            <a:ext cx="2505075" cy="2304457"/>
            <a:chOff x="1047750" y="3333748"/>
            <a:chExt cx="2505075" cy="2304457"/>
          </a:xfrm>
        </p:grpSpPr>
        <p:pic>
          <p:nvPicPr>
            <p:cNvPr id="7" name="Picture 9">
              <a:extLst>
                <a:ext uri="{FF2B5EF4-FFF2-40B4-BE49-F238E27FC236}">
                  <a16:creationId xmlns:a16="http://schemas.microsoft.com/office/drawing/2014/main" id="{37E52E6D-DF71-D0DD-774B-B777961B29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0957" y="3333748"/>
              <a:ext cx="632902" cy="631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3747B4C3-4227-4CA5-8584-A77FC0E5AB40}"/>
                </a:ext>
              </a:extLst>
            </p:cNvPr>
            <p:cNvSpPr txBox="1"/>
            <p:nvPr/>
          </p:nvSpPr>
          <p:spPr>
            <a:xfrm>
              <a:off x="1600201" y="4190999"/>
              <a:ext cx="1143000" cy="646331"/>
            </a:xfrm>
            <a:prstGeom prst="rect">
              <a:avLst/>
            </a:prstGeom>
            <a:noFill/>
          </p:spPr>
          <p:txBody>
            <a:bodyPr wrap="square" rtlCol="0">
              <a:spAutoFit/>
            </a:bodyPr>
            <a:lstStyle/>
            <a:p>
              <a:r>
                <a:rPr lang="zh-CN" altLang="en-US" b="1" dirty="0"/>
                <a:t>舆情分析</a:t>
              </a:r>
              <a:endParaRPr lang="en-US" altLang="zh-CN" b="1" dirty="0"/>
            </a:p>
            <a:p>
              <a:endParaRPr lang="zh-CN" altLang="en-US" dirty="0"/>
            </a:p>
          </p:txBody>
        </p:sp>
        <p:sp>
          <p:nvSpPr>
            <p:cNvPr id="11" name="文本框 10">
              <a:extLst>
                <a:ext uri="{FF2B5EF4-FFF2-40B4-BE49-F238E27FC236}">
                  <a16:creationId xmlns:a16="http://schemas.microsoft.com/office/drawing/2014/main" id="{045B8A15-CC89-B8C0-BC62-EF4E1077C483}"/>
                </a:ext>
              </a:extLst>
            </p:cNvPr>
            <p:cNvSpPr txBox="1"/>
            <p:nvPr/>
          </p:nvSpPr>
          <p:spPr>
            <a:xfrm>
              <a:off x="1047750" y="4714875"/>
              <a:ext cx="2505075" cy="923330"/>
            </a:xfrm>
            <a:prstGeom prst="rect">
              <a:avLst/>
            </a:prstGeom>
            <a:noFill/>
          </p:spPr>
          <p:txBody>
            <a:bodyPr wrap="square" rtlCol="0">
              <a:spAutoFit/>
            </a:bodyPr>
            <a:lstStyle/>
            <a:p>
              <a:r>
                <a:rPr lang="zh-CN" altLang="en-US" dirty="0"/>
                <a:t>识别关键信息，情绪动态，以便在特定情境中实时提供态势感知。</a:t>
              </a:r>
            </a:p>
          </p:txBody>
        </p:sp>
      </p:grpSp>
      <p:grpSp>
        <p:nvGrpSpPr>
          <p:cNvPr id="15" name="组合 14">
            <a:extLst>
              <a:ext uri="{FF2B5EF4-FFF2-40B4-BE49-F238E27FC236}">
                <a16:creationId xmlns:a16="http://schemas.microsoft.com/office/drawing/2014/main" id="{047283D6-4BDA-CCE9-3652-0B6063FECA9B}"/>
              </a:ext>
            </a:extLst>
          </p:cNvPr>
          <p:cNvGrpSpPr/>
          <p:nvPr/>
        </p:nvGrpSpPr>
        <p:grpSpPr>
          <a:xfrm>
            <a:off x="6169028" y="3289439"/>
            <a:ext cx="2505075" cy="2581456"/>
            <a:chOff x="4739483" y="3333748"/>
            <a:chExt cx="2505075" cy="2581456"/>
          </a:xfrm>
        </p:grpSpPr>
        <p:pic>
          <p:nvPicPr>
            <p:cNvPr id="5" name="Picture 4">
              <a:extLst>
                <a:ext uri="{FF2B5EF4-FFF2-40B4-BE49-F238E27FC236}">
                  <a16:creationId xmlns:a16="http://schemas.microsoft.com/office/drawing/2014/main" id="{9BB77E24-5CD8-A0CF-88F8-0CB1EBF5C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239" y="3333748"/>
              <a:ext cx="631826" cy="631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A48E79DE-20C7-63CE-EDC3-A8E39AF43F3B}"/>
                </a:ext>
              </a:extLst>
            </p:cNvPr>
            <p:cNvSpPr txBox="1"/>
            <p:nvPr/>
          </p:nvSpPr>
          <p:spPr>
            <a:xfrm>
              <a:off x="5353846" y="4199841"/>
              <a:ext cx="1143000" cy="646331"/>
            </a:xfrm>
            <a:prstGeom prst="rect">
              <a:avLst/>
            </a:prstGeom>
            <a:noFill/>
          </p:spPr>
          <p:txBody>
            <a:bodyPr wrap="square" rtlCol="0">
              <a:spAutoFit/>
            </a:bodyPr>
            <a:lstStyle/>
            <a:p>
              <a:r>
                <a:rPr lang="zh-CN" altLang="en-US" b="1" dirty="0"/>
                <a:t>话题监督</a:t>
              </a:r>
              <a:endParaRPr lang="en-US" altLang="zh-CN" b="1" dirty="0"/>
            </a:p>
            <a:p>
              <a:endParaRPr lang="zh-CN" altLang="en-US" dirty="0"/>
            </a:p>
          </p:txBody>
        </p:sp>
        <p:sp>
          <p:nvSpPr>
            <p:cNvPr id="12" name="文本框 11">
              <a:extLst>
                <a:ext uri="{FF2B5EF4-FFF2-40B4-BE49-F238E27FC236}">
                  <a16:creationId xmlns:a16="http://schemas.microsoft.com/office/drawing/2014/main" id="{4262BD3D-71AD-9442-ACB9-56A8A92509FF}"/>
                </a:ext>
              </a:extLst>
            </p:cNvPr>
            <p:cNvSpPr txBox="1"/>
            <p:nvPr/>
          </p:nvSpPr>
          <p:spPr>
            <a:xfrm>
              <a:off x="4739483" y="4714875"/>
              <a:ext cx="2505075" cy="1200329"/>
            </a:xfrm>
            <a:prstGeom prst="rect">
              <a:avLst/>
            </a:prstGeom>
            <a:noFill/>
          </p:spPr>
          <p:txBody>
            <a:bodyPr wrap="square" rtlCol="0">
              <a:spAutoFit/>
            </a:bodyPr>
            <a:lstStyle/>
            <a:p>
              <a:r>
                <a:rPr lang="zh-CN" altLang="en-US" dirty="0"/>
                <a:t>捕捉网络用户对各种话题的情感导向，话题内容，即使纠正不良话题导向。</a:t>
              </a:r>
            </a:p>
          </p:txBody>
        </p:sp>
      </p:grpSp>
      <p:grpSp>
        <p:nvGrpSpPr>
          <p:cNvPr id="16" name="组合 15">
            <a:extLst>
              <a:ext uri="{FF2B5EF4-FFF2-40B4-BE49-F238E27FC236}">
                <a16:creationId xmlns:a16="http://schemas.microsoft.com/office/drawing/2014/main" id="{C77015B5-2BAF-9943-F994-F03A2A0F486C}"/>
              </a:ext>
            </a:extLst>
          </p:cNvPr>
          <p:cNvGrpSpPr/>
          <p:nvPr/>
        </p:nvGrpSpPr>
        <p:grpSpPr>
          <a:xfrm>
            <a:off x="9097965" y="3287486"/>
            <a:ext cx="2505075" cy="2581456"/>
            <a:chOff x="8210550" y="3333748"/>
            <a:chExt cx="2505075" cy="2581456"/>
          </a:xfrm>
        </p:grpSpPr>
        <p:pic>
          <p:nvPicPr>
            <p:cNvPr id="6" name="Picture 3">
              <a:extLst>
                <a:ext uri="{FF2B5EF4-FFF2-40B4-BE49-F238E27FC236}">
                  <a16:creationId xmlns:a16="http://schemas.microsoft.com/office/drawing/2014/main" id="{9726E4E1-33D1-754E-FDDC-72CCA0F11E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3191" y="3333748"/>
              <a:ext cx="631826" cy="631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10C9B7E0-9381-515A-68C2-1E3FBC7959E3}"/>
                </a:ext>
              </a:extLst>
            </p:cNvPr>
            <p:cNvSpPr txBox="1"/>
            <p:nvPr/>
          </p:nvSpPr>
          <p:spPr>
            <a:xfrm>
              <a:off x="8210550" y="4191000"/>
              <a:ext cx="2286000" cy="646331"/>
            </a:xfrm>
            <a:prstGeom prst="rect">
              <a:avLst/>
            </a:prstGeom>
            <a:noFill/>
          </p:spPr>
          <p:txBody>
            <a:bodyPr wrap="square" rtlCol="0">
              <a:spAutoFit/>
            </a:bodyPr>
            <a:lstStyle/>
            <a:p>
              <a:r>
                <a:rPr lang="zh-CN" altLang="en-US" b="1" dirty="0"/>
                <a:t>口碑分析、评价分析</a:t>
              </a:r>
              <a:endParaRPr lang="en-US" altLang="zh-CN" b="1" dirty="0"/>
            </a:p>
            <a:p>
              <a:endParaRPr lang="zh-CN" altLang="en-US" dirty="0"/>
            </a:p>
          </p:txBody>
        </p:sp>
        <p:sp>
          <p:nvSpPr>
            <p:cNvPr id="13" name="文本框 12">
              <a:extLst>
                <a:ext uri="{FF2B5EF4-FFF2-40B4-BE49-F238E27FC236}">
                  <a16:creationId xmlns:a16="http://schemas.microsoft.com/office/drawing/2014/main" id="{F0B75488-6F30-3596-7187-27C0FBF6AD25}"/>
                </a:ext>
              </a:extLst>
            </p:cNvPr>
            <p:cNvSpPr txBox="1"/>
            <p:nvPr/>
          </p:nvSpPr>
          <p:spPr>
            <a:xfrm>
              <a:off x="8210550" y="4714875"/>
              <a:ext cx="2505075" cy="1200329"/>
            </a:xfrm>
            <a:prstGeom prst="rect">
              <a:avLst/>
            </a:prstGeom>
            <a:noFill/>
          </p:spPr>
          <p:txBody>
            <a:bodyPr wrap="square" rtlCol="0">
              <a:spAutoFit/>
            </a:bodyPr>
            <a:lstStyle/>
            <a:p>
              <a:r>
                <a:rPr lang="zh-CN" altLang="en-US" dirty="0"/>
                <a:t>快速提炼海量口碑、评价内容，除了情感极性分析，还可侧重于产品特征多维度分析。</a:t>
              </a:r>
            </a:p>
          </p:txBody>
        </p:sp>
      </p:grpSp>
      <p:grpSp>
        <p:nvGrpSpPr>
          <p:cNvPr id="26" name="组合 25">
            <a:extLst>
              <a:ext uri="{FF2B5EF4-FFF2-40B4-BE49-F238E27FC236}">
                <a16:creationId xmlns:a16="http://schemas.microsoft.com/office/drawing/2014/main" id="{4C33E976-969A-3DDC-8F7D-137407E6CE69}"/>
              </a:ext>
            </a:extLst>
          </p:cNvPr>
          <p:cNvGrpSpPr/>
          <p:nvPr/>
        </p:nvGrpSpPr>
        <p:grpSpPr>
          <a:xfrm>
            <a:off x="580134" y="3543297"/>
            <a:ext cx="1961588" cy="2198231"/>
            <a:chOff x="580134" y="3543297"/>
            <a:chExt cx="1961588" cy="2198231"/>
          </a:xfrm>
        </p:grpSpPr>
        <p:sp>
          <p:nvSpPr>
            <p:cNvPr id="19" name="箭头: 上 18">
              <a:extLst>
                <a:ext uri="{FF2B5EF4-FFF2-40B4-BE49-F238E27FC236}">
                  <a16:creationId xmlns:a16="http://schemas.microsoft.com/office/drawing/2014/main" id="{B2DC1623-15A4-1C57-C6BB-49B32178EEC6}"/>
                </a:ext>
              </a:extLst>
            </p:cNvPr>
            <p:cNvSpPr/>
            <p:nvPr/>
          </p:nvSpPr>
          <p:spPr>
            <a:xfrm flipH="1">
              <a:off x="974406" y="3543297"/>
              <a:ext cx="160651" cy="1270631"/>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4FB11C63-1F08-BC04-642D-D1C5B31D8B65}"/>
                </a:ext>
              </a:extLst>
            </p:cNvPr>
            <p:cNvSpPr/>
            <p:nvPr/>
          </p:nvSpPr>
          <p:spPr>
            <a:xfrm flipV="1">
              <a:off x="1012824" y="4681264"/>
              <a:ext cx="1439860" cy="148785"/>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a16="http://schemas.microsoft.com/office/drawing/2014/main" id="{9212AD35-7E05-531D-516A-0E40A3155477}"/>
                </a:ext>
              </a:extLst>
            </p:cNvPr>
            <p:cNvSpPr/>
            <p:nvPr/>
          </p:nvSpPr>
          <p:spPr>
            <a:xfrm rot="7220885" flipV="1">
              <a:off x="254633" y="5135619"/>
              <a:ext cx="1072085" cy="139734"/>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7B621A98-918E-CCD2-26F1-EE2222848B05}"/>
                </a:ext>
              </a:extLst>
            </p:cNvPr>
            <p:cNvSpPr/>
            <p:nvPr/>
          </p:nvSpPr>
          <p:spPr>
            <a:xfrm>
              <a:off x="580134" y="3652977"/>
              <a:ext cx="474597" cy="2236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b="1" dirty="0"/>
                <a:t>极性</a:t>
              </a:r>
            </a:p>
          </p:txBody>
        </p:sp>
        <p:sp>
          <p:nvSpPr>
            <p:cNvPr id="24" name="矩形 23">
              <a:extLst>
                <a:ext uri="{FF2B5EF4-FFF2-40B4-BE49-F238E27FC236}">
                  <a16:creationId xmlns:a16="http://schemas.microsoft.com/office/drawing/2014/main" id="{379CD297-D4D6-7422-2559-28456667A95C}"/>
                </a:ext>
              </a:extLst>
            </p:cNvPr>
            <p:cNvSpPr/>
            <p:nvPr/>
          </p:nvSpPr>
          <p:spPr>
            <a:xfrm>
              <a:off x="1945577" y="4395034"/>
              <a:ext cx="596145" cy="2236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b="1" dirty="0"/>
                <a:t>粒度</a:t>
              </a:r>
            </a:p>
          </p:txBody>
        </p:sp>
        <p:sp>
          <p:nvSpPr>
            <p:cNvPr id="25" name="矩形 24">
              <a:extLst>
                <a:ext uri="{FF2B5EF4-FFF2-40B4-BE49-F238E27FC236}">
                  <a16:creationId xmlns:a16="http://schemas.microsoft.com/office/drawing/2014/main" id="{A091F3E7-7047-6301-B13E-C6D418135B21}"/>
                </a:ext>
              </a:extLst>
            </p:cNvPr>
            <p:cNvSpPr/>
            <p:nvPr/>
          </p:nvSpPr>
          <p:spPr>
            <a:xfrm>
              <a:off x="588960" y="5491096"/>
              <a:ext cx="596145" cy="2236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b="1" dirty="0"/>
                <a:t>方面</a:t>
              </a:r>
            </a:p>
          </p:txBody>
        </p:sp>
      </p:grpSp>
    </p:spTree>
    <p:extLst>
      <p:ext uri="{BB962C8B-B14F-4D97-AF65-F5344CB8AC3E}">
        <p14:creationId xmlns:p14="http://schemas.microsoft.com/office/powerpoint/2010/main" val="11358168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6" name="文本框 5">
            <a:extLst>
              <a:ext uri="{FF2B5EF4-FFF2-40B4-BE49-F238E27FC236}">
                <a16:creationId xmlns:a16="http://schemas.microsoft.com/office/drawing/2014/main" id="{68BBEEA2-71F7-FC3C-57B4-EF062F1088F8}"/>
              </a:ext>
            </a:extLst>
          </p:cNvPr>
          <p:cNvSpPr txBox="1"/>
          <p:nvPr/>
        </p:nvSpPr>
        <p:spPr>
          <a:xfrm>
            <a:off x="293087" y="1167185"/>
            <a:ext cx="11334702" cy="46416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任务实现：</a:t>
            </a:r>
            <a:endParaRPr kumimoji="0" lang="en-US" altLang="zh-CN" sz="2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pic>
        <p:nvPicPr>
          <p:cNvPr id="1026" name="Picture 2">
            <a:extLst>
              <a:ext uri="{FF2B5EF4-FFF2-40B4-BE49-F238E27FC236}">
                <a16:creationId xmlns:a16="http://schemas.microsoft.com/office/drawing/2014/main" id="{9C9F2FE9-708D-DF9B-C757-89D4BE5853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507" y="1846588"/>
            <a:ext cx="7890171" cy="4024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161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6" name="文本框 5">
            <a:extLst>
              <a:ext uri="{FF2B5EF4-FFF2-40B4-BE49-F238E27FC236}">
                <a16:creationId xmlns:a16="http://schemas.microsoft.com/office/drawing/2014/main" id="{68BBEEA2-71F7-FC3C-57B4-EF062F1088F8}"/>
              </a:ext>
            </a:extLst>
          </p:cNvPr>
          <p:cNvSpPr txBox="1"/>
          <p:nvPr/>
        </p:nvSpPr>
        <p:spPr>
          <a:xfrm>
            <a:off x="293087" y="1167185"/>
            <a:ext cx="11334702" cy="46416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lang="zh-CN" altLang="en-US" sz="2200" dirty="0">
                <a:solidFill>
                  <a:srgbClr val="FF0000"/>
                </a:solidFill>
                <a:latin typeface="Microsoft YaHei" panose="020B0503020204020204" pitchFamily="34" charset="-122"/>
                <a:ea typeface="Microsoft YaHei" panose="020B0503020204020204" pitchFamily="34" charset="-122"/>
              </a:rPr>
              <a:t>挑战</a:t>
            </a: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a:t>
            </a:r>
            <a:endParaRPr kumimoji="0" lang="en-US" altLang="zh-CN" sz="2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graphicFrame>
        <p:nvGraphicFramePr>
          <p:cNvPr id="3" name="图示 2">
            <a:extLst>
              <a:ext uri="{FF2B5EF4-FFF2-40B4-BE49-F238E27FC236}">
                <a16:creationId xmlns:a16="http://schemas.microsoft.com/office/drawing/2014/main" id="{D97EC8D6-A9C6-35ED-BC34-4A265ED0574D}"/>
              </a:ext>
            </a:extLst>
          </p:cNvPr>
          <p:cNvGraphicFramePr/>
          <p:nvPr>
            <p:extLst>
              <p:ext uri="{D42A27DB-BD31-4B8C-83A1-F6EECF244321}">
                <p14:modId xmlns:p14="http://schemas.microsoft.com/office/powerpoint/2010/main" val="828275344"/>
              </p:ext>
            </p:extLst>
          </p:nvPr>
        </p:nvGraphicFramePr>
        <p:xfrm>
          <a:off x="769620" y="1631351"/>
          <a:ext cx="10652760" cy="38169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框 3">
            <a:extLst>
              <a:ext uri="{FF2B5EF4-FFF2-40B4-BE49-F238E27FC236}">
                <a16:creationId xmlns:a16="http://schemas.microsoft.com/office/drawing/2014/main" id="{517E8A1D-0408-D0D8-E0B7-621BE3BF3E12}"/>
              </a:ext>
            </a:extLst>
          </p:cNvPr>
          <p:cNvSpPr txBox="1"/>
          <p:nvPr/>
        </p:nvSpPr>
        <p:spPr>
          <a:xfrm>
            <a:off x="3026664" y="5321483"/>
            <a:ext cx="7077456" cy="369332"/>
          </a:xfrm>
          <a:prstGeom prst="rect">
            <a:avLst/>
          </a:prstGeom>
          <a:noFill/>
        </p:spPr>
        <p:txBody>
          <a:bodyPr wrap="square" rtlCol="0">
            <a:spAutoFit/>
          </a:bodyPr>
          <a:lstStyle/>
          <a:p>
            <a:r>
              <a:rPr lang="zh-CN" altLang="en-US" b="1" dirty="0"/>
              <a:t>此外，情感分析模型同样面临着领域迁移，模型泛化等问题。</a:t>
            </a:r>
          </a:p>
        </p:txBody>
      </p:sp>
    </p:spTree>
    <p:extLst>
      <p:ext uri="{BB962C8B-B14F-4D97-AF65-F5344CB8AC3E}">
        <p14:creationId xmlns:p14="http://schemas.microsoft.com/office/powerpoint/2010/main" val="547652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1045029"/>
            <a:ext cx="11901715" cy="1936296"/>
          </a:xfrm>
        </p:spPr>
        <p:txBody>
          <a:bodyPr>
            <a:normAutofit fontScale="92500" lnSpcReduction="20000"/>
          </a:bodyPr>
          <a:lstStyle/>
          <a:p>
            <a:r>
              <a:rPr lang="zh-CN" altLang="en-US" dirty="0">
                <a:solidFill>
                  <a:srgbClr val="FF0000"/>
                </a:solidFill>
              </a:rPr>
              <a:t>双语对齐</a:t>
            </a:r>
            <a:endParaRPr lang="en-US" altLang="zh-CN" dirty="0">
              <a:solidFill>
                <a:srgbClr val="FF0000"/>
              </a:solidFill>
            </a:endParaRPr>
          </a:p>
          <a:p>
            <a:pPr marL="0" indent="457200">
              <a:lnSpc>
                <a:spcPct val="160000"/>
              </a:lnSpc>
              <a:buNone/>
            </a:pPr>
            <a:r>
              <a:rPr lang="zh-CN" altLang="en-US" sz="2200" dirty="0"/>
              <a:t>对齐（</a:t>
            </a:r>
            <a:r>
              <a:rPr lang="en-US" altLang="zh-CN" sz="2200" dirty="0"/>
              <a:t>Alignment</a:t>
            </a:r>
            <a:r>
              <a:rPr lang="zh-CN" altLang="en-US" sz="2200" dirty="0"/>
              <a:t>）在机器翻译中是非常重要的一个概念。按语言单元粒度大小可以分为词对齐、句对齐、段落对齐和文档对齐。相对于机器翻译来说，句对齐、段落对齐和文档对齐相关技术主要是为了构建机器翻译训练所需的平行语料库。</a:t>
            </a:r>
            <a:endParaRPr lang="en-US" altLang="zh-CN" sz="2200" dirty="0"/>
          </a:p>
        </p:txBody>
      </p:sp>
      <p:sp>
        <p:nvSpPr>
          <p:cNvPr id="17" name="矩形 16">
            <a:extLst>
              <a:ext uri="{FF2B5EF4-FFF2-40B4-BE49-F238E27FC236}">
                <a16:creationId xmlns:a16="http://schemas.microsoft.com/office/drawing/2014/main" id="{85445A87-CDBD-E49D-317F-783DA496862D}"/>
              </a:ext>
            </a:extLst>
          </p:cNvPr>
          <p:cNvSpPr/>
          <p:nvPr/>
        </p:nvSpPr>
        <p:spPr>
          <a:xfrm>
            <a:off x="576072" y="2916936"/>
            <a:ext cx="3328416" cy="379476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zh-CN" altLang="en-US" dirty="0"/>
              <a:t>中国支持在平等参与、协商一致、求同存异的基础上，开展多层次、多渠道、多形式的地区安全对话与合作。</a:t>
            </a:r>
            <a:endParaRPr lang="en-US" altLang="zh-CN" dirty="0"/>
          </a:p>
          <a:p>
            <a:r>
              <a:rPr lang="zh-CN" altLang="en-US" dirty="0"/>
              <a:t>中国参加了东盟地区论坛、亚洲建立协作与建立信任措施会议、亚太安全合作理事会和东北亚合作对话会等活动，主张通过这些政府和民间讨论安全问题的重要渠道，增进各国的相互了解与信任，促进地区和平与稳定。</a:t>
            </a:r>
          </a:p>
        </p:txBody>
      </p:sp>
      <p:sp>
        <p:nvSpPr>
          <p:cNvPr id="18" name="矩形 17">
            <a:extLst>
              <a:ext uri="{FF2B5EF4-FFF2-40B4-BE49-F238E27FC236}">
                <a16:creationId xmlns:a16="http://schemas.microsoft.com/office/drawing/2014/main" id="{15DC2DCF-4743-7858-8A9C-37C22189177A}"/>
              </a:ext>
            </a:extLst>
          </p:cNvPr>
          <p:cNvSpPr/>
          <p:nvPr/>
        </p:nvSpPr>
        <p:spPr>
          <a:xfrm>
            <a:off x="4318580" y="2761488"/>
            <a:ext cx="7699248" cy="384962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altLang="zh-CN" dirty="0">
                <a:latin typeface="Times New Roman" panose="02020603050405020304" pitchFamily="18" charset="0"/>
                <a:cs typeface="Times New Roman" panose="02020603050405020304" pitchFamily="18" charset="0"/>
              </a:rPr>
              <a:t>China advocates regional-security dialogue and cooperation at different levels, through various channels and in different forms.</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Such dialogue and cooperation should follow these principles: participation on an equal footing, reaching unanimity through consultation, seeking common ground while reserving different, and proceeding in an orderly way and step by step.</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China has participated in the ASEAN Regional Forum(ARF) Conference on Interaction and Confidence-Building Measures in Asia(CICA),Council on Security Cooperation in Asia and Pacific Regional(CSCAP), Northeast Asia Cooperation Dialogue and other activities, holding that all countries should further mutual understanding and trust by discussions on security issues through these important government and non-governmental channels, so as to promote regional peace and stability.</a:t>
            </a:r>
            <a:endParaRPr lang="zh-CN" altLang="en-US" dirty="0">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80A4F7C3-E58A-35D5-6198-C8D6763510AD}"/>
              </a:ext>
            </a:extLst>
          </p:cNvPr>
          <p:cNvCxnSpPr/>
          <p:nvPr/>
        </p:nvCxnSpPr>
        <p:spPr>
          <a:xfrm>
            <a:off x="3694176" y="3429000"/>
            <a:ext cx="704088" cy="448056"/>
          </a:xfrm>
          <a:prstGeom prst="line">
            <a:avLst/>
          </a:prstGeom>
        </p:spPr>
        <p:style>
          <a:lnRef idx="3">
            <a:schemeClr val="accent2"/>
          </a:lnRef>
          <a:fillRef idx="0">
            <a:schemeClr val="accent2"/>
          </a:fillRef>
          <a:effectRef idx="2">
            <a:schemeClr val="accent2"/>
          </a:effectRef>
          <a:fontRef idx="minor">
            <a:schemeClr val="tx1"/>
          </a:fontRef>
        </p:style>
      </p:cxnSp>
      <p:cxnSp>
        <p:nvCxnSpPr>
          <p:cNvPr id="29" name="直接连接符 28">
            <a:extLst>
              <a:ext uri="{FF2B5EF4-FFF2-40B4-BE49-F238E27FC236}">
                <a16:creationId xmlns:a16="http://schemas.microsoft.com/office/drawing/2014/main" id="{74512393-D80E-86C2-3E44-39A00A492CF8}"/>
              </a:ext>
            </a:extLst>
          </p:cNvPr>
          <p:cNvCxnSpPr/>
          <p:nvPr/>
        </p:nvCxnSpPr>
        <p:spPr>
          <a:xfrm flipV="1">
            <a:off x="3694176" y="2981325"/>
            <a:ext cx="704088" cy="712851"/>
          </a:xfrm>
          <a:prstGeom prst="line">
            <a:avLst/>
          </a:prstGeom>
        </p:spPr>
        <p:style>
          <a:lnRef idx="3">
            <a:schemeClr val="accent2"/>
          </a:lnRef>
          <a:fillRef idx="0">
            <a:schemeClr val="accent2"/>
          </a:fillRef>
          <a:effectRef idx="2">
            <a:schemeClr val="accent2"/>
          </a:effectRef>
          <a:fontRef idx="minor">
            <a:schemeClr val="tx1"/>
          </a:fontRef>
        </p:style>
      </p:cxnSp>
      <p:cxnSp>
        <p:nvCxnSpPr>
          <p:cNvPr id="31" name="直接连接符 30">
            <a:extLst>
              <a:ext uri="{FF2B5EF4-FFF2-40B4-BE49-F238E27FC236}">
                <a16:creationId xmlns:a16="http://schemas.microsoft.com/office/drawing/2014/main" id="{8C5CB27D-0A90-1616-B3BA-48EAEE8F9179}"/>
              </a:ext>
            </a:extLst>
          </p:cNvPr>
          <p:cNvCxnSpPr/>
          <p:nvPr/>
        </p:nvCxnSpPr>
        <p:spPr>
          <a:xfrm>
            <a:off x="3621024" y="4439793"/>
            <a:ext cx="743423" cy="498157"/>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212444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1045028"/>
            <a:ext cx="11901715" cy="5812971"/>
          </a:xfrm>
        </p:spPr>
        <p:txBody>
          <a:bodyPr>
            <a:normAutofit/>
          </a:bodyPr>
          <a:lstStyle/>
          <a:p>
            <a:r>
              <a:rPr lang="zh-CN" altLang="en-US" dirty="0">
                <a:solidFill>
                  <a:srgbClr val="FF0000"/>
                </a:solidFill>
              </a:rPr>
              <a:t>词法分析介绍</a:t>
            </a:r>
            <a:endParaRPr lang="en-US" altLang="zh-CN" dirty="0">
              <a:solidFill>
                <a:srgbClr val="FF0000"/>
              </a:solidFill>
            </a:endParaRPr>
          </a:p>
          <a:p>
            <a:pPr marL="0" indent="457200">
              <a:lnSpc>
                <a:spcPct val="160000"/>
              </a:lnSpc>
              <a:buNone/>
            </a:pPr>
            <a:r>
              <a:rPr lang="zh-CN" altLang="en-US" sz="2200" dirty="0"/>
              <a:t>词是最小的语言单位，因此，词法分析也是许多自然语言处理任务的基础，如：句法分析、语义分析、文本分类、信息检索、机器翻译、机器问答等。词法分析主要研究如何将一个字符序列转变成一个单词序列，或者研究单词的词性等。</a:t>
            </a:r>
            <a:endParaRPr lang="en-US" altLang="zh-CN" sz="2200" dirty="0"/>
          </a:p>
          <a:p>
            <a:pPr marL="0" indent="0">
              <a:buNone/>
            </a:pPr>
            <a:endParaRPr lang="en-US" altLang="zh-CN" dirty="0">
              <a:solidFill>
                <a:srgbClr val="FF0000"/>
              </a:solidFill>
            </a:endParaRPr>
          </a:p>
          <a:p>
            <a:pPr marL="0" indent="0">
              <a:buNone/>
            </a:pPr>
            <a:endParaRPr lang="en-US" altLang="zh-CN" dirty="0">
              <a:solidFill>
                <a:srgbClr val="FF0000"/>
              </a:solidFill>
            </a:endParaRPr>
          </a:p>
          <a:p>
            <a:pPr marL="0" indent="0">
              <a:buNone/>
            </a:pPr>
            <a:endParaRPr lang="en-US" altLang="zh-CN" dirty="0">
              <a:solidFill>
                <a:srgbClr val="FF0000"/>
              </a:solidFill>
            </a:endParaRPr>
          </a:p>
          <a:p>
            <a:pPr marL="0" indent="0">
              <a:buNone/>
            </a:pPr>
            <a:endParaRPr lang="en-US" altLang="zh-CN" dirty="0">
              <a:solidFill>
                <a:srgbClr val="FF0000"/>
              </a:solidFill>
            </a:endParaRPr>
          </a:p>
        </p:txBody>
      </p:sp>
      <p:graphicFrame>
        <p:nvGraphicFramePr>
          <p:cNvPr id="5" name="图示 4">
            <a:extLst>
              <a:ext uri="{FF2B5EF4-FFF2-40B4-BE49-F238E27FC236}">
                <a16:creationId xmlns:a16="http://schemas.microsoft.com/office/drawing/2014/main" id="{0A5E8CD3-9098-AF27-DDAF-B97A1198F64A}"/>
              </a:ext>
            </a:extLst>
          </p:cNvPr>
          <p:cNvGraphicFramePr/>
          <p:nvPr>
            <p:extLst>
              <p:ext uri="{D42A27DB-BD31-4B8C-83A1-F6EECF244321}">
                <p14:modId xmlns:p14="http://schemas.microsoft.com/office/powerpoint/2010/main" val="1491457120"/>
              </p:ext>
            </p:extLst>
          </p:nvPr>
        </p:nvGraphicFramePr>
        <p:xfrm>
          <a:off x="1903570" y="3302000"/>
          <a:ext cx="3322320" cy="3435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组合 8">
            <a:extLst>
              <a:ext uri="{FF2B5EF4-FFF2-40B4-BE49-F238E27FC236}">
                <a16:creationId xmlns:a16="http://schemas.microsoft.com/office/drawing/2014/main" id="{E4432A72-67AD-BB5C-A659-3032F91192A9}"/>
              </a:ext>
            </a:extLst>
          </p:cNvPr>
          <p:cNvGrpSpPr/>
          <p:nvPr/>
        </p:nvGrpSpPr>
        <p:grpSpPr>
          <a:xfrm>
            <a:off x="4731798" y="5779363"/>
            <a:ext cx="6178858" cy="781235"/>
            <a:chOff x="4731798" y="5779363"/>
            <a:chExt cx="4924209" cy="781235"/>
          </a:xfrm>
        </p:grpSpPr>
        <p:sp>
          <p:nvSpPr>
            <p:cNvPr id="8" name="矩形: 圆角 7">
              <a:extLst>
                <a:ext uri="{FF2B5EF4-FFF2-40B4-BE49-F238E27FC236}">
                  <a16:creationId xmlns:a16="http://schemas.microsoft.com/office/drawing/2014/main" id="{DD6F275A-AD98-5CEA-2DD9-17F0BDF4B1DD}"/>
                </a:ext>
              </a:extLst>
            </p:cNvPr>
            <p:cNvSpPr/>
            <p:nvPr/>
          </p:nvSpPr>
          <p:spPr>
            <a:xfrm>
              <a:off x="5755851" y="5779363"/>
              <a:ext cx="3900156" cy="78123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分词、词性标注、命名实体识别、词义消歧等</a:t>
              </a:r>
            </a:p>
          </p:txBody>
        </p:sp>
        <p:cxnSp>
          <p:nvCxnSpPr>
            <p:cNvPr id="6" name="直接连接符 5">
              <a:extLst>
                <a:ext uri="{FF2B5EF4-FFF2-40B4-BE49-F238E27FC236}">
                  <a16:creationId xmlns:a16="http://schemas.microsoft.com/office/drawing/2014/main" id="{E560E628-68C3-EF2F-27BA-2929F673EAE4}"/>
                </a:ext>
              </a:extLst>
            </p:cNvPr>
            <p:cNvCxnSpPr/>
            <p:nvPr/>
          </p:nvCxnSpPr>
          <p:spPr>
            <a:xfrm>
              <a:off x="4731798" y="6169981"/>
              <a:ext cx="1136342" cy="0"/>
            </a:xfrm>
            <a:prstGeom prst="line">
              <a:avLst/>
            </a:prstGeom>
            <a:ln w="38100">
              <a:headEnd type="oval" w="med" len="med"/>
              <a:tailEnd type="oval" w="med" len="med"/>
            </a:ln>
          </p:spPr>
          <p:style>
            <a:lnRef idx="1">
              <a:schemeClr val="dk1"/>
            </a:lnRef>
            <a:fillRef idx="0">
              <a:schemeClr val="dk1"/>
            </a:fillRef>
            <a:effectRef idx="0">
              <a:schemeClr val="dk1"/>
            </a:effectRef>
            <a:fontRef idx="minor">
              <a:schemeClr val="tx1"/>
            </a:fontRef>
          </p:style>
        </p:cxnSp>
      </p:grpSp>
      <p:grpSp>
        <p:nvGrpSpPr>
          <p:cNvPr id="10" name="组合 9">
            <a:extLst>
              <a:ext uri="{FF2B5EF4-FFF2-40B4-BE49-F238E27FC236}">
                <a16:creationId xmlns:a16="http://schemas.microsoft.com/office/drawing/2014/main" id="{991C1290-712A-4A00-A163-6B8F75608DF4}"/>
              </a:ext>
            </a:extLst>
          </p:cNvPr>
          <p:cNvGrpSpPr/>
          <p:nvPr/>
        </p:nvGrpSpPr>
        <p:grpSpPr>
          <a:xfrm>
            <a:off x="4330184" y="4650878"/>
            <a:ext cx="5271856" cy="781235"/>
            <a:chOff x="4731798" y="5779363"/>
            <a:chExt cx="4924209" cy="781235"/>
          </a:xfrm>
        </p:grpSpPr>
        <p:sp>
          <p:nvSpPr>
            <p:cNvPr id="11" name="矩形: 圆角 10">
              <a:extLst>
                <a:ext uri="{FF2B5EF4-FFF2-40B4-BE49-F238E27FC236}">
                  <a16:creationId xmlns:a16="http://schemas.microsoft.com/office/drawing/2014/main" id="{3AF5C54E-2D6E-5965-8B7E-BFA4B862F247}"/>
                </a:ext>
              </a:extLst>
            </p:cNvPr>
            <p:cNvSpPr/>
            <p:nvPr/>
          </p:nvSpPr>
          <p:spPr>
            <a:xfrm>
              <a:off x="5755851" y="5779363"/>
              <a:ext cx="3900156" cy="78123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句法结构分析、依存关系分析等</a:t>
              </a:r>
            </a:p>
          </p:txBody>
        </p:sp>
        <p:cxnSp>
          <p:nvCxnSpPr>
            <p:cNvPr id="12" name="直接连接符 11">
              <a:extLst>
                <a:ext uri="{FF2B5EF4-FFF2-40B4-BE49-F238E27FC236}">
                  <a16:creationId xmlns:a16="http://schemas.microsoft.com/office/drawing/2014/main" id="{412D5E31-A631-6078-4BC2-66CE434B2D38}"/>
                </a:ext>
              </a:extLst>
            </p:cNvPr>
            <p:cNvCxnSpPr/>
            <p:nvPr/>
          </p:nvCxnSpPr>
          <p:spPr>
            <a:xfrm>
              <a:off x="4731798" y="6169981"/>
              <a:ext cx="1136342" cy="0"/>
            </a:xfrm>
            <a:prstGeom prst="line">
              <a:avLst/>
            </a:prstGeom>
            <a:ln w="38100">
              <a:headEnd type="oval" w="med" len="med"/>
              <a:tailEnd type="oval" w="med" len="med"/>
            </a:ln>
          </p:spPr>
          <p:style>
            <a:lnRef idx="1">
              <a:schemeClr val="dk1"/>
            </a:lnRef>
            <a:fillRef idx="0">
              <a:schemeClr val="dk1"/>
            </a:fillRef>
            <a:effectRef idx="0">
              <a:schemeClr val="dk1"/>
            </a:effectRef>
            <a:fontRef idx="minor">
              <a:schemeClr val="tx1"/>
            </a:fontRef>
          </p:style>
        </p:cxnSp>
      </p:grpSp>
      <p:grpSp>
        <p:nvGrpSpPr>
          <p:cNvPr id="13" name="组合 12">
            <a:extLst>
              <a:ext uri="{FF2B5EF4-FFF2-40B4-BE49-F238E27FC236}">
                <a16:creationId xmlns:a16="http://schemas.microsoft.com/office/drawing/2014/main" id="{C5EFC0F8-64F3-21E0-1971-77B044C8768F}"/>
              </a:ext>
            </a:extLst>
          </p:cNvPr>
          <p:cNvGrpSpPr/>
          <p:nvPr/>
        </p:nvGrpSpPr>
        <p:grpSpPr>
          <a:xfrm>
            <a:off x="3926890" y="3528876"/>
            <a:ext cx="6113755" cy="781235"/>
            <a:chOff x="4731798" y="5779363"/>
            <a:chExt cx="5710590" cy="781235"/>
          </a:xfrm>
        </p:grpSpPr>
        <p:sp>
          <p:nvSpPr>
            <p:cNvPr id="14" name="矩形: 圆角 13">
              <a:extLst>
                <a:ext uri="{FF2B5EF4-FFF2-40B4-BE49-F238E27FC236}">
                  <a16:creationId xmlns:a16="http://schemas.microsoft.com/office/drawing/2014/main" id="{26259DDA-9B66-CAFE-4F96-D8191A397627}"/>
                </a:ext>
              </a:extLst>
            </p:cNvPr>
            <p:cNvSpPr/>
            <p:nvPr/>
          </p:nvSpPr>
          <p:spPr>
            <a:xfrm>
              <a:off x="5755851" y="5779363"/>
              <a:ext cx="4686537" cy="78123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语义分析、机器翻译、文本分类、信息检索等</a:t>
              </a:r>
            </a:p>
          </p:txBody>
        </p:sp>
        <p:cxnSp>
          <p:nvCxnSpPr>
            <p:cNvPr id="15" name="直接连接符 14">
              <a:extLst>
                <a:ext uri="{FF2B5EF4-FFF2-40B4-BE49-F238E27FC236}">
                  <a16:creationId xmlns:a16="http://schemas.microsoft.com/office/drawing/2014/main" id="{1F79B1A6-90ED-4E06-D85B-8D7ED3081068}"/>
                </a:ext>
              </a:extLst>
            </p:cNvPr>
            <p:cNvCxnSpPr/>
            <p:nvPr/>
          </p:nvCxnSpPr>
          <p:spPr>
            <a:xfrm>
              <a:off x="4731798" y="6169981"/>
              <a:ext cx="1136342" cy="0"/>
            </a:xfrm>
            <a:prstGeom prst="line">
              <a:avLst/>
            </a:prstGeom>
            <a:ln w="38100">
              <a:headEnd type="oval" w="med" len="med"/>
              <a:tailEnd type="oval"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4914236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1045029"/>
            <a:ext cx="11901715" cy="1936296"/>
          </a:xfrm>
        </p:spPr>
        <p:txBody>
          <a:bodyPr>
            <a:normAutofit fontScale="92500"/>
          </a:bodyPr>
          <a:lstStyle/>
          <a:p>
            <a:r>
              <a:rPr lang="zh-CN" altLang="en-US" dirty="0">
                <a:solidFill>
                  <a:srgbClr val="FF0000"/>
                </a:solidFill>
              </a:rPr>
              <a:t>词对齐</a:t>
            </a:r>
            <a:endParaRPr lang="en-US" altLang="zh-CN" dirty="0">
              <a:solidFill>
                <a:srgbClr val="FF0000"/>
              </a:solidFill>
            </a:endParaRPr>
          </a:p>
          <a:p>
            <a:pPr marL="0" indent="457200">
              <a:lnSpc>
                <a:spcPct val="160000"/>
              </a:lnSpc>
              <a:buNone/>
            </a:pPr>
            <a:r>
              <a:rPr lang="zh-CN" altLang="en-US" sz="2200" dirty="0"/>
              <a:t>词对齐（</a:t>
            </a:r>
            <a:r>
              <a:rPr lang="en-US" altLang="zh-CN" sz="2200" dirty="0"/>
              <a:t>Word Alignment) </a:t>
            </a:r>
            <a:r>
              <a:rPr lang="zh-CN" altLang="en-US" sz="2200" dirty="0"/>
              <a:t>是在平行句对或者可比语料上找到互为翻译的不同语言单词的对应关系，由于语言见存在词汇、句法等差异，单词对齐呈现一对一、一对多、多对一和多对多等不同形式。</a:t>
            </a:r>
            <a:endParaRPr lang="en-US" altLang="zh-CN" sz="2200" dirty="0"/>
          </a:p>
        </p:txBody>
      </p:sp>
      <p:grpSp>
        <p:nvGrpSpPr>
          <p:cNvPr id="18" name="组合 17">
            <a:extLst>
              <a:ext uri="{FF2B5EF4-FFF2-40B4-BE49-F238E27FC236}">
                <a16:creationId xmlns:a16="http://schemas.microsoft.com/office/drawing/2014/main" id="{8F57F79F-EDD1-DFBA-4C8D-19EC5FE87EBE}"/>
              </a:ext>
            </a:extLst>
          </p:cNvPr>
          <p:cNvGrpSpPr/>
          <p:nvPr/>
        </p:nvGrpSpPr>
        <p:grpSpPr>
          <a:xfrm>
            <a:off x="2412205" y="3614737"/>
            <a:ext cx="6584159" cy="1590675"/>
            <a:chOff x="2412205" y="3614737"/>
            <a:chExt cx="6584159" cy="1590675"/>
          </a:xfrm>
        </p:grpSpPr>
        <p:grpSp>
          <p:nvGrpSpPr>
            <p:cNvPr id="11" name="组合 10">
              <a:extLst>
                <a:ext uri="{FF2B5EF4-FFF2-40B4-BE49-F238E27FC236}">
                  <a16:creationId xmlns:a16="http://schemas.microsoft.com/office/drawing/2014/main" id="{22DFF5B5-C440-FD15-60D1-3C073F27BBB7}"/>
                </a:ext>
              </a:extLst>
            </p:cNvPr>
            <p:cNvGrpSpPr/>
            <p:nvPr/>
          </p:nvGrpSpPr>
          <p:grpSpPr>
            <a:xfrm>
              <a:off x="2412205" y="3614737"/>
              <a:ext cx="6584159" cy="1590675"/>
              <a:chOff x="1574005" y="3400425"/>
              <a:chExt cx="6584159" cy="1590675"/>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6AAFC1C-826E-DD4E-1E21-5C57C73AE679}"/>
                      </a:ext>
                    </a:extLst>
                  </p:cNvPr>
                  <p:cNvSpPr/>
                  <p:nvPr/>
                </p:nvSpPr>
                <p:spPr>
                  <a:xfrm>
                    <a:off x="3048000" y="3429000"/>
                    <a:ext cx="1228725" cy="552450"/>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14:m>
                      <m:oMath xmlns:m="http://schemas.openxmlformats.org/officeDocument/2006/math">
                        <m:sSub>
                          <m:sSubPr>
                            <m:ctrlPr>
                              <a:rPr lang="en-US" altLang="zh-CN" sz="2000" i="1" smtClean="0">
                                <a:solidFill>
                                  <a:schemeClr val="accent2"/>
                                </a:solidFill>
                                <a:latin typeface="Cambria Math" panose="02040503050406030204" pitchFamily="18" charset="0"/>
                              </a:rPr>
                            </m:ctrlPr>
                          </m:sSubPr>
                          <m:e>
                            <m:r>
                              <a:rPr lang="en-US" altLang="zh-CN" sz="2000" b="0" i="1" smtClean="0">
                                <a:solidFill>
                                  <a:schemeClr val="accent2"/>
                                </a:solidFill>
                                <a:latin typeface="Cambria Math" panose="02040503050406030204" pitchFamily="18" charset="0"/>
                              </a:rPr>
                              <m:t>𝑠</m:t>
                            </m:r>
                          </m:e>
                          <m:sub>
                            <m:r>
                              <a:rPr lang="en-US" altLang="zh-CN" sz="2000" b="0" i="1" smtClean="0">
                                <a:solidFill>
                                  <a:schemeClr val="accent2"/>
                                </a:solidFill>
                                <a:latin typeface="Cambria Math" panose="02040503050406030204" pitchFamily="18" charset="0"/>
                              </a:rPr>
                              <m:t>1</m:t>
                            </m:r>
                          </m:sub>
                        </m:sSub>
                      </m:oMath>
                    </a14:m>
                    <a:r>
                      <a:rPr lang="en-US" altLang="zh-CN" sz="2000" dirty="0">
                        <a:solidFill>
                          <a:schemeClr val="accent2"/>
                        </a:solidFill>
                      </a:rPr>
                      <a:t> </a:t>
                    </a:r>
                    <a:r>
                      <a:rPr lang="en-US" altLang="zh-CN" sz="2000" dirty="0"/>
                      <a:t>: </a:t>
                    </a:r>
                    <a:r>
                      <a:rPr lang="zh-CN" altLang="en-US" sz="2000" b="1" dirty="0"/>
                      <a:t>在</a:t>
                    </a:r>
                    <a:endParaRPr lang="zh-CN" altLang="en-US" b="1" dirty="0"/>
                  </a:p>
                </p:txBody>
              </p:sp>
            </mc:Choice>
            <mc:Fallback xmlns="">
              <p:sp>
                <p:nvSpPr>
                  <p:cNvPr id="4" name="矩形 3">
                    <a:extLst>
                      <a:ext uri="{FF2B5EF4-FFF2-40B4-BE49-F238E27FC236}">
                        <a16:creationId xmlns:a16="http://schemas.microsoft.com/office/drawing/2014/main" id="{56AAFC1C-826E-DD4E-1E21-5C57C73AE679}"/>
                      </a:ext>
                    </a:extLst>
                  </p:cNvPr>
                  <p:cNvSpPr>
                    <a:spLocks noRot="1" noChangeAspect="1" noMove="1" noResize="1" noEditPoints="1" noAdjustHandles="1" noChangeArrowheads="1" noChangeShapeType="1" noTextEdit="1"/>
                  </p:cNvSpPr>
                  <p:nvPr/>
                </p:nvSpPr>
                <p:spPr>
                  <a:xfrm>
                    <a:off x="3048000" y="3429000"/>
                    <a:ext cx="1228725" cy="552450"/>
                  </a:xfrm>
                  <a:prstGeom prst="rect">
                    <a:avLst/>
                  </a:prstGeom>
                  <a:blipFill>
                    <a:blip r:embed="rId2"/>
                    <a:stretch>
                      <a:fillRect b="-5556"/>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FC8AE7F-0FB1-DDC3-C34C-8BE5FA129169}"/>
                      </a:ext>
                    </a:extLst>
                  </p:cNvPr>
                  <p:cNvSpPr/>
                  <p:nvPr/>
                </p:nvSpPr>
                <p:spPr>
                  <a:xfrm>
                    <a:off x="4988719" y="3429000"/>
                    <a:ext cx="1228725" cy="552450"/>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14:m>
                      <m:oMath xmlns:m="http://schemas.openxmlformats.org/officeDocument/2006/math">
                        <m:sSub>
                          <m:sSubPr>
                            <m:ctrlPr>
                              <a:rPr lang="en-US" altLang="zh-CN" sz="2000" i="1" smtClean="0">
                                <a:solidFill>
                                  <a:schemeClr val="accent2"/>
                                </a:solidFill>
                                <a:latin typeface="Cambria Math" panose="02040503050406030204" pitchFamily="18" charset="0"/>
                              </a:rPr>
                            </m:ctrlPr>
                          </m:sSubPr>
                          <m:e>
                            <m:r>
                              <a:rPr lang="en-US" altLang="zh-CN" sz="2000" b="0" i="1" smtClean="0">
                                <a:solidFill>
                                  <a:schemeClr val="accent2"/>
                                </a:solidFill>
                                <a:latin typeface="Cambria Math" panose="02040503050406030204" pitchFamily="18" charset="0"/>
                              </a:rPr>
                              <m:t>𝑠</m:t>
                            </m:r>
                          </m:e>
                          <m:sub>
                            <m:r>
                              <a:rPr lang="en-US" altLang="zh-CN" sz="2000" b="0" i="1" smtClean="0">
                                <a:solidFill>
                                  <a:schemeClr val="accent2"/>
                                </a:solidFill>
                                <a:latin typeface="Cambria Math" panose="02040503050406030204" pitchFamily="18" charset="0"/>
                              </a:rPr>
                              <m:t>2</m:t>
                            </m:r>
                          </m:sub>
                        </m:sSub>
                      </m:oMath>
                    </a14:m>
                    <a:r>
                      <a:rPr lang="en-US" altLang="zh-CN" sz="2000" dirty="0">
                        <a:solidFill>
                          <a:schemeClr val="accent2"/>
                        </a:solidFill>
                      </a:rPr>
                      <a:t> </a:t>
                    </a:r>
                    <a:r>
                      <a:rPr lang="en-US" altLang="zh-CN" sz="2000" dirty="0"/>
                      <a:t>: </a:t>
                    </a:r>
                    <a:r>
                      <a:rPr lang="zh-CN" altLang="en-US" sz="2000" b="1" dirty="0"/>
                      <a:t>桌子</a:t>
                    </a:r>
                    <a:endParaRPr lang="zh-CN" altLang="en-US" b="1" dirty="0"/>
                  </a:p>
                </p:txBody>
              </p:sp>
            </mc:Choice>
            <mc:Fallback xmlns="">
              <p:sp>
                <p:nvSpPr>
                  <p:cNvPr id="5" name="矩形 4">
                    <a:extLst>
                      <a:ext uri="{FF2B5EF4-FFF2-40B4-BE49-F238E27FC236}">
                        <a16:creationId xmlns:a16="http://schemas.microsoft.com/office/drawing/2014/main" id="{BFC8AE7F-0FB1-DDC3-C34C-8BE5FA129169}"/>
                      </a:ext>
                    </a:extLst>
                  </p:cNvPr>
                  <p:cNvSpPr>
                    <a:spLocks noRot="1" noChangeAspect="1" noMove="1" noResize="1" noEditPoints="1" noAdjustHandles="1" noChangeArrowheads="1" noChangeShapeType="1" noTextEdit="1"/>
                  </p:cNvSpPr>
                  <p:nvPr/>
                </p:nvSpPr>
                <p:spPr>
                  <a:xfrm>
                    <a:off x="4988719" y="3429000"/>
                    <a:ext cx="1228725" cy="552450"/>
                  </a:xfrm>
                  <a:prstGeom prst="rect">
                    <a:avLst/>
                  </a:prstGeom>
                  <a:blipFill>
                    <a:blip r:embed="rId3"/>
                    <a:stretch>
                      <a:fillRect b="-5556"/>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CD48AB03-9F57-FCAA-F275-39AEE7BFBBE6}"/>
                      </a:ext>
                    </a:extLst>
                  </p:cNvPr>
                  <p:cNvSpPr/>
                  <p:nvPr/>
                </p:nvSpPr>
                <p:spPr>
                  <a:xfrm>
                    <a:off x="6929439" y="3400425"/>
                    <a:ext cx="1228725" cy="552450"/>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14:m>
                      <m:oMath xmlns:m="http://schemas.openxmlformats.org/officeDocument/2006/math">
                        <m:sSub>
                          <m:sSubPr>
                            <m:ctrlPr>
                              <a:rPr lang="en-US" altLang="zh-CN" sz="2000" i="1" smtClean="0">
                                <a:solidFill>
                                  <a:schemeClr val="accent2"/>
                                </a:solidFill>
                                <a:latin typeface="Cambria Math" panose="02040503050406030204" pitchFamily="18" charset="0"/>
                              </a:rPr>
                            </m:ctrlPr>
                          </m:sSubPr>
                          <m:e>
                            <m:r>
                              <a:rPr lang="en-US" altLang="zh-CN" sz="2000" b="0" i="1" smtClean="0">
                                <a:solidFill>
                                  <a:schemeClr val="accent2"/>
                                </a:solidFill>
                                <a:latin typeface="Cambria Math" panose="02040503050406030204" pitchFamily="18" charset="0"/>
                              </a:rPr>
                              <m:t>𝑠</m:t>
                            </m:r>
                          </m:e>
                          <m:sub>
                            <m:r>
                              <a:rPr lang="en-US" altLang="zh-CN" sz="2000" b="0" i="1" smtClean="0">
                                <a:solidFill>
                                  <a:schemeClr val="accent2"/>
                                </a:solidFill>
                                <a:latin typeface="Cambria Math" panose="02040503050406030204" pitchFamily="18" charset="0"/>
                              </a:rPr>
                              <m:t>3</m:t>
                            </m:r>
                          </m:sub>
                        </m:sSub>
                      </m:oMath>
                    </a14:m>
                    <a:r>
                      <a:rPr lang="en-US" altLang="zh-CN" sz="2000" dirty="0">
                        <a:solidFill>
                          <a:schemeClr val="accent2"/>
                        </a:solidFill>
                      </a:rPr>
                      <a:t> </a:t>
                    </a:r>
                    <a:r>
                      <a:rPr lang="en-US" altLang="zh-CN" sz="2000" dirty="0"/>
                      <a:t>: </a:t>
                    </a:r>
                    <a:r>
                      <a:rPr lang="zh-CN" altLang="en-US" sz="2000" b="1" dirty="0"/>
                      <a:t>上</a:t>
                    </a:r>
                    <a:endParaRPr lang="zh-CN" altLang="en-US" b="1" dirty="0"/>
                  </a:p>
                </p:txBody>
              </p:sp>
            </mc:Choice>
            <mc:Fallback xmlns="">
              <p:sp>
                <p:nvSpPr>
                  <p:cNvPr id="6" name="矩形 5">
                    <a:extLst>
                      <a:ext uri="{FF2B5EF4-FFF2-40B4-BE49-F238E27FC236}">
                        <a16:creationId xmlns:a16="http://schemas.microsoft.com/office/drawing/2014/main" id="{CD48AB03-9F57-FCAA-F275-39AEE7BFBBE6}"/>
                      </a:ext>
                    </a:extLst>
                  </p:cNvPr>
                  <p:cNvSpPr>
                    <a:spLocks noRot="1" noChangeAspect="1" noMove="1" noResize="1" noEditPoints="1" noAdjustHandles="1" noChangeArrowheads="1" noChangeShapeType="1" noTextEdit="1"/>
                  </p:cNvSpPr>
                  <p:nvPr/>
                </p:nvSpPr>
                <p:spPr>
                  <a:xfrm>
                    <a:off x="6929439" y="3400425"/>
                    <a:ext cx="1228725" cy="552450"/>
                  </a:xfrm>
                  <a:prstGeom prst="rect">
                    <a:avLst/>
                  </a:prstGeom>
                  <a:blipFill>
                    <a:blip r:embed="rId4"/>
                    <a:stretch>
                      <a:fillRect b="-549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5EAD504-53FB-F689-2F61-A816DFF74120}"/>
                      </a:ext>
                    </a:extLst>
                  </p:cNvPr>
                  <p:cNvSpPr/>
                  <p:nvPr/>
                </p:nvSpPr>
                <p:spPr>
                  <a:xfrm>
                    <a:off x="3048000" y="4438650"/>
                    <a:ext cx="1228725" cy="552450"/>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14:m>
                      <m:oMath xmlns:m="http://schemas.openxmlformats.org/officeDocument/2006/math">
                        <m:sSub>
                          <m:sSubPr>
                            <m:ctrlPr>
                              <a:rPr lang="en-US" altLang="zh-CN" sz="2000" i="1" smtClean="0">
                                <a:solidFill>
                                  <a:schemeClr val="accent1"/>
                                </a:solidFill>
                                <a:latin typeface="Cambria Math" panose="02040503050406030204" pitchFamily="18" charset="0"/>
                              </a:rPr>
                            </m:ctrlPr>
                          </m:sSubPr>
                          <m:e>
                            <m:r>
                              <a:rPr lang="en-US" altLang="zh-CN" sz="2000" b="0" i="1" smtClean="0">
                                <a:solidFill>
                                  <a:schemeClr val="accent1"/>
                                </a:solidFill>
                                <a:latin typeface="Cambria Math" panose="02040503050406030204" pitchFamily="18" charset="0"/>
                              </a:rPr>
                              <m:t>𝑡</m:t>
                            </m:r>
                          </m:e>
                          <m:sub>
                            <m:r>
                              <a:rPr lang="en-US" altLang="zh-CN" sz="2000" b="0" i="1" smtClean="0">
                                <a:solidFill>
                                  <a:schemeClr val="accent1"/>
                                </a:solidFill>
                                <a:latin typeface="Cambria Math" panose="02040503050406030204" pitchFamily="18" charset="0"/>
                              </a:rPr>
                              <m:t>1</m:t>
                            </m:r>
                          </m:sub>
                        </m:sSub>
                      </m:oMath>
                    </a14:m>
                    <a:r>
                      <a:rPr lang="en-US" altLang="zh-CN" sz="2000" dirty="0">
                        <a:solidFill>
                          <a:schemeClr val="accent1"/>
                        </a:solidFill>
                      </a:rPr>
                      <a:t> </a:t>
                    </a:r>
                    <a:r>
                      <a:rPr lang="en-US" altLang="zh-CN" sz="2000" dirty="0"/>
                      <a:t>: </a:t>
                    </a:r>
                    <a:r>
                      <a:rPr lang="en-US" altLang="zh-CN" sz="2000" b="1" dirty="0">
                        <a:latin typeface="Times New Roman" panose="02020603050405020304" pitchFamily="18" charset="0"/>
                        <a:cs typeface="Times New Roman" panose="02020603050405020304" pitchFamily="18" charset="0"/>
                      </a:rPr>
                      <a:t>on</a:t>
                    </a:r>
                    <a:endParaRPr lang="zh-CN" altLang="en-US" b="1" dirty="0">
                      <a:latin typeface="Times New Roman" panose="02020603050405020304" pitchFamily="18" charset="0"/>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A5EAD504-53FB-F689-2F61-A816DFF74120}"/>
                      </a:ext>
                    </a:extLst>
                  </p:cNvPr>
                  <p:cNvSpPr>
                    <a:spLocks noRot="1" noChangeAspect="1" noMove="1" noResize="1" noEditPoints="1" noAdjustHandles="1" noChangeArrowheads="1" noChangeShapeType="1" noTextEdit="1"/>
                  </p:cNvSpPr>
                  <p:nvPr/>
                </p:nvSpPr>
                <p:spPr>
                  <a:xfrm>
                    <a:off x="3048000" y="4438650"/>
                    <a:ext cx="1228725" cy="552450"/>
                  </a:xfrm>
                  <a:prstGeom prst="rect">
                    <a:avLst/>
                  </a:prstGeom>
                  <a:blipFill>
                    <a:blip r:embed="rId5"/>
                    <a:stretch>
                      <a:fillRect b="-549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D32AE415-E43E-27C1-0C70-EF242886E172}"/>
                      </a:ext>
                    </a:extLst>
                  </p:cNvPr>
                  <p:cNvSpPr/>
                  <p:nvPr/>
                </p:nvSpPr>
                <p:spPr>
                  <a:xfrm>
                    <a:off x="4988719" y="4438650"/>
                    <a:ext cx="1228725" cy="552450"/>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14:m>
                      <m:oMath xmlns:m="http://schemas.openxmlformats.org/officeDocument/2006/math">
                        <m:sSub>
                          <m:sSubPr>
                            <m:ctrlPr>
                              <a:rPr lang="en-US" altLang="zh-CN" sz="2000" i="1" smtClean="0">
                                <a:solidFill>
                                  <a:schemeClr val="accent1"/>
                                </a:solidFill>
                                <a:latin typeface="Cambria Math" panose="02040503050406030204" pitchFamily="18" charset="0"/>
                              </a:rPr>
                            </m:ctrlPr>
                          </m:sSubPr>
                          <m:e>
                            <m:r>
                              <a:rPr lang="en-US" altLang="zh-CN" sz="2000" b="0" i="1" smtClean="0">
                                <a:solidFill>
                                  <a:schemeClr val="accent1"/>
                                </a:solidFill>
                                <a:latin typeface="Cambria Math" panose="02040503050406030204" pitchFamily="18" charset="0"/>
                              </a:rPr>
                              <m:t>𝑡</m:t>
                            </m:r>
                          </m:e>
                          <m:sub>
                            <m:r>
                              <a:rPr lang="en-US" altLang="zh-CN" sz="2000" b="0" i="1" smtClean="0">
                                <a:solidFill>
                                  <a:schemeClr val="accent1"/>
                                </a:solidFill>
                                <a:latin typeface="Cambria Math" panose="02040503050406030204" pitchFamily="18" charset="0"/>
                              </a:rPr>
                              <m:t>2</m:t>
                            </m:r>
                          </m:sub>
                        </m:sSub>
                      </m:oMath>
                    </a14:m>
                    <a:r>
                      <a:rPr lang="en-US" altLang="zh-CN" sz="2000" dirty="0">
                        <a:solidFill>
                          <a:schemeClr val="accent1"/>
                        </a:solidFill>
                      </a:rPr>
                      <a:t> </a:t>
                    </a:r>
                    <a:r>
                      <a:rPr lang="en-US" altLang="zh-CN" sz="2000" dirty="0"/>
                      <a:t>: </a:t>
                    </a:r>
                    <a:r>
                      <a:rPr lang="en-US" altLang="zh-CN" sz="2000" b="1" dirty="0">
                        <a:latin typeface="Times New Roman" panose="02020603050405020304" pitchFamily="18" charset="0"/>
                        <a:cs typeface="Times New Roman" panose="02020603050405020304" pitchFamily="18" charset="0"/>
                      </a:rPr>
                      <a:t>the</a:t>
                    </a:r>
                    <a:endParaRPr lang="zh-CN" altLang="en-US" b="1" dirty="0">
                      <a:latin typeface="Times New Roman" panose="02020603050405020304" pitchFamily="18" charset="0"/>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D32AE415-E43E-27C1-0C70-EF242886E172}"/>
                      </a:ext>
                    </a:extLst>
                  </p:cNvPr>
                  <p:cNvSpPr>
                    <a:spLocks noRot="1" noChangeAspect="1" noMove="1" noResize="1" noEditPoints="1" noAdjustHandles="1" noChangeArrowheads="1" noChangeShapeType="1" noTextEdit="1"/>
                  </p:cNvSpPr>
                  <p:nvPr/>
                </p:nvSpPr>
                <p:spPr>
                  <a:xfrm>
                    <a:off x="4988719" y="4438650"/>
                    <a:ext cx="1228725" cy="552450"/>
                  </a:xfrm>
                  <a:prstGeom prst="rect">
                    <a:avLst/>
                  </a:prstGeom>
                  <a:blipFill>
                    <a:blip r:embed="rId6"/>
                    <a:stretch>
                      <a:fillRect b="-549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F850E194-E2B8-9AC2-3005-FDDE21B47C2A}"/>
                      </a:ext>
                    </a:extLst>
                  </p:cNvPr>
                  <p:cNvSpPr/>
                  <p:nvPr/>
                </p:nvSpPr>
                <p:spPr>
                  <a:xfrm>
                    <a:off x="6929439" y="4410075"/>
                    <a:ext cx="1228725" cy="552450"/>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14:m>
                      <m:oMath xmlns:m="http://schemas.openxmlformats.org/officeDocument/2006/math">
                        <m:sSub>
                          <m:sSubPr>
                            <m:ctrlPr>
                              <a:rPr lang="en-US" altLang="zh-CN" sz="2000" i="1" smtClean="0">
                                <a:solidFill>
                                  <a:schemeClr val="accent1"/>
                                </a:solidFill>
                                <a:latin typeface="Cambria Math" panose="02040503050406030204" pitchFamily="18" charset="0"/>
                              </a:rPr>
                            </m:ctrlPr>
                          </m:sSubPr>
                          <m:e>
                            <m:r>
                              <a:rPr lang="en-US" altLang="zh-CN" sz="2000" b="0" i="1" smtClean="0">
                                <a:solidFill>
                                  <a:schemeClr val="accent1"/>
                                </a:solidFill>
                                <a:latin typeface="Cambria Math" panose="02040503050406030204" pitchFamily="18" charset="0"/>
                              </a:rPr>
                              <m:t>𝑡</m:t>
                            </m:r>
                          </m:e>
                          <m:sub>
                            <m:r>
                              <a:rPr lang="en-US" altLang="zh-CN" sz="2000" b="0" i="1" smtClean="0">
                                <a:solidFill>
                                  <a:schemeClr val="accent1"/>
                                </a:solidFill>
                                <a:latin typeface="Cambria Math" panose="02040503050406030204" pitchFamily="18" charset="0"/>
                              </a:rPr>
                              <m:t>3</m:t>
                            </m:r>
                          </m:sub>
                        </m:sSub>
                      </m:oMath>
                    </a14:m>
                    <a:r>
                      <a:rPr lang="en-US" altLang="zh-CN" sz="2000" dirty="0">
                        <a:solidFill>
                          <a:schemeClr val="accent1"/>
                        </a:solidFill>
                      </a:rPr>
                      <a:t> </a:t>
                    </a:r>
                    <a:r>
                      <a:rPr lang="en-US" altLang="zh-CN" sz="2000" dirty="0"/>
                      <a:t>: </a:t>
                    </a:r>
                    <a:r>
                      <a:rPr lang="en-US" altLang="zh-CN" sz="2000" b="1" dirty="0">
                        <a:latin typeface="Times New Roman" panose="02020603050405020304" pitchFamily="18" charset="0"/>
                        <a:cs typeface="Times New Roman" panose="02020603050405020304" pitchFamily="18" charset="0"/>
                      </a:rPr>
                      <a:t>table</a:t>
                    </a:r>
                    <a:endParaRPr lang="zh-CN" altLang="en-US" b="1" dirty="0">
                      <a:latin typeface="Times New Roman" panose="02020603050405020304" pitchFamily="18" charset="0"/>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F850E194-E2B8-9AC2-3005-FDDE21B47C2A}"/>
                      </a:ext>
                    </a:extLst>
                  </p:cNvPr>
                  <p:cNvSpPr>
                    <a:spLocks noRot="1" noChangeAspect="1" noMove="1" noResize="1" noEditPoints="1" noAdjustHandles="1" noChangeArrowheads="1" noChangeShapeType="1" noTextEdit="1"/>
                  </p:cNvSpPr>
                  <p:nvPr/>
                </p:nvSpPr>
                <p:spPr>
                  <a:xfrm>
                    <a:off x="6929439" y="4410075"/>
                    <a:ext cx="1228725" cy="552450"/>
                  </a:xfrm>
                  <a:prstGeom prst="rect">
                    <a:avLst/>
                  </a:prstGeom>
                  <a:blipFill>
                    <a:blip r:embed="rId7"/>
                    <a:stretch>
                      <a:fillRect r="-495" b="-5556"/>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037D8803-1053-7E3D-078A-F18B68F9D772}"/>
                      </a:ext>
                    </a:extLst>
                  </p:cNvPr>
                  <p:cNvSpPr/>
                  <p:nvPr/>
                </p:nvSpPr>
                <p:spPr>
                  <a:xfrm>
                    <a:off x="1574005" y="4438650"/>
                    <a:ext cx="1228725" cy="552450"/>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14:m>
                      <m:oMath xmlns:m="http://schemas.openxmlformats.org/officeDocument/2006/math">
                        <m:sSub>
                          <m:sSubPr>
                            <m:ctrlPr>
                              <a:rPr lang="en-US" altLang="zh-CN" sz="2000" i="1" smtClean="0">
                                <a:solidFill>
                                  <a:schemeClr val="accent1"/>
                                </a:solidFill>
                                <a:latin typeface="Cambria Math" panose="02040503050406030204" pitchFamily="18" charset="0"/>
                              </a:rPr>
                            </m:ctrlPr>
                          </m:sSubPr>
                          <m:e>
                            <m:r>
                              <a:rPr lang="en-US" altLang="zh-CN" sz="2000" b="0" i="1" smtClean="0">
                                <a:solidFill>
                                  <a:schemeClr val="accent1"/>
                                </a:solidFill>
                                <a:latin typeface="Cambria Math" panose="02040503050406030204" pitchFamily="18" charset="0"/>
                              </a:rPr>
                              <m:t>𝑡</m:t>
                            </m:r>
                          </m:e>
                          <m:sub>
                            <m:r>
                              <a:rPr lang="en-US" altLang="zh-CN" sz="2000" b="0" i="1" smtClean="0">
                                <a:solidFill>
                                  <a:schemeClr val="accent1"/>
                                </a:solidFill>
                                <a:latin typeface="Cambria Math" panose="02040503050406030204" pitchFamily="18" charset="0"/>
                              </a:rPr>
                              <m:t>0</m:t>
                            </m:r>
                          </m:sub>
                        </m:sSub>
                      </m:oMath>
                    </a14:m>
                    <a:r>
                      <a:rPr lang="en-US" altLang="zh-CN" sz="2000" dirty="0">
                        <a:solidFill>
                          <a:schemeClr val="accent1"/>
                        </a:solidFill>
                      </a:rPr>
                      <a:t> </a:t>
                    </a:r>
                    <a:endParaRPr lang="zh-CN" altLang="en-US" dirty="0"/>
                  </a:p>
                </p:txBody>
              </p:sp>
            </mc:Choice>
            <mc:Fallback xmlns="">
              <p:sp>
                <p:nvSpPr>
                  <p:cNvPr id="10" name="矩形 9">
                    <a:extLst>
                      <a:ext uri="{FF2B5EF4-FFF2-40B4-BE49-F238E27FC236}">
                        <a16:creationId xmlns:a16="http://schemas.microsoft.com/office/drawing/2014/main" id="{037D8803-1053-7E3D-078A-F18B68F9D772}"/>
                      </a:ext>
                    </a:extLst>
                  </p:cNvPr>
                  <p:cNvSpPr>
                    <a:spLocks noRot="1" noChangeAspect="1" noMove="1" noResize="1" noEditPoints="1" noAdjustHandles="1" noChangeArrowheads="1" noChangeShapeType="1" noTextEdit="1"/>
                  </p:cNvSpPr>
                  <p:nvPr/>
                </p:nvSpPr>
                <p:spPr>
                  <a:xfrm>
                    <a:off x="1574005" y="4438650"/>
                    <a:ext cx="1228725" cy="552450"/>
                  </a:xfrm>
                  <a:prstGeom prst="rect">
                    <a:avLst/>
                  </a:prstGeom>
                  <a:blipFill>
                    <a:blip r:embed="rId8"/>
                    <a:stretch>
                      <a:fillRect/>
                    </a:stretch>
                  </a:blipFill>
                  <a:ln>
                    <a:noFill/>
                  </a:ln>
                </p:spPr>
                <p:txBody>
                  <a:bodyPr/>
                  <a:lstStyle/>
                  <a:p>
                    <a:r>
                      <a:rPr lang="zh-CN" altLang="en-US">
                        <a:noFill/>
                      </a:rPr>
                      <a:t> </a:t>
                    </a:r>
                  </a:p>
                </p:txBody>
              </p:sp>
            </mc:Fallback>
          </mc:AlternateContent>
        </p:grpSp>
        <p:cxnSp>
          <p:nvCxnSpPr>
            <p:cNvPr id="13" name="直接连接符 12">
              <a:extLst>
                <a:ext uri="{FF2B5EF4-FFF2-40B4-BE49-F238E27FC236}">
                  <a16:creationId xmlns:a16="http://schemas.microsoft.com/office/drawing/2014/main" id="{B15C4ED5-155A-7C1D-5C6C-5E458A0C253D}"/>
                </a:ext>
              </a:extLst>
            </p:cNvPr>
            <p:cNvCxnSpPr>
              <a:stCxn id="10" idx="0"/>
              <a:endCxn id="4" idx="2"/>
            </p:cNvCxnSpPr>
            <p:nvPr/>
          </p:nvCxnSpPr>
          <p:spPr>
            <a:xfrm flipV="1">
              <a:off x="3026568" y="4195762"/>
              <a:ext cx="1473995" cy="457200"/>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1F858382-C6A0-833E-BA73-B2273BEE7336}"/>
                </a:ext>
              </a:extLst>
            </p:cNvPr>
            <p:cNvCxnSpPr>
              <a:endCxn id="6" idx="2"/>
            </p:cNvCxnSpPr>
            <p:nvPr/>
          </p:nvCxnSpPr>
          <p:spPr>
            <a:xfrm flipV="1">
              <a:off x="4619625" y="4167187"/>
              <a:ext cx="3762377" cy="485775"/>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589C3E65-38E9-D751-D22F-3E617A4AEB88}"/>
                </a:ext>
              </a:extLst>
            </p:cNvPr>
            <p:cNvCxnSpPr>
              <a:stCxn id="5" idx="2"/>
              <a:endCxn id="9" idx="0"/>
            </p:cNvCxnSpPr>
            <p:nvPr/>
          </p:nvCxnSpPr>
          <p:spPr>
            <a:xfrm>
              <a:off x="6441282" y="4195762"/>
              <a:ext cx="1940720" cy="428625"/>
            </a:xfrm>
            <a:prstGeom prst="line">
              <a:avLst/>
            </a:prstGeom>
          </p:spPr>
          <p:style>
            <a:lnRef idx="3">
              <a:schemeClr val="dk1"/>
            </a:lnRef>
            <a:fillRef idx="0">
              <a:schemeClr val="dk1"/>
            </a:fillRef>
            <a:effectRef idx="2">
              <a:schemeClr val="dk1"/>
            </a:effectRef>
            <a:fontRef idx="minor">
              <a:schemeClr val="tx1"/>
            </a:fontRef>
          </p:style>
        </p:cxnSp>
      </p:grpSp>
      <p:sp>
        <p:nvSpPr>
          <p:cNvPr id="19" name="矩形 18">
            <a:extLst>
              <a:ext uri="{FF2B5EF4-FFF2-40B4-BE49-F238E27FC236}">
                <a16:creationId xmlns:a16="http://schemas.microsoft.com/office/drawing/2014/main" id="{B0D9E58E-E34F-5C74-41E3-C38B37D6EEEB}"/>
              </a:ext>
            </a:extLst>
          </p:cNvPr>
          <p:cNvSpPr/>
          <p:nvPr/>
        </p:nvSpPr>
        <p:spPr>
          <a:xfrm>
            <a:off x="4835128" y="4164091"/>
            <a:ext cx="1228725" cy="293608"/>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b="1" dirty="0">
                <a:solidFill>
                  <a:srgbClr val="FF0000"/>
                </a:solidFill>
              </a:rPr>
              <a:t>align(i, j)</a:t>
            </a:r>
            <a:endParaRPr lang="zh-CN" altLang="en-US" sz="2000" b="1" dirty="0">
              <a:solidFill>
                <a:srgbClr val="FF0000"/>
              </a:solidFill>
            </a:endParaRPr>
          </a:p>
        </p:txBody>
      </p:sp>
    </p:spTree>
    <p:extLst>
      <p:ext uri="{BB962C8B-B14F-4D97-AF65-F5344CB8AC3E}">
        <p14:creationId xmlns:p14="http://schemas.microsoft.com/office/powerpoint/2010/main" val="29721653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1045029"/>
            <a:ext cx="11901715" cy="1936296"/>
          </a:xfrm>
        </p:spPr>
        <p:txBody>
          <a:bodyPr>
            <a:normAutofit/>
          </a:bodyPr>
          <a:lstStyle/>
          <a:p>
            <a:r>
              <a:rPr lang="zh-CN" altLang="en-US" dirty="0">
                <a:solidFill>
                  <a:srgbClr val="FF0000"/>
                </a:solidFill>
              </a:rPr>
              <a:t>词对齐与统计机器翻译</a:t>
            </a:r>
            <a:endParaRPr lang="en-US" altLang="zh-CN" dirty="0">
              <a:solidFill>
                <a:srgbClr val="FF0000"/>
              </a:solidFill>
            </a:endParaRPr>
          </a:p>
          <a:p>
            <a:pPr marL="0" indent="457200">
              <a:lnSpc>
                <a:spcPct val="160000"/>
              </a:lnSpc>
              <a:buNone/>
            </a:pPr>
            <a:r>
              <a:rPr lang="zh-CN" altLang="en-US" sz="2200" dirty="0"/>
              <a:t>词对齐是统计机器翻译中最核心的概念之一，无论是基于单词的统计机器翻译，还是基于短语或句法的统计机器翻译，他们都依赖单词对齐构建相应的翻译模型。</a:t>
            </a:r>
            <a:endParaRPr lang="en-US" altLang="zh-CN" sz="2200"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859CFA8-25EE-2F59-BFBC-3345C0A421FF}"/>
                  </a:ext>
                </a:extLst>
              </p:cNvPr>
              <p:cNvSpPr txBox="1"/>
              <p:nvPr/>
            </p:nvSpPr>
            <p:spPr>
              <a:xfrm>
                <a:off x="1609725" y="2981325"/>
                <a:ext cx="10760528" cy="655757"/>
              </a:xfrm>
              <a:prstGeom prst="rect">
                <a:avLst/>
              </a:prstGeom>
              <a:noFill/>
            </p:spPr>
            <p:txBody>
              <a:bodyPr wrap="square" rtlCol="0">
                <a:spAutoFit/>
              </a:bodyPr>
              <a:lstStyle/>
              <a:p>
                <a:r>
                  <a:rPr lang="zh-CN" altLang="en-US" dirty="0"/>
                  <a:t>对于句对</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假设可以得到最优词对齐</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𝐴</m:t>
                        </m:r>
                      </m:e>
                    </m:acc>
                  </m:oMath>
                </a14:m>
                <a:r>
                  <a:rPr lang="zh-CN" altLang="en-US" dirty="0"/>
                  <a:t>，</a:t>
                </a:r>
                <a:endParaRPr lang="en-US" altLang="zh-CN" dirty="0"/>
              </a:p>
              <a:p>
                <a:r>
                  <a:rPr lang="zh-CN" altLang="en-US" dirty="0"/>
                  <a:t>那么，使用单词翻译概率计算句子</a:t>
                </a:r>
                <a14:m>
                  <m:oMath xmlns:m="http://schemas.openxmlformats.org/officeDocument/2006/math">
                    <m:r>
                      <a:rPr lang="en-US" altLang="zh-CN" b="0" i="1" smtClean="0">
                        <a:latin typeface="Cambria Math" panose="02040503050406030204" pitchFamily="18" charset="0"/>
                      </a:rPr>
                      <m:t>𝑠</m:t>
                    </m:r>
                  </m:oMath>
                </a14:m>
                <a:r>
                  <a:rPr lang="zh-CN" altLang="en-US" dirty="0"/>
                  <a:t>中的单词和句子</a:t>
                </a:r>
                <a14:m>
                  <m:oMath xmlns:m="http://schemas.openxmlformats.org/officeDocument/2006/math">
                    <m:r>
                      <a:rPr lang="en-US" altLang="zh-CN" b="0" i="1" smtClean="0">
                        <a:latin typeface="Cambria Math" panose="02040503050406030204" pitchFamily="18" charset="0"/>
                      </a:rPr>
                      <m:t>𝑡</m:t>
                    </m:r>
                  </m:oMath>
                </a14:m>
                <a:r>
                  <a:rPr lang="zh-CN" altLang="en-US" dirty="0"/>
                  <a:t>中的有词对齐的单词的翻译概率的乘积。</a:t>
                </a:r>
              </a:p>
            </p:txBody>
          </p:sp>
        </mc:Choice>
        <mc:Fallback xmlns="">
          <p:sp>
            <p:nvSpPr>
              <p:cNvPr id="14" name="文本框 13">
                <a:extLst>
                  <a:ext uri="{FF2B5EF4-FFF2-40B4-BE49-F238E27FC236}">
                    <a16:creationId xmlns:a16="http://schemas.microsoft.com/office/drawing/2014/main" id="{3859CFA8-25EE-2F59-BFBC-3345C0A421FF}"/>
                  </a:ext>
                </a:extLst>
              </p:cNvPr>
              <p:cNvSpPr txBox="1">
                <a:spLocks noRot="1" noChangeAspect="1" noMove="1" noResize="1" noEditPoints="1" noAdjustHandles="1" noChangeArrowheads="1" noChangeShapeType="1" noTextEdit="1"/>
              </p:cNvSpPr>
              <p:nvPr/>
            </p:nvSpPr>
            <p:spPr>
              <a:xfrm>
                <a:off x="1609725" y="2981325"/>
                <a:ext cx="10760528" cy="655757"/>
              </a:xfrm>
              <a:prstGeom prst="rect">
                <a:avLst/>
              </a:prstGeom>
              <a:blipFill>
                <a:blip r:embed="rId2"/>
                <a:stretch>
                  <a:fillRect l="-453" t="-4630" b="-13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82D4461C-39F0-A25F-E304-B325E2A1EC02}"/>
                  </a:ext>
                </a:extLst>
              </p:cNvPr>
              <p:cNvSpPr txBox="1"/>
              <p:nvPr/>
            </p:nvSpPr>
            <p:spPr>
              <a:xfrm>
                <a:off x="2471803" y="3934896"/>
                <a:ext cx="6296024" cy="8399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𝐴</m:t>
                              </m:r>
                            </m:e>
                          </m:acc>
                          <m:r>
                            <m:rPr>
                              <m:brk m:alnAt="7"/>
                            </m:rPr>
                            <a:rPr lang="en-US" altLang="zh-CN" b="0" i="1" smtClean="0">
                              <a:latin typeface="Cambria Math" panose="02040503050406030204" pitchFamily="18" charset="0"/>
                            </a:rPr>
                            <m:t>)</m:t>
                          </m:r>
                        </m:sub>
                        <m:sup/>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e>
                      </m:nary>
                    </m:oMath>
                  </m:oMathPara>
                </a14:m>
                <a:endParaRPr lang="zh-CN" altLang="en-US" dirty="0"/>
              </a:p>
            </p:txBody>
          </p:sp>
        </mc:Choice>
        <mc:Fallback xmlns="">
          <p:sp>
            <p:nvSpPr>
              <p:cNvPr id="19" name="文本框 18">
                <a:extLst>
                  <a:ext uri="{FF2B5EF4-FFF2-40B4-BE49-F238E27FC236}">
                    <a16:creationId xmlns:a16="http://schemas.microsoft.com/office/drawing/2014/main" id="{82D4461C-39F0-A25F-E304-B325E2A1EC02}"/>
                  </a:ext>
                </a:extLst>
              </p:cNvPr>
              <p:cNvSpPr txBox="1">
                <a:spLocks noRot="1" noChangeAspect="1" noMove="1" noResize="1" noEditPoints="1" noAdjustHandles="1" noChangeArrowheads="1" noChangeShapeType="1" noTextEdit="1"/>
              </p:cNvSpPr>
              <p:nvPr/>
            </p:nvSpPr>
            <p:spPr>
              <a:xfrm>
                <a:off x="2471803" y="3934896"/>
                <a:ext cx="6296024" cy="83997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BD64C4F-2575-8F5E-F6AE-11BA636E0E8A}"/>
                  </a:ext>
                </a:extLst>
              </p:cNvPr>
              <p:cNvSpPr txBox="1"/>
              <p:nvPr/>
            </p:nvSpPr>
            <p:spPr>
              <a:xfrm>
                <a:off x="5090431" y="5072684"/>
                <a:ext cx="48497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zh-CN" altLang="en-US" i="1">
                          <a:latin typeface="Cambria Math" panose="02040503050406030204" pitchFamily="18" charset="0"/>
                        </a:rPr>
                        <m:t>在</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(桌子,</m:t>
                      </m:r>
                      <m:r>
                        <a:rPr lang="en-US" altLang="zh-CN" b="0" i="1" smtClean="0">
                          <a:latin typeface="Cambria Math" panose="02040503050406030204" pitchFamily="18" charset="0"/>
                          <a:ea typeface="Cambria Math" panose="02040503050406030204" pitchFamily="18" charset="0"/>
                        </a:rPr>
                        <m:t>𝑡𝑎𝑏𝑙𝑒</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(上,</m:t>
                      </m:r>
                      <m:r>
                        <m:rPr>
                          <m:sty m:val="p"/>
                        </m:rPr>
                        <a:rPr lang="en-US" altLang="zh-CN" i="1" smtClean="0">
                          <a:latin typeface="Cambria Math" panose="02040503050406030204" pitchFamily="18" charset="0"/>
                          <a:ea typeface="Cambria Math" panose="02040503050406030204" pitchFamily="18" charset="0"/>
                        </a:rPr>
                        <m:t>on</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𝑡h𝑒</m:t>
                      </m:r>
                      <m:r>
                        <a:rPr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20" name="文本框 19">
                <a:extLst>
                  <a:ext uri="{FF2B5EF4-FFF2-40B4-BE49-F238E27FC236}">
                    <a16:creationId xmlns:a16="http://schemas.microsoft.com/office/drawing/2014/main" id="{5BD64C4F-2575-8F5E-F6AE-11BA636E0E8A}"/>
                  </a:ext>
                </a:extLst>
              </p:cNvPr>
              <p:cNvSpPr txBox="1">
                <a:spLocks noRot="1" noChangeAspect="1" noMove="1" noResize="1" noEditPoints="1" noAdjustHandles="1" noChangeArrowheads="1" noChangeShapeType="1" noTextEdit="1"/>
              </p:cNvSpPr>
              <p:nvPr/>
            </p:nvSpPr>
            <p:spPr>
              <a:xfrm>
                <a:off x="5090431" y="5072684"/>
                <a:ext cx="4849726" cy="276999"/>
              </a:xfrm>
              <a:prstGeom prst="rect">
                <a:avLst/>
              </a:prstGeom>
              <a:blipFill>
                <a:blip r:embed="rId4"/>
                <a:stretch>
                  <a:fillRect t="-10870" r="-1256" b="-32609"/>
                </a:stretch>
              </a:blipFill>
            </p:spPr>
            <p:txBody>
              <a:bodyPr/>
              <a:lstStyle/>
              <a:p>
                <a:r>
                  <a:rPr lang="zh-CN" altLang="en-US">
                    <a:noFill/>
                  </a:rPr>
                  <a:t> </a:t>
                </a:r>
              </a:p>
            </p:txBody>
          </p:sp>
        </mc:Fallback>
      </mc:AlternateContent>
      <p:sp>
        <p:nvSpPr>
          <p:cNvPr id="23" name="思想气泡: 云 22">
            <a:extLst>
              <a:ext uri="{FF2B5EF4-FFF2-40B4-BE49-F238E27FC236}">
                <a16:creationId xmlns:a16="http://schemas.microsoft.com/office/drawing/2014/main" id="{A382BC62-2265-8468-F4A6-EB8FBC93D1E6}"/>
              </a:ext>
            </a:extLst>
          </p:cNvPr>
          <p:cNvSpPr/>
          <p:nvPr/>
        </p:nvSpPr>
        <p:spPr>
          <a:xfrm>
            <a:off x="2830927" y="5733758"/>
            <a:ext cx="1375416" cy="686553"/>
          </a:xfrm>
          <a:prstGeom prst="cloudCallou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思考点</a:t>
            </a:r>
          </a:p>
        </p:txBody>
      </p:sp>
      <p:sp>
        <p:nvSpPr>
          <p:cNvPr id="24" name="文本框 23">
            <a:extLst>
              <a:ext uri="{FF2B5EF4-FFF2-40B4-BE49-F238E27FC236}">
                <a16:creationId xmlns:a16="http://schemas.microsoft.com/office/drawing/2014/main" id="{C26CB49D-0584-92E7-E027-10659A98A1F0}"/>
              </a:ext>
            </a:extLst>
          </p:cNvPr>
          <p:cNvSpPr txBox="1"/>
          <p:nvPr/>
        </p:nvSpPr>
        <p:spPr>
          <a:xfrm>
            <a:off x="4674773" y="5812971"/>
            <a:ext cx="7096125"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这样的计算方式能区分</a:t>
            </a:r>
            <a:r>
              <a:rPr lang="en-US" altLang="zh-CN" dirty="0">
                <a:latin typeface="Times New Roman" panose="02020603050405020304" pitchFamily="18" charset="0"/>
                <a:cs typeface="Times New Roman" panose="02020603050405020304" pitchFamily="18" charset="0"/>
              </a:rPr>
              <a:t>on the table</a:t>
            </a:r>
            <a:r>
              <a:rPr lang="zh-CN" altLang="en-US" dirty="0">
                <a:latin typeface="Times New Roman" panose="02020603050405020304" pitchFamily="18" charset="0"/>
                <a:cs typeface="Times New Roman" panose="02020603050405020304" pitchFamily="18" charset="0"/>
              </a:rPr>
              <a:t>和 </a:t>
            </a:r>
            <a:r>
              <a:rPr lang="en-US" altLang="zh-CN" dirty="0">
                <a:latin typeface="Times New Roman" panose="02020603050405020304" pitchFamily="18" charset="0"/>
                <a:cs typeface="Times New Roman" panose="02020603050405020304" pitchFamily="18" charset="0"/>
              </a:rPr>
              <a:t>table on the</a:t>
            </a:r>
            <a:r>
              <a:rPr lang="zh-CN" altLang="en-US" dirty="0"/>
              <a:t>吗？</a:t>
            </a:r>
            <a:endParaRPr lang="en-US" altLang="zh-CN" dirty="0"/>
          </a:p>
          <a:p>
            <a:pPr marL="285750" indent="-285750">
              <a:buFont typeface="Arial" panose="020B0604020202020204" pitchFamily="34" charset="0"/>
              <a:buChar char="•"/>
            </a:pPr>
            <a:r>
              <a:rPr lang="zh-CN" altLang="en-US" dirty="0"/>
              <a:t>词对齐是怎么得到的？</a:t>
            </a:r>
          </a:p>
        </p:txBody>
      </p:sp>
    </p:spTree>
    <p:extLst>
      <p:ext uri="{BB962C8B-B14F-4D97-AF65-F5344CB8AC3E}">
        <p14:creationId xmlns:p14="http://schemas.microsoft.com/office/powerpoint/2010/main" val="2333782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1045029"/>
            <a:ext cx="11901715" cy="1936296"/>
          </a:xfrm>
        </p:spPr>
        <p:txBody>
          <a:bodyPr>
            <a:normAutofit fontScale="92500" lnSpcReduction="20000"/>
          </a:bodyPr>
          <a:lstStyle/>
          <a:p>
            <a:r>
              <a:rPr lang="zh-CN" altLang="en-US" dirty="0">
                <a:solidFill>
                  <a:srgbClr val="FF0000"/>
                </a:solidFill>
              </a:rPr>
              <a:t>词对齐的学习</a:t>
            </a:r>
            <a:endParaRPr lang="en-US" altLang="zh-CN" dirty="0">
              <a:solidFill>
                <a:srgbClr val="FF0000"/>
              </a:solidFill>
            </a:endParaRPr>
          </a:p>
          <a:p>
            <a:pPr marL="0" indent="457200">
              <a:lnSpc>
                <a:spcPct val="160000"/>
              </a:lnSpc>
              <a:buNone/>
            </a:pPr>
            <a:r>
              <a:rPr lang="zh-CN" altLang="en-US" sz="2200" dirty="0"/>
              <a:t>单词对齐一般采用无监督方法学习，使用最广泛的单词对齐模型为</a:t>
            </a:r>
            <a:r>
              <a:rPr lang="en-US" altLang="zh-CN" sz="2200" dirty="0"/>
              <a:t>IBM</a:t>
            </a:r>
            <a:r>
              <a:rPr lang="zh-CN" altLang="en-US" sz="2200" dirty="0"/>
              <a:t>模型，该模型也是基于单词的统计机器翻译的经典模型，利用平行语料库，模型采用期望</a:t>
            </a:r>
            <a:r>
              <a:rPr lang="en-US" altLang="zh-CN" sz="2200" dirty="0"/>
              <a:t>-</a:t>
            </a:r>
            <a:r>
              <a:rPr lang="zh-CN" altLang="en-US" sz="2200" dirty="0"/>
              <a:t>最大化方法以迭代的方式寻找单词的对应关系。</a:t>
            </a:r>
            <a:endParaRPr lang="en-US" altLang="zh-CN" sz="2200" dirty="0"/>
          </a:p>
        </p:txBody>
      </p:sp>
      <p:grpSp>
        <p:nvGrpSpPr>
          <p:cNvPr id="22" name="组合 21">
            <a:extLst>
              <a:ext uri="{FF2B5EF4-FFF2-40B4-BE49-F238E27FC236}">
                <a16:creationId xmlns:a16="http://schemas.microsoft.com/office/drawing/2014/main" id="{B95A32F8-7E36-B4EE-C346-0F29E84F3A12}"/>
              </a:ext>
            </a:extLst>
          </p:cNvPr>
          <p:cNvGrpSpPr/>
          <p:nvPr/>
        </p:nvGrpSpPr>
        <p:grpSpPr>
          <a:xfrm>
            <a:off x="839404" y="3240699"/>
            <a:ext cx="5572125" cy="2659184"/>
            <a:chOff x="3571874" y="3086100"/>
            <a:chExt cx="5572125" cy="2659184"/>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C4A1BE9-0893-C749-9991-BACEAAE5C924}"/>
                    </a:ext>
                  </a:extLst>
                </p:cNvPr>
                <p:cNvSpPr txBox="1"/>
                <p:nvPr/>
              </p:nvSpPr>
              <p:spPr>
                <a:xfrm>
                  <a:off x="3571874" y="3086100"/>
                  <a:ext cx="4962525" cy="505908"/>
                </a:xfrm>
                <a:prstGeom prst="rect">
                  <a:avLst/>
                </a:prstGeom>
                <a:noFill/>
              </p:spPr>
              <p:txBody>
                <a:bodyPr wrap="square" rtlCol="0">
                  <a:spAutoFit/>
                </a:bodyPr>
                <a:lstStyle/>
                <a:p>
                  <a:r>
                    <a:rPr lang="zh-CN" altLang="en-US" dirty="0"/>
                    <a:t>  机器翻译的目标：</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𝑡</m:t>
                          </m:r>
                        </m:e>
                      </m:ac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ar</m:t>
                              </m:r>
                              <m:r>
                                <a:rPr lang="en-US" altLang="zh-CN" b="0" i="1" smtClean="0">
                                  <a:latin typeface="Cambria Math" panose="02040503050406030204" pitchFamily="18" charset="0"/>
                                </a:rPr>
                                <m:t>𝑔𝑚𝑎𝑥</m:t>
                              </m:r>
                            </m:e>
                            <m:lim>
                              <m:r>
                                <a:rPr lang="en-US" altLang="zh-CN" b="0" i="1" smtClean="0">
                                  <a:latin typeface="Cambria Math" panose="02040503050406030204" pitchFamily="18" charset="0"/>
                                </a:rPr>
                                <m:t>𝑡</m:t>
                              </m:r>
                            </m:lim>
                          </m:limLow>
                        </m:fName>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e>
                      </m:func>
                    </m:oMath>
                  </a14:m>
                  <a:endParaRPr lang="zh-CN" altLang="en-US" dirty="0"/>
                </a:p>
              </p:txBody>
            </p:sp>
          </mc:Choice>
          <mc:Fallback xmlns="">
            <p:sp>
              <p:nvSpPr>
                <p:cNvPr id="4" name="文本框 3">
                  <a:extLst>
                    <a:ext uri="{FF2B5EF4-FFF2-40B4-BE49-F238E27FC236}">
                      <a16:creationId xmlns:a16="http://schemas.microsoft.com/office/drawing/2014/main" id="{6C4A1BE9-0893-C749-9991-BACEAAE5C924}"/>
                    </a:ext>
                  </a:extLst>
                </p:cNvPr>
                <p:cNvSpPr txBox="1">
                  <a:spLocks noRot="1" noChangeAspect="1" noMove="1" noResize="1" noEditPoints="1" noAdjustHandles="1" noChangeArrowheads="1" noChangeShapeType="1" noTextEdit="1"/>
                </p:cNvSpPr>
                <p:nvPr/>
              </p:nvSpPr>
              <p:spPr>
                <a:xfrm>
                  <a:off x="3571874" y="3086100"/>
                  <a:ext cx="4962525" cy="505908"/>
                </a:xfrm>
                <a:prstGeom prst="rect">
                  <a:avLst/>
                </a:prstGeom>
                <a:blipFill>
                  <a:blip r:embed="rId2"/>
                  <a:stretch>
                    <a:fillRect t="-84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545B4DC-651A-BD27-7B94-162E16117D4A}"/>
                    </a:ext>
                  </a:extLst>
                </p:cNvPr>
                <p:cNvSpPr txBox="1"/>
                <p:nvPr/>
              </p:nvSpPr>
              <p:spPr>
                <a:xfrm>
                  <a:off x="5699473" y="3719512"/>
                  <a:ext cx="2297872" cy="586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𝑎𝑟𝑔𝑚𝑎𝑥</m:t>
                            </m:r>
                          </m:e>
                          <m:sub>
                            <m:r>
                              <a:rPr lang="en-US" altLang="zh-CN" b="0" i="1" smtClean="0">
                                <a:latin typeface="Cambria Math" panose="02040503050406030204" pitchFamily="18" charset="0"/>
                              </a:rPr>
                              <m:t>𝑡</m:t>
                            </m:r>
                          </m:sub>
                        </m:sSub>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den>
                        </m:f>
                      </m:oMath>
                    </m:oMathPara>
                  </a14:m>
                  <a:endParaRPr lang="zh-CN" altLang="en-US" dirty="0"/>
                </a:p>
              </p:txBody>
            </p:sp>
          </mc:Choice>
          <mc:Fallback xmlns="">
            <p:sp>
              <p:nvSpPr>
                <p:cNvPr id="6" name="文本框 5">
                  <a:extLst>
                    <a:ext uri="{FF2B5EF4-FFF2-40B4-BE49-F238E27FC236}">
                      <a16:creationId xmlns:a16="http://schemas.microsoft.com/office/drawing/2014/main" id="{8545B4DC-651A-BD27-7B94-162E16117D4A}"/>
                    </a:ext>
                  </a:extLst>
                </p:cNvPr>
                <p:cNvSpPr txBox="1">
                  <a:spLocks noRot="1" noChangeAspect="1" noMove="1" noResize="1" noEditPoints="1" noAdjustHandles="1" noChangeArrowheads="1" noChangeShapeType="1" noTextEdit="1"/>
                </p:cNvSpPr>
                <p:nvPr/>
              </p:nvSpPr>
              <p:spPr>
                <a:xfrm>
                  <a:off x="5699473" y="3719512"/>
                  <a:ext cx="2297872" cy="58669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6B30623-1059-17F7-CC50-332F7048A081}"/>
                    </a:ext>
                  </a:extLst>
                </p:cNvPr>
                <p:cNvSpPr txBox="1"/>
                <p:nvPr/>
              </p:nvSpPr>
              <p:spPr>
                <a:xfrm>
                  <a:off x="5737944" y="4652962"/>
                  <a:ext cx="22594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𝑎𝑟𝑔𝑚𝑎𝑥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m:oMathPara>
                  </a14:m>
                  <a:endParaRPr lang="zh-CN" altLang="en-US" dirty="0"/>
                </a:p>
              </p:txBody>
            </p:sp>
          </mc:Choice>
          <mc:Fallback xmlns="">
            <p:sp>
              <p:nvSpPr>
                <p:cNvPr id="7" name="文本框 6">
                  <a:extLst>
                    <a:ext uri="{FF2B5EF4-FFF2-40B4-BE49-F238E27FC236}">
                      <a16:creationId xmlns:a16="http://schemas.microsoft.com/office/drawing/2014/main" id="{C6B30623-1059-17F7-CC50-332F7048A081}"/>
                    </a:ext>
                  </a:extLst>
                </p:cNvPr>
                <p:cNvSpPr txBox="1">
                  <a:spLocks noRot="1" noChangeAspect="1" noMove="1" noResize="1" noEditPoints="1" noAdjustHandles="1" noChangeArrowheads="1" noChangeShapeType="1" noTextEdit="1"/>
                </p:cNvSpPr>
                <p:nvPr/>
              </p:nvSpPr>
              <p:spPr>
                <a:xfrm>
                  <a:off x="5737944" y="4652962"/>
                  <a:ext cx="2259401" cy="276999"/>
                </a:xfrm>
                <a:prstGeom prst="rect">
                  <a:avLst/>
                </a:prstGeom>
                <a:blipFill>
                  <a:blip r:embed="rId4"/>
                  <a:stretch>
                    <a:fillRect l="-539" t="-4444" r="-3235" b="-35556"/>
                  </a:stretch>
                </a:blipFill>
              </p:spPr>
              <p:txBody>
                <a:bodyPr/>
                <a:lstStyle/>
                <a:p>
                  <a:r>
                    <a:rPr lang="zh-CN" altLang="en-US">
                      <a:noFill/>
                    </a:rPr>
                    <a:t> </a:t>
                  </a:r>
                </a:p>
              </p:txBody>
            </p:sp>
          </mc:Fallback>
        </mc:AlternateContent>
        <p:cxnSp>
          <p:nvCxnSpPr>
            <p:cNvPr id="9" name="直接箭头连接符 8">
              <a:extLst>
                <a:ext uri="{FF2B5EF4-FFF2-40B4-BE49-F238E27FC236}">
                  <a16:creationId xmlns:a16="http://schemas.microsoft.com/office/drawing/2014/main" id="{B1BA8819-9AD5-B685-BF4B-BDB8335773E2}"/>
                </a:ext>
              </a:extLst>
            </p:cNvPr>
            <p:cNvCxnSpPr>
              <a:cxnSpLocks/>
            </p:cNvCxnSpPr>
            <p:nvPr/>
          </p:nvCxnSpPr>
          <p:spPr>
            <a:xfrm flipH="1">
              <a:off x="7748587" y="4172336"/>
              <a:ext cx="400049"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 name="文本框 9">
              <a:extLst>
                <a:ext uri="{FF2B5EF4-FFF2-40B4-BE49-F238E27FC236}">
                  <a16:creationId xmlns:a16="http://schemas.microsoft.com/office/drawing/2014/main" id="{739E4EF3-AC6E-B962-2D8A-28D6F6F61720}"/>
                </a:ext>
              </a:extLst>
            </p:cNvPr>
            <p:cNvSpPr txBox="1"/>
            <p:nvPr/>
          </p:nvSpPr>
          <p:spPr>
            <a:xfrm>
              <a:off x="8224837" y="3987670"/>
              <a:ext cx="771525" cy="369332"/>
            </a:xfrm>
            <a:prstGeom prst="rect">
              <a:avLst/>
            </a:prstGeom>
            <a:noFill/>
          </p:spPr>
          <p:txBody>
            <a:bodyPr wrap="square" rtlCol="0">
              <a:spAutoFit/>
            </a:bodyPr>
            <a:lstStyle/>
            <a:p>
              <a:r>
                <a:rPr lang="zh-CN" altLang="en-US" dirty="0"/>
                <a:t>常量</a:t>
              </a:r>
            </a:p>
          </p:txBody>
        </p:sp>
        <p:sp>
          <p:nvSpPr>
            <p:cNvPr id="12" name="矩形 11">
              <a:extLst>
                <a:ext uri="{FF2B5EF4-FFF2-40B4-BE49-F238E27FC236}">
                  <a16:creationId xmlns:a16="http://schemas.microsoft.com/office/drawing/2014/main" id="{DEB6A673-11D7-E5E5-EED2-E5FCF1924EA3}"/>
                </a:ext>
              </a:extLst>
            </p:cNvPr>
            <p:cNvSpPr/>
            <p:nvPr/>
          </p:nvSpPr>
          <p:spPr>
            <a:xfrm>
              <a:off x="6903151" y="4533901"/>
              <a:ext cx="612074" cy="4953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ED5B5D97-6F6F-16CB-FD42-93AE5D3CD17A}"/>
                </a:ext>
              </a:extLst>
            </p:cNvPr>
            <p:cNvSpPr/>
            <p:nvPr/>
          </p:nvSpPr>
          <p:spPr>
            <a:xfrm>
              <a:off x="7515225" y="4570291"/>
              <a:ext cx="561975" cy="458910"/>
            </a:xfrm>
            <a:prstGeom prst="rect">
              <a:avLst/>
            </a:prstGeom>
            <a:solidFill>
              <a:schemeClr val="accent2">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6633B19B-EDD3-0D18-8316-5E1FEBCCA149}"/>
                </a:ext>
              </a:extLst>
            </p:cNvPr>
            <p:cNvCxnSpPr>
              <a:cxnSpLocks/>
              <a:endCxn id="12" idx="2"/>
            </p:cNvCxnSpPr>
            <p:nvPr/>
          </p:nvCxnSpPr>
          <p:spPr>
            <a:xfrm flipV="1">
              <a:off x="6848409" y="5029201"/>
              <a:ext cx="360779" cy="34675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7" name="文本框 16">
              <a:extLst>
                <a:ext uri="{FF2B5EF4-FFF2-40B4-BE49-F238E27FC236}">
                  <a16:creationId xmlns:a16="http://schemas.microsoft.com/office/drawing/2014/main" id="{A5AA23D1-FDFF-134F-8102-8FE614503570}"/>
                </a:ext>
              </a:extLst>
            </p:cNvPr>
            <p:cNvSpPr txBox="1"/>
            <p:nvPr/>
          </p:nvSpPr>
          <p:spPr>
            <a:xfrm>
              <a:off x="5405120" y="5375952"/>
              <a:ext cx="1910079" cy="369332"/>
            </a:xfrm>
            <a:prstGeom prst="rect">
              <a:avLst/>
            </a:prstGeom>
            <a:noFill/>
          </p:spPr>
          <p:txBody>
            <a:bodyPr wrap="square" rtlCol="0">
              <a:spAutoFit/>
            </a:bodyPr>
            <a:lstStyle/>
            <a:p>
              <a:r>
                <a:rPr lang="zh-CN" altLang="en-US" dirty="0"/>
                <a:t>翻译模型（反向）</a:t>
              </a:r>
            </a:p>
          </p:txBody>
        </p:sp>
        <p:sp>
          <p:nvSpPr>
            <p:cNvPr id="18" name="文本框 17">
              <a:extLst>
                <a:ext uri="{FF2B5EF4-FFF2-40B4-BE49-F238E27FC236}">
                  <a16:creationId xmlns:a16="http://schemas.microsoft.com/office/drawing/2014/main" id="{B2668962-DBD7-5845-776C-0AD91214D6A1}"/>
                </a:ext>
              </a:extLst>
            </p:cNvPr>
            <p:cNvSpPr txBox="1"/>
            <p:nvPr/>
          </p:nvSpPr>
          <p:spPr>
            <a:xfrm>
              <a:off x="7924798" y="5308983"/>
              <a:ext cx="1219201" cy="369332"/>
            </a:xfrm>
            <a:prstGeom prst="rect">
              <a:avLst/>
            </a:prstGeom>
            <a:noFill/>
          </p:spPr>
          <p:txBody>
            <a:bodyPr wrap="square" rtlCol="0">
              <a:spAutoFit/>
            </a:bodyPr>
            <a:lstStyle/>
            <a:p>
              <a:r>
                <a:rPr lang="zh-CN" altLang="en-US" dirty="0"/>
                <a:t>语言模型</a:t>
              </a:r>
            </a:p>
          </p:txBody>
        </p:sp>
        <p:cxnSp>
          <p:nvCxnSpPr>
            <p:cNvPr id="19" name="直接箭头连接符 18">
              <a:extLst>
                <a:ext uri="{FF2B5EF4-FFF2-40B4-BE49-F238E27FC236}">
                  <a16:creationId xmlns:a16="http://schemas.microsoft.com/office/drawing/2014/main" id="{71A2283B-E43A-D532-585E-89E331ED1440}"/>
                </a:ext>
              </a:extLst>
            </p:cNvPr>
            <p:cNvCxnSpPr>
              <a:cxnSpLocks/>
            </p:cNvCxnSpPr>
            <p:nvPr/>
          </p:nvCxnSpPr>
          <p:spPr>
            <a:xfrm flipH="1" flipV="1">
              <a:off x="7804527" y="5029201"/>
              <a:ext cx="420310" cy="27978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grpSp>
        <p:nvGrpSpPr>
          <p:cNvPr id="14" name="组合 13">
            <a:extLst>
              <a:ext uri="{FF2B5EF4-FFF2-40B4-BE49-F238E27FC236}">
                <a16:creationId xmlns:a16="http://schemas.microsoft.com/office/drawing/2014/main" id="{82F28B94-37B8-D929-C98D-DAD925D65865}"/>
              </a:ext>
            </a:extLst>
          </p:cNvPr>
          <p:cNvGrpSpPr/>
          <p:nvPr/>
        </p:nvGrpSpPr>
        <p:grpSpPr>
          <a:xfrm>
            <a:off x="7021128" y="5296511"/>
            <a:ext cx="3278270" cy="495300"/>
            <a:chOff x="8710949" y="3223881"/>
            <a:chExt cx="3278270" cy="495300"/>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813C417-DF24-B641-8446-2965CA50EFE2}"/>
                    </a:ext>
                  </a:extLst>
                </p:cNvPr>
                <p:cNvSpPr txBox="1"/>
                <p:nvPr/>
              </p:nvSpPr>
              <p:spPr>
                <a:xfrm>
                  <a:off x="8710949" y="3333032"/>
                  <a:ext cx="3278270" cy="276999"/>
                </a:xfrm>
                <a:prstGeom prst="rect">
                  <a:avLst/>
                </a:prstGeom>
                <a:noFill/>
              </p:spPr>
              <p:txBody>
                <a:bodyPr wrap="none" lIns="0" tIns="0" rIns="0" bIns="0" rtlCol="0">
                  <a:spAutoFit/>
                </a:bodyPr>
                <a:lstStyle/>
                <a:p>
                  <a:r>
                    <a:rPr lang="en-US" altLang="zh-CN" dirty="0"/>
                    <a:t>2</a:t>
                  </a:r>
                  <a:r>
                    <a:rPr lang="zh-CN" altLang="en-US" dirty="0"/>
                    <a:t>、</a:t>
                  </a:r>
                  <a14:m>
                    <m:oMath xmlns:m="http://schemas.openxmlformats.org/officeDocument/2006/math">
                      <m:r>
                        <a:rPr lang="zh-CN" altLang="en-US" i="1">
                          <a:latin typeface="Cambria Math" panose="02040503050406030204" pitchFamily="18" charset="0"/>
                        </a:rPr>
                        <m:t>如何</m:t>
                      </m:r>
                      <m:r>
                        <a:rPr lang="zh-CN" altLang="en-US" i="1" smtClean="0">
                          <a:latin typeface="Cambria Math" panose="02040503050406030204" pitchFamily="18" charset="0"/>
                        </a:rPr>
                        <m:t>求</m:t>
                      </m:r>
                      <m:r>
                        <a:rPr lang="zh-CN" altLang="en-US" i="1">
                          <a:latin typeface="Cambria Math" panose="02040503050406030204" pitchFamily="18" charset="0"/>
                        </a:rPr>
                        <m:t>反向</m:t>
                      </m:r>
                      <m:r>
                        <a:rPr lang="zh-CN" altLang="en-US" i="1" smtClean="0">
                          <a:latin typeface="Cambria Math" panose="02040503050406030204" pitchFamily="18" charset="0"/>
                        </a:rPr>
                        <m:t>翻译</m:t>
                      </m:r>
                      <m:r>
                        <a:rPr lang="zh-CN" altLang="en-US" i="1">
                          <a:latin typeface="Cambria Math" panose="02040503050406030204" pitchFamily="18" charset="0"/>
                        </a:rPr>
                        <m:t>模型</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e>
                          <m:r>
                            <a:rPr lang="en-US" altLang="zh-CN" b="0" i="1" smtClean="0">
                              <a:latin typeface="Cambria Math" panose="02040503050406030204" pitchFamily="18" charset="0"/>
                            </a:rPr>
                            <m:t>𝑡</m:t>
                          </m:r>
                        </m:e>
                      </m:d>
                      <m:r>
                        <a:rPr lang="zh-CN" altLang="en-US" i="1">
                          <a:latin typeface="Cambria Math" panose="02040503050406030204" pitchFamily="18" charset="0"/>
                        </a:rPr>
                        <m:t>？</m:t>
                      </m:r>
                    </m:oMath>
                  </a14:m>
                  <a:endParaRPr lang="zh-CN" altLang="en-US" dirty="0"/>
                </a:p>
              </p:txBody>
            </p:sp>
          </mc:Choice>
          <mc:Fallback xmlns="">
            <p:sp>
              <p:nvSpPr>
                <p:cNvPr id="5" name="文本框 4">
                  <a:extLst>
                    <a:ext uri="{FF2B5EF4-FFF2-40B4-BE49-F238E27FC236}">
                      <a16:creationId xmlns:a16="http://schemas.microsoft.com/office/drawing/2014/main" id="{4813C417-DF24-B641-8446-2965CA50EFE2}"/>
                    </a:ext>
                  </a:extLst>
                </p:cNvPr>
                <p:cNvSpPr txBox="1">
                  <a:spLocks noRot="1" noChangeAspect="1" noMove="1" noResize="1" noEditPoints="1" noAdjustHandles="1" noChangeArrowheads="1" noChangeShapeType="1" noTextEdit="1"/>
                </p:cNvSpPr>
                <p:nvPr/>
              </p:nvSpPr>
              <p:spPr>
                <a:xfrm>
                  <a:off x="8710949" y="3333032"/>
                  <a:ext cx="3278270" cy="276999"/>
                </a:xfrm>
                <a:prstGeom prst="rect">
                  <a:avLst/>
                </a:prstGeom>
                <a:blipFill>
                  <a:blip r:embed="rId5"/>
                  <a:stretch>
                    <a:fillRect l="-4461" t="-28889" r="-2045" b="-51111"/>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5D4C0BF3-2A4A-10D6-1021-FCDA5F72A25F}"/>
                </a:ext>
              </a:extLst>
            </p:cNvPr>
            <p:cNvSpPr/>
            <p:nvPr/>
          </p:nvSpPr>
          <p:spPr>
            <a:xfrm>
              <a:off x="11116034" y="3223881"/>
              <a:ext cx="619125" cy="4953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思想气泡: 云 10">
            <a:extLst>
              <a:ext uri="{FF2B5EF4-FFF2-40B4-BE49-F238E27FC236}">
                <a16:creationId xmlns:a16="http://schemas.microsoft.com/office/drawing/2014/main" id="{ADD7C00B-35DD-568F-2405-813AE38D1506}"/>
              </a:ext>
            </a:extLst>
          </p:cNvPr>
          <p:cNvSpPr/>
          <p:nvPr/>
        </p:nvSpPr>
        <p:spPr>
          <a:xfrm>
            <a:off x="7450552" y="3042120"/>
            <a:ext cx="1375416" cy="686553"/>
          </a:xfrm>
          <a:prstGeom prst="cloudCallou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思考点</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2A1CCB3-AA81-8395-DAA2-3F70ECDE96C9}"/>
                  </a:ext>
                </a:extLst>
              </p:cNvPr>
              <p:cNvSpPr txBox="1"/>
              <p:nvPr/>
            </p:nvSpPr>
            <p:spPr>
              <a:xfrm>
                <a:off x="6927127" y="3952875"/>
                <a:ext cx="4998173" cy="880241"/>
              </a:xfrm>
              <a:prstGeom prst="rect">
                <a:avLst/>
              </a:prstGeom>
              <a:noFill/>
            </p:spPr>
            <p:txBody>
              <a:bodyPr wrap="square" rtlCol="0">
                <a:spAutoFit/>
              </a:bodyPr>
              <a:lstStyle/>
              <a:p>
                <a:pPr>
                  <a:lnSpc>
                    <a:spcPct val="150000"/>
                  </a:lnSpc>
                </a:pPr>
                <a:r>
                  <a:rPr lang="en-US" altLang="zh-CN" dirty="0"/>
                  <a:t>1</a:t>
                </a:r>
                <a:r>
                  <a:rPr lang="zh-CN" altLang="en-US" dirty="0"/>
                  <a:t>、为什么要做这样的变换</a:t>
                </a:r>
                <a:r>
                  <a:rPr lang="en-US" altLang="zh-CN" dirty="0"/>
                  <a:t>?</a:t>
                </a:r>
              </a:p>
              <a:p>
                <a:pPr>
                  <a:lnSpc>
                    <a:spcPct val="150000"/>
                  </a:lnSpc>
                </a:pPr>
                <a:r>
                  <a:rPr lang="zh-CN" altLang="en-US" dirty="0"/>
                  <a:t>答</a:t>
                </a:r>
                <a14:m>
                  <m:oMath xmlns:m="http://schemas.openxmlformats.org/officeDocument/2006/math">
                    <m:r>
                      <a:rPr lang="en-US" altLang="zh-CN" b="0" i="0" smtClean="0">
                        <a:latin typeface="Cambria Math" panose="02040503050406030204" pitchFamily="18" charset="0"/>
                      </a:rPr>
                      <m:t>:</m:t>
                    </m:r>
                  </m:oMath>
                </a14:m>
                <a:r>
                  <a:rPr lang="zh-CN" altLang="en-US" dirty="0"/>
                  <a:t>  可以引入语言模型；</a:t>
                </a:r>
              </a:p>
            </p:txBody>
          </p:sp>
        </mc:Choice>
        <mc:Fallback xmlns="">
          <p:sp>
            <p:nvSpPr>
              <p:cNvPr id="16" name="文本框 15">
                <a:extLst>
                  <a:ext uri="{FF2B5EF4-FFF2-40B4-BE49-F238E27FC236}">
                    <a16:creationId xmlns:a16="http://schemas.microsoft.com/office/drawing/2014/main" id="{22A1CCB3-AA81-8395-DAA2-3F70ECDE96C9}"/>
                  </a:ext>
                </a:extLst>
              </p:cNvPr>
              <p:cNvSpPr txBox="1">
                <a:spLocks noRot="1" noChangeAspect="1" noMove="1" noResize="1" noEditPoints="1" noAdjustHandles="1" noChangeArrowheads="1" noChangeShapeType="1" noTextEdit="1"/>
              </p:cNvSpPr>
              <p:nvPr/>
            </p:nvSpPr>
            <p:spPr>
              <a:xfrm>
                <a:off x="6927127" y="3952875"/>
                <a:ext cx="4998173" cy="880241"/>
              </a:xfrm>
              <a:prstGeom prst="rect">
                <a:avLst/>
              </a:prstGeom>
              <a:blipFill>
                <a:blip r:embed="rId6"/>
                <a:stretch>
                  <a:fillRect l="-976" b="-96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3787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1045029"/>
                <a:ext cx="11901715" cy="1525451"/>
              </a:xfrm>
            </p:spPr>
            <p:txBody>
              <a:bodyPr>
                <a:normAutofit/>
              </a:bodyPr>
              <a:lstStyle/>
              <a:p>
                <a:r>
                  <a:rPr lang="zh-CN" altLang="en-US" dirty="0">
                    <a:solidFill>
                      <a:srgbClr val="FF0000"/>
                    </a:solidFill>
                  </a:rPr>
                  <a:t>词对齐的学习</a:t>
                </a:r>
                <a:endParaRPr lang="en-US" altLang="zh-CN" dirty="0">
                  <a:solidFill>
                    <a:srgbClr val="FF0000"/>
                  </a:solidFill>
                </a:endParaRPr>
              </a:p>
              <a:p>
                <a:pPr marL="0" indent="457200">
                  <a:lnSpc>
                    <a:spcPct val="160000"/>
                  </a:lnSpc>
                  <a:buNone/>
                </a:pPr>
                <a:r>
                  <a:rPr lang="zh-CN" altLang="en-US" sz="2200" dirty="0"/>
                  <a:t>引入隐含变量</a:t>
                </a:r>
                <a14:m>
                  <m:oMath xmlns:m="http://schemas.openxmlformats.org/officeDocument/2006/math">
                    <m:r>
                      <a:rPr lang="en-US" altLang="zh-CN" sz="2200" b="0" i="1" smtClean="0">
                        <a:latin typeface="Cambria Math" panose="02040503050406030204" pitchFamily="18" charset="0"/>
                      </a:rPr>
                      <m:t>𝑎</m:t>
                    </m:r>
                  </m:oMath>
                </a14:m>
                <a:r>
                  <a:rPr lang="zh-CN" altLang="en-US" sz="2200" dirty="0"/>
                  <a:t>，可以把问题转化为分步学习问题。</a:t>
                </a:r>
                <a:endParaRPr lang="en-US" altLang="zh-CN" sz="2200" dirty="0"/>
              </a:p>
            </p:txBody>
          </p:sp>
        </mc:Choice>
        <mc:Fallback xmlns="">
          <p:sp>
            <p:nvSpPr>
              <p:cNvPr id="3" name="Content Placeholder 2">
                <a:extLst>
                  <a:ext uri="{FF2B5EF4-FFF2-40B4-BE49-F238E27FC236}">
                    <a16:creationId xmlns:a16="http://schemas.microsoft.com/office/drawing/2014/main" id="{9C369130-6F12-0B40-A04A-5EF8C9CF1C95}"/>
                  </a:ext>
                </a:extLst>
              </p:cNvPr>
              <p:cNvSpPr>
                <a:spLocks noGrp="1" noRot="1" noChangeAspect="1" noMove="1" noResize="1" noEditPoints="1" noAdjustHandles="1" noChangeArrowheads="1" noChangeShapeType="1" noTextEdit="1"/>
              </p:cNvSpPr>
              <p:nvPr>
                <p:ph idx="1"/>
              </p:nvPr>
            </p:nvSpPr>
            <p:spPr>
              <a:xfrm>
                <a:off x="116113" y="1045029"/>
                <a:ext cx="11901715" cy="1525451"/>
              </a:xfrm>
              <a:blipFill>
                <a:blip r:embed="rId2"/>
                <a:stretch>
                  <a:fillRect l="-1076" t="-1195"/>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3A4D9BAC-229E-5BAA-2434-6F719F7C7897}"/>
              </a:ext>
            </a:extLst>
          </p:cNvPr>
          <p:cNvGrpSpPr/>
          <p:nvPr/>
        </p:nvGrpSpPr>
        <p:grpSpPr>
          <a:xfrm>
            <a:off x="1123667" y="2911762"/>
            <a:ext cx="4450080" cy="2751517"/>
            <a:chOff x="7162517" y="3148366"/>
            <a:chExt cx="4450080" cy="2751517"/>
          </a:xfrm>
        </p:grpSpPr>
        <p:sp>
          <p:nvSpPr>
            <p:cNvPr id="5" name="文本框 4">
              <a:extLst>
                <a:ext uri="{FF2B5EF4-FFF2-40B4-BE49-F238E27FC236}">
                  <a16:creationId xmlns:a16="http://schemas.microsoft.com/office/drawing/2014/main" id="{C198E82A-7778-7041-8E6A-26328A897B6C}"/>
                </a:ext>
              </a:extLst>
            </p:cNvPr>
            <p:cNvSpPr txBox="1"/>
            <p:nvPr/>
          </p:nvSpPr>
          <p:spPr>
            <a:xfrm>
              <a:off x="7162517" y="3148366"/>
              <a:ext cx="4124960" cy="923330"/>
            </a:xfrm>
            <a:prstGeom prst="rect">
              <a:avLst/>
            </a:prstGeom>
            <a:noFill/>
          </p:spPr>
          <p:txBody>
            <a:bodyPr wrap="square" rtlCol="0">
              <a:spAutoFit/>
            </a:bodyPr>
            <a:lstStyle/>
            <a:p>
              <a:r>
                <a:rPr lang="en-US" altLang="zh-CN" dirty="0"/>
                <a:t>IBM</a:t>
              </a:r>
              <a:r>
                <a:rPr lang="zh-CN" altLang="en-US" dirty="0"/>
                <a:t>模型假设：句子之间的对应可以由单词之间的对应表示，因此，翻译句子的概率可以被转化为词对齐生成的概率。</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E8E8C3C-28FE-4C7A-CF9D-1656BF971355}"/>
                    </a:ext>
                  </a:extLst>
                </p:cNvPr>
                <p:cNvSpPr txBox="1"/>
                <p:nvPr/>
              </p:nvSpPr>
              <p:spPr>
                <a:xfrm>
                  <a:off x="8021320" y="4511601"/>
                  <a:ext cx="2164823"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𝑎</m:t>
                            </m:r>
                          </m:sub>
                          <m:sup/>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e>
                        </m:nary>
                      </m:oMath>
                    </m:oMathPara>
                  </a14:m>
                  <a:endParaRPr lang="zh-CN" altLang="en-US" dirty="0"/>
                </a:p>
              </p:txBody>
            </p:sp>
          </mc:Choice>
          <mc:Fallback xmlns="">
            <p:sp>
              <p:nvSpPr>
                <p:cNvPr id="6" name="文本框 5">
                  <a:extLst>
                    <a:ext uri="{FF2B5EF4-FFF2-40B4-BE49-F238E27FC236}">
                      <a16:creationId xmlns:a16="http://schemas.microsoft.com/office/drawing/2014/main" id="{1E8E8C3C-28FE-4C7A-CF9D-1656BF971355}"/>
                    </a:ext>
                  </a:extLst>
                </p:cNvPr>
                <p:cNvSpPr txBox="1">
                  <a:spLocks noRot="1" noChangeAspect="1" noMove="1" noResize="1" noEditPoints="1" noAdjustHandles="1" noChangeArrowheads="1" noChangeShapeType="1" noTextEdit="1"/>
                </p:cNvSpPr>
                <p:nvPr/>
              </p:nvSpPr>
              <p:spPr>
                <a:xfrm>
                  <a:off x="8021320" y="4511601"/>
                  <a:ext cx="2164823" cy="672172"/>
                </a:xfrm>
                <a:prstGeom prst="rect">
                  <a:avLst/>
                </a:prstGeom>
                <a:blipFill>
                  <a:blip r:embed="rId3"/>
                  <a:stretch>
                    <a:fillRect/>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0B3E84AB-65E4-F39B-B1B9-9326B3C912F6}"/>
                </a:ext>
              </a:extLst>
            </p:cNvPr>
            <p:cNvSpPr/>
            <p:nvPr/>
          </p:nvSpPr>
          <p:spPr>
            <a:xfrm>
              <a:off x="8021320" y="4559911"/>
              <a:ext cx="647581" cy="4953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1CFC44E-043F-740F-895B-7D0286CC141F}"/>
                    </a:ext>
                  </a:extLst>
                </p:cNvPr>
                <p:cNvSpPr txBox="1"/>
                <p:nvPr/>
              </p:nvSpPr>
              <p:spPr>
                <a:xfrm>
                  <a:off x="7691120" y="5530551"/>
                  <a:ext cx="3921477" cy="369332"/>
                </a:xfrm>
                <a:prstGeom prst="rect">
                  <a:avLst/>
                </a:prstGeom>
                <a:noFill/>
              </p:spPr>
              <p:txBody>
                <a:bodyPr wrap="square" rtlCol="0">
                  <a:spAutoFit/>
                </a:bodyPr>
                <a:lstStyle/>
                <a:p>
                  <a14:m>
                    <m:oMath xmlns:m="http://schemas.openxmlformats.org/officeDocument/2006/math">
                      <m:r>
                        <a:rPr lang="en-US" altLang="zh-CN" b="0" i="1" smtClean="0">
                          <a:solidFill>
                            <a:srgbClr val="FF0000"/>
                          </a:solidFill>
                          <a:latin typeface="Cambria Math" panose="02040503050406030204" pitchFamily="18" charset="0"/>
                        </a:rPr>
                        <m:t>𝑎</m:t>
                      </m:r>
                    </m:oMath>
                  </a14:m>
                  <a:r>
                    <a:rPr lang="zh-CN" altLang="en-US" dirty="0"/>
                    <a:t>为</a:t>
                  </a:r>
                  <a14:m>
                    <m:oMath xmlns:m="http://schemas.openxmlformats.org/officeDocument/2006/math">
                      <m:r>
                        <a:rPr lang="en-US" altLang="zh-CN" b="0" i="1" smtClean="0">
                          <a:latin typeface="Cambria Math" panose="02040503050406030204" pitchFamily="18" charset="0"/>
                        </a:rPr>
                        <m:t>𝑠</m:t>
                      </m:r>
                    </m:oMath>
                  </a14:m>
                  <a:r>
                    <a:rPr lang="zh-CN" altLang="en-US" dirty="0"/>
                    <a:t>和</a:t>
                  </a:r>
                  <a14:m>
                    <m:oMath xmlns:m="http://schemas.openxmlformats.org/officeDocument/2006/math">
                      <m:r>
                        <a:rPr lang="en-US" altLang="zh-CN" b="0" i="1" dirty="0" smtClean="0">
                          <a:latin typeface="Cambria Math" panose="02040503050406030204" pitchFamily="18" charset="0"/>
                        </a:rPr>
                        <m:t>𝑡</m:t>
                      </m:r>
                    </m:oMath>
                  </a14:m>
                  <a:r>
                    <a:rPr lang="zh-CN" altLang="en-US" dirty="0"/>
                    <a:t>之间所有可能的词对齐</a:t>
                  </a:r>
                </a:p>
              </p:txBody>
            </p:sp>
          </mc:Choice>
          <mc:Fallback xmlns="">
            <p:sp>
              <p:nvSpPr>
                <p:cNvPr id="8" name="文本框 7">
                  <a:extLst>
                    <a:ext uri="{FF2B5EF4-FFF2-40B4-BE49-F238E27FC236}">
                      <a16:creationId xmlns:a16="http://schemas.microsoft.com/office/drawing/2014/main" id="{C1CFC44E-043F-740F-895B-7D0286CC141F}"/>
                    </a:ext>
                  </a:extLst>
                </p:cNvPr>
                <p:cNvSpPr txBox="1">
                  <a:spLocks noRot="1" noChangeAspect="1" noMove="1" noResize="1" noEditPoints="1" noAdjustHandles="1" noChangeArrowheads="1" noChangeShapeType="1" noTextEdit="1"/>
                </p:cNvSpPr>
                <p:nvPr/>
              </p:nvSpPr>
              <p:spPr>
                <a:xfrm>
                  <a:off x="7691120" y="5530551"/>
                  <a:ext cx="3921477" cy="369332"/>
                </a:xfrm>
                <a:prstGeom prst="rect">
                  <a:avLst/>
                </a:prstGeom>
                <a:blipFill>
                  <a:blip r:embed="rId4"/>
                  <a:stretch>
                    <a:fillRect t="-8197" b="-24590"/>
                  </a:stretch>
                </a:blipFill>
              </p:spPr>
              <p:txBody>
                <a:bodyPr/>
                <a:lstStyle/>
                <a:p>
                  <a:r>
                    <a:rPr lang="zh-CN" altLang="en-US">
                      <a:noFill/>
                    </a:rPr>
                    <a:t> </a:t>
                  </a:r>
                </a:p>
              </p:txBody>
            </p:sp>
          </mc:Fallback>
        </mc:AlternateContent>
      </p:grpSp>
      <p:sp>
        <p:nvSpPr>
          <p:cNvPr id="11" name="文本框 10">
            <a:extLst>
              <a:ext uri="{FF2B5EF4-FFF2-40B4-BE49-F238E27FC236}">
                <a16:creationId xmlns:a16="http://schemas.microsoft.com/office/drawing/2014/main" id="{9831CED9-2BF9-A875-E957-342E01B83287}"/>
              </a:ext>
            </a:extLst>
          </p:cNvPr>
          <p:cNvSpPr txBox="1"/>
          <p:nvPr/>
        </p:nvSpPr>
        <p:spPr>
          <a:xfrm>
            <a:off x="6886575" y="2797720"/>
            <a:ext cx="3686175" cy="369332"/>
          </a:xfrm>
          <a:prstGeom prst="rect">
            <a:avLst/>
          </a:prstGeom>
          <a:noFill/>
        </p:spPr>
        <p:txBody>
          <a:bodyPr wrap="square" rtlCol="0">
            <a:spAutoFit/>
          </a:bodyPr>
          <a:lstStyle/>
          <a:p>
            <a:r>
              <a:rPr lang="zh-CN" altLang="en-US" dirty="0"/>
              <a:t>最初假设每个对齐发生的概率相同；</a:t>
            </a:r>
          </a:p>
        </p:txBody>
      </p:sp>
      <p:sp>
        <p:nvSpPr>
          <p:cNvPr id="30" name="弧形 29">
            <a:extLst>
              <a:ext uri="{FF2B5EF4-FFF2-40B4-BE49-F238E27FC236}">
                <a16:creationId xmlns:a16="http://schemas.microsoft.com/office/drawing/2014/main" id="{3304AF75-C912-DB37-42D1-23ED35280995}"/>
              </a:ext>
            </a:extLst>
          </p:cNvPr>
          <p:cNvSpPr/>
          <p:nvPr/>
        </p:nvSpPr>
        <p:spPr>
          <a:xfrm rot="7969919">
            <a:off x="2950057" y="1280328"/>
            <a:ext cx="5048250" cy="3076575"/>
          </a:xfrm>
          <a:prstGeom prst="arc">
            <a:avLst>
              <a:gd name="adj1" fmla="val 14497733"/>
              <a:gd name="adj2" fmla="val 0"/>
            </a:avLst>
          </a:prstGeom>
          <a:ln>
            <a:prstDash val="dash"/>
            <a:headEnd type="triangle" w="med" len="med"/>
            <a:tailEnd type="none"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E8620919-E0A0-D5AA-5EFD-C10702BB2451}"/>
              </a:ext>
            </a:extLst>
          </p:cNvPr>
          <p:cNvSpPr txBox="1"/>
          <p:nvPr/>
        </p:nvSpPr>
        <p:spPr>
          <a:xfrm>
            <a:off x="7329621" y="3887273"/>
            <a:ext cx="2838450" cy="369332"/>
          </a:xfrm>
          <a:prstGeom prst="rect">
            <a:avLst/>
          </a:prstGeom>
          <a:noFill/>
        </p:spPr>
        <p:txBody>
          <a:bodyPr wrap="square" rtlCol="0">
            <a:spAutoFit/>
          </a:bodyPr>
          <a:lstStyle/>
          <a:p>
            <a:r>
              <a:rPr lang="en-US" altLang="zh-CN" dirty="0"/>
              <a:t>EM</a:t>
            </a:r>
            <a:r>
              <a:rPr lang="zh-CN" altLang="en-US" dirty="0"/>
              <a:t>算法中</a:t>
            </a:r>
            <a:r>
              <a:rPr lang="en-US" altLang="zh-CN" dirty="0"/>
              <a:t>E</a:t>
            </a:r>
            <a:r>
              <a:rPr lang="zh-CN" altLang="en-US" dirty="0"/>
              <a:t>步：计算期望</a:t>
            </a:r>
          </a:p>
        </p:txBody>
      </p:sp>
      <p:sp>
        <p:nvSpPr>
          <p:cNvPr id="32" name="文本框 31">
            <a:extLst>
              <a:ext uri="{FF2B5EF4-FFF2-40B4-BE49-F238E27FC236}">
                <a16:creationId xmlns:a16="http://schemas.microsoft.com/office/drawing/2014/main" id="{EF52F361-978A-944A-7294-ADDC4262B8B0}"/>
              </a:ext>
            </a:extLst>
          </p:cNvPr>
          <p:cNvSpPr txBox="1"/>
          <p:nvPr/>
        </p:nvSpPr>
        <p:spPr>
          <a:xfrm>
            <a:off x="7329621" y="4762503"/>
            <a:ext cx="2838450" cy="646331"/>
          </a:xfrm>
          <a:prstGeom prst="rect">
            <a:avLst/>
          </a:prstGeom>
          <a:noFill/>
        </p:spPr>
        <p:txBody>
          <a:bodyPr wrap="square" rtlCol="0">
            <a:spAutoFit/>
          </a:bodyPr>
          <a:lstStyle/>
          <a:p>
            <a:r>
              <a:rPr lang="en-US" altLang="zh-CN" dirty="0"/>
              <a:t>EM</a:t>
            </a:r>
            <a:r>
              <a:rPr lang="zh-CN" altLang="en-US" dirty="0"/>
              <a:t>算法中</a:t>
            </a:r>
            <a:r>
              <a:rPr lang="en-US" altLang="zh-CN" dirty="0"/>
              <a:t>M</a:t>
            </a:r>
            <a:r>
              <a:rPr lang="zh-CN" altLang="en-US" dirty="0"/>
              <a:t>步：最大化期望并更新参数</a:t>
            </a:r>
          </a:p>
        </p:txBody>
      </p:sp>
      <p:cxnSp>
        <p:nvCxnSpPr>
          <p:cNvPr id="34" name="直接箭头连接符 33">
            <a:extLst>
              <a:ext uri="{FF2B5EF4-FFF2-40B4-BE49-F238E27FC236}">
                <a16:creationId xmlns:a16="http://schemas.microsoft.com/office/drawing/2014/main" id="{6F8DA1A2-A000-7F2E-E99D-0CE9F2781073}"/>
              </a:ext>
            </a:extLst>
          </p:cNvPr>
          <p:cNvCxnSpPr/>
          <p:nvPr/>
        </p:nvCxnSpPr>
        <p:spPr>
          <a:xfrm>
            <a:off x="8729662" y="3290701"/>
            <a:ext cx="0" cy="3183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直接箭头连接符 34">
            <a:extLst>
              <a:ext uri="{FF2B5EF4-FFF2-40B4-BE49-F238E27FC236}">
                <a16:creationId xmlns:a16="http://schemas.microsoft.com/office/drawing/2014/main" id="{95115A76-7083-C9FB-3658-5B616E8B09DC}"/>
              </a:ext>
            </a:extLst>
          </p:cNvPr>
          <p:cNvCxnSpPr/>
          <p:nvPr/>
        </p:nvCxnSpPr>
        <p:spPr>
          <a:xfrm>
            <a:off x="8729662" y="4323307"/>
            <a:ext cx="0" cy="3183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矩形 35">
            <a:extLst>
              <a:ext uri="{FF2B5EF4-FFF2-40B4-BE49-F238E27FC236}">
                <a16:creationId xmlns:a16="http://schemas.microsoft.com/office/drawing/2014/main" id="{EEDE8D16-536A-D17F-FB22-5F29A2C2DD2E}"/>
              </a:ext>
            </a:extLst>
          </p:cNvPr>
          <p:cNvSpPr/>
          <p:nvPr/>
        </p:nvSpPr>
        <p:spPr>
          <a:xfrm>
            <a:off x="7134225" y="3835092"/>
            <a:ext cx="3075303" cy="1746558"/>
          </a:xfrm>
          <a:prstGeom prst="rect">
            <a:avLst/>
          </a:prstGeom>
          <a:solidFill>
            <a:schemeClr val="accent6">
              <a:lumMod val="60000"/>
              <a:lumOff val="40000"/>
              <a:alpha val="25000"/>
            </a:schemeClr>
          </a:solidFill>
          <a:ln>
            <a:solidFill>
              <a:schemeClr val="accent6"/>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0C2E06E-1A2E-CA7F-49C0-0C66F61EBABC}"/>
              </a:ext>
            </a:extLst>
          </p:cNvPr>
          <p:cNvSpPr txBox="1"/>
          <p:nvPr/>
        </p:nvSpPr>
        <p:spPr>
          <a:xfrm>
            <a:off x="10203912" y="4523705"/>
            <a:ext cx="1101331" cy="369332"/>
          </a:xfrm>
          <a:prstGeom prst="rect">
            <a:avLst/>
          </a:prstGeom>
          <a:noFill/>
        </p:spPr>
        <p:txBody>
          <a:bodyPr wrap="square" rtlCol="0">
            <a:spAutoFit/>
          </a:bodyPr>
          <a:lstStyle/>
          <a:p>
            <a:r>
              <a:rPr lang="zh-CN" altLang="en-US" dirty="0"/>
              <a:t>迭代进行</a:t>
            </a:r>
          </a:p>
        </p:txBody>
      </p:sp>
    </p:spTree>
    <p:extLst>
      <p:ext uri="{BB962C8B-B14F-4D97-AF65-F5344CB8AC3E}">
        <p14:creationId xmlns:p14="http://schemas.microsoft.com/office/powerpoint/2010/main" val="3832501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1045029"/>
            <a:ext cx="11901715" cy="1936296"/>
          </a:xfrm>
        </p:spPr>
        <p:txBody>
          <a:bodyPr>
            <a:normAutofit fontScale="92500" lnSpcReduction="20000"/>
          </a:bodyPr>
          <a:lstStyle/>
          <a:p>
            <a:r>
              <a:rPr lang="zh-CN" altLang="en-US" dirty="0">
                <a:solidFill>
                  <a:srgbClr val="FF0000"/>
                </a:solidFill>
              </a:rPr>
              <a:t>句对齐</a:t>
            </a:r>
            <a:endParaRPr lang="en-US" altLang="zh-CN" dirty="0">
              <a:solidFill>
                <a:srgbClr val="FF0000"/>
              </a:solidFill>
            </a:endParaRPr>
          </a:p>
          <a:p>
            <a:pPr marL="0" indent="457200">
              <a:lnSpc>
                <a:spcPct val="160000"/>
              </a:lnSpc>
              <a:buNone/>
            </a:pPr>
            <a:r>
              <a:rPr lang="zh-CN" altLang="en-US" sz="2200" dirty="0"/>
              <a:t>句对齐（</a:t>
            </a:r>
            <a:r>
              <a:rPr lang="en-US" altLang="zh-CN" sz="2200" dirty="0"/>
              <a:t>Sentence Alignment</a:t>
            </a:r>
            <a:r>
              <a:rPr lang="zh-CN" altLang="en-US" sz="2200" dirty="0"/>
              <a:t>）技术是构建机器翻译语料的关键技术。其任务目标是从候选的双语句对中获得两两互为翻译的句对，这些句对在</a:t>
            </a:r>
            <a:r>
              <a:rPr lang="zh-CN" altLang="en-US" sz="2200" dirty="0">
                <a:solidFill>
                  <a:srgbClr val="FF0000"/>
                </a:solidFill>
              </a:rPr>
              <a:t>语义上是对称</a:t>
            </a:r>
            <a:r>
              <a:rPr lang="zh-CN" altLang="en-US" sz="2200" dirty="0"/>
              <a:t>的，因此也称为平行句对，由平行句对构成的语料库，称为平行语料库（</a:t>
            </a:r>
            <a:r>
              <a:rPr lang="en-US" altLang="zh-CN" sz="2200" dirty="0"/>
              <a:t>parallel Corpus</a:t>
            </a:r>
            <a:r>
              <a:rPr lang="zh-CN" altLang="en-US" sz="2200" dirty="0"/>
              <a:t>）。</a:t>
            </a:r>
            <a:endParaRPr lang="en-US" altLang="zh-CN" sz="2200"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08E807C-E6FF-4567-6DA8-946720F7A19A}"/>
                  </a:ext>
                </a:extLst>
              </p:cNvPr>
              <p:cNvSpPr txBox="1"/>
              <p:nvPr/>
            </p:nvSpPr>
            <p:spPr>
              <a:xfrm>
                <a:off x="3075940" y="3437374"/>
                <a:ext cx="6212840" cy="393313"/>
              </a:xfrm>
              <a:prstGeom prst="rect">
                <a:avLst/>
              </a:prstGeom>
              <a:noFill/>
            </p:spPr>
            <p:txBody>
              <a:bodyPr wrap="square">
                <a:spAutoFit/>
              </a:bodyPr>
              <a:lstStyle/>
              <a:p>
                <a:r>
                  <a:rPr lang="zh-CN" altLang="en-US" dirty="0"/>
                  <a:t>源语言</a:t>
                </a:r>
                <a14:m>
                  <m:oMath xmlns:m="http://schemas.openxmlformats.org/officeDocument/2006/math">
                    <m:r>
                      <a:rPr lang="zh-CN" altLang="en-US" i="1" smtClean="0">
                        <a:latin typeface="Cambria Math" panose="02040503050406030204" pitchFamily="18" charset="0"/>
                      </a:rPr>
                      <m:t>文本</m:t>
                    </m:r>
                    <m:r>
                      <a:rPr lang="zh-CN" altLang="en-US" i="1">
                        <a:latin typeface="Cambria Math" panose="02040503050406030204" pitchFamily="18" charset="0"/>
                      </a:rPr>
                      <m:t>句子</m:t>
                    </m:r>
                    <m:r>
                      <a:rPr lang="zh-CN" altLang="en-US" i="1" smtClean="0">
                        <a:latin typeface="Cambria Math" panose="02040503050406030204" pitchFamily="18" charset="0"/>
                      </a:rPr>
                      <m:t>合集</m:t>
                    </m:r>
                    <m:r>
                      <a:rPr lang="zh-CN" altLang="en-US"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2</m:t>
                            </m:r>
                          </m:e>
                        </m:d>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𝑚</m:t>
                            </m:r>
                          </m:e>
                        </m:d>
                      </m:sup>
                    </m:sSup>
                    <m:r>
                      <a:rPr lang="en-US" altLang="zh-CN" b="0" i="1" smtClean="0">
                        <a:latin typeface="Cambria Math" panose="02040503050406030204" pitchFamily="18" charset="0"/>
                      </a:rPr>
                      <m:t>}</m:t>
                    </m:r>
                  </m:oMath>
                </a14:m>
                <a:endParaRPr lang="zh-CN" altLang="en-US" dirty="0"/>
              </a:p>
            </p:txBody>
          </p:sp>
        </mc:Choice>
        <mc:Fallback xmlns="">
          <p:sp>
            <p:nvSpPr>
              <p:cNvPr id="6" name="文本框 5">
                <a:extLst>
                  <a:ext uri="{FF2B5EF4-FFF2-40B4-BE49-F238E27FC236}">
                    <a16:creationId xmlns:a16="http://schemas.microsoft.com/office/drawing/2014/main" id="{A08E807C-E6FF-4567-6DA8-946720F7A19A}"/>
                  </a:ext>
                </a:extLst>
              </p:cNvPr>
              <p:cNvSpPr txBox="1">
                <a:spLocks noRot="1" noChangeAspect="1" noMove="1" noResize="1" noEditPoints="1" noAdjustHandles="1" noChangeArrowheads="1" noChangeShapeType="1" noTextEdit="1"/>
              </p:cNvSpPr>
              <p:nvPr/>
            </p:nvSpPr>
            <p:spPr>
              <a:xfrm>
                <a:off x="3075940" y="3437374"/>
                <a:ext cx="6212840" cy="393313"/>
              </a:xfrm>
              <a:prstGeom prst="rect">
                <a:avLst/>
              </a:prstGeom>
              <a:blipFill>
                <a:blip r:embed="rId2"/>
                <a:stretch>
                  <a:fillRect l="-883" t="-4688" b="-234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7FBAB30-4E74-1264-56B2-F66772BBF6F9}"/>
                  </a:ext>
                </a:extLst>
              </p:cNvPr>
              <p:cNvSpPr txBox="1"/>
              <p:nvPr/>
            </p:nvSpPr>
            <p:spPr>
              <a:xfrm>
                <a:off x="2808150" y="5103614"/>
                <a:ext cx="6212840" cy="421269"/>
              </a:xfrm>
              <a:prstGeom prst="rect">
                <a:avLst/>
              </a:prstGeom>
              <a:noFill/>
            </p:spPr>
            <p:txBody>
              <a:bodyPr wrap="square">
                <a:spAutoFit/>
              </a:bodyPr>
              <a:lstStyle/>
              <a:p>
                <a:r>
                  <a:rPr lang="zh-CN" altLang="en-US" dirty="0"/>
                  <a:t>目标</a:t>
                </a:r>
                <a14:m>
                  <m:oMath xmlns:m="http://schemas.openxmlformats.org/officeDocument/2006/math">
                    <m:r>
                      <a:rPr lang="zh-CN" altLang="en-US" i="1">
                        <a:latin typeface="Cambria Math" panose="02040503050406030204" pitchFamily="18" charset="0"/>
                      </a:rPr>
                      <m:t>语言</m:t>
                    </m:r>
                    <m:r>
                      <a:rPr lang="zh-CN" altLang="en-US" i="1" smtClean="0">
                        <a:latin typeface="Cambria Math" panose="02040503050406030204" pitchFamily="18" charset="0"/>
                      </a:rPr>
                      <m:t>文本</m:t>
                    </m:r>
                    <m:r>
                      <a:rPr lang="zh-CN" altLang="en-US" i="1">
                        <a:latin typeface="Cambria Math" panose="02040503050406030204" pitchFamily="18" charset="0"/>
                      </a:rPr>
                      <m:t>句子</m:t>
                    </m:r>
                    <m:r>
                      <a:rPr lang="zh-CN" altLang="en-US" i="1" smtClean="0">
                        <a:latin typeface="Cambria Math" panose="02040503050406030204" pitchFamily="18" charset="0"/>
                      </a:rPr>
                      <m:t>合集</m:t>
                    </m:r>
                    <m:r>
                      <a:rPr lang="zh-CN" altLang="en-US"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2</m:t>
                            </m:r>
                          </m:e>
                        </m:d>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𝑛</m:t>
                            </m:r>
                          </m:e>
                        </m:d>
                      </m:sup>
                    </m:sSup>
                    <m:r>
                      <a:rPr lang="en-US" altLang="zh-CN" b="0" i="1" smtClean="0">
                        <a:latin typeface="Cambria Math" panose="02040503050406030204" pitchFamily="18" charset="0"/>
                      </a:rPr>
                      <m:t>}</m:t>
                    </m:r>
                  </m:oMath>
                </a14:m>
                <a:endParaRPr lang="zh-CN" altLang="en-US" dirty="0"/>
              </a:p>
            </p:txBody>
          </p:sp>
        </mc:Choice>
        <mc:Fallback xmlns="">
          <p:sp>
            <p:nvSpPr>
              <p:cNvPr id="7" name="文本框 6">
                <a:extLst>
                  <a:ext uri="{FF2B5EF4-FFF2-40B4-BE49-F238E27FC236}">
                    <a16:creationId xmlns:a16="http://schemas.microsoft.com/office/drawing/2014/main" id="{07FBAB30-4E74-1264-56B2-F66772BBF6F9}"/>
                  </a:ext>
                </a:extLst>
              </p:cNvPr>
              <p:cNvSpPr txBox="1">
                <a:spLocks noRot="1" noChangeAspect="1" noMove="1" noResize="1" noEditPoints="1" noAdjustHandles="1" noChangeArrowheads="1" noChangeShapeType="1" noTextEdit="1"/>
              </p:cNvSpPr>
              <p:nvPr/>
            </p:nvSpPr>
            <p:spPr>
              <a:xfrm>
                <a:off x="2808150" y="5103614"/>
                <a:ext cx="6212840" cy="421269"/>
              </a:xfrm>
              <a:prstGeom prst="rect">
                <a:avLst/>
              </a:prstGeom>
              <a:blipFill>
                <a:blip r:embed="rId3"/>
                <a:stretch>
                  <a:fillRect l="-883" b="-17391"/>
                </a:stretch>
              </a:blipFill>
            </p:spPr>
            <p:txBody>
              <a:bodyPr/>
              <a:lstStyle/>
              <a:p>
                <a:r>
                  <a:rPr lang="zh-CN" altLang="en-US">
                    <a:noFill/>
                  </a:rPr>
                  <a:t> </a:t>
                </a:r>
              </a:p>
            </p:txBody>
          </p:sp>
        </mc:Fallback>
      </mc:AlternateContent>
      <p:cxnSp>
        <p:nvCxnSpPr>
          <p:cNvPr id="9" name="直接连接符 8">
            <a:extLst>
              <a:ext uri="{FF2B5EF4-FFF2-40B4-BE49-F238E27FC236}">
                <a16:creationId xmlns:a16="http://schemas.microsoft.com/office/drawing/2014/main" id="{D8C63584-FF5D-2545-DC99-AFBE50F48D04}"/>
              </a:ext>
            </a:extLst>
          </p:cNvPr>
          <p:cNvCxnSpPr>
            <a:cxnSpLocks/>
            <a:stCxn id="6" idx="2"/>
          </p:cNvCxnSpPr>
          <p:nvPr/>
        </p:nvCxnSpPr>
        <p:spPr>
          <a:xfrm>
            <a:off x="6182360" y="3830687"/>
            <a:ext cx="238760" cy="273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831DBAE-AA77-1CCF-3B2B-86EA4593F020}"/>
              </a:ext>
            </a:extLst>
          </p:cNvPr>
          <p:cNvCxnSpPr/>
          <p:nvPr/>
        </p:nvCxnSpPr>
        <p:spPr>
          <a:xfrm flipH="1">
            <a:off x="6182360" y="3830687"/>
            <a:ext cx="533400" cy="273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273D0E94-EC8A-FFF3-9E93-3FB9D0BF56BF}"/>
              </a:ext>
            </a:extLst>
          </p:cNvPr>
          <p:cNvCxnSpPr/>
          <p:nvPr/>
        </p:nvCxnSpPr>
        <p:spPr>
          <a:xfrm>
            <a:off x="7030720" y="3830687"/>
            <a:ext cx="254000" cy="2223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8A3FF66-1488-29A5-F97F-46D2F6999003}"/>
              </a:ext>
            </a:extLst>
          </p:cNvPr>
          <p:cNvCxnSpPr/>
          <p:nvPr/>
        </p:nvCxnSpPr>
        <p:spPr>
          <a:xfrm flipV="1">
            <a:off x="6929120" y="3830687"/>
            <a:ext cx="538480" cy="22236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1661A698-2F0E-60E6-7288-1A03444B5BFA}"/>
                  </a:ext>
                </a:extLst>
              </p:cNvPr>
              <p:cNvSpPr/>
              <p:nvPr/>
            </p:nvSpPr>
            <p:spPr>
              <a:xfrm>
                <a:off x="5738827" y="4213979"/>
                <a:ext cx="2218026" cy="3271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t>候选句对</a:t>
                </a:r>
                <a14:m>
                  <m:oMath xmlns:m="http://schemas.openxmlformats.org/officeDocument/2006/math">
                    <m:r>
                      <a:rPr lang="en-US" altLang="zh-CN" sz="2000" b="1" i="0" smtClean="0">
                        <a:latin typeface="Cambria Math" panose="02040503050406030204" pitchFamily="18" charset="0"/>
                      </a:rPr>
                      <m:t>  </m:t>
                    </m:r>
                    <m:r>
                      <a:rPr lang="en-US" altLang="zh-CN" sz="2000" b="1" i="1" smtClean="0">
                        <a:latin typeface="Cambria Math" panose="02040503050406030204" pitchFamily="18" charset="0"/>
                      </a:rPr>
                      <m:t>𝒏</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𝒎</m:t>
                    </m:r>
                  </m:oMath>
                </a14:m>
                <a:endParaRPr lang="zh-CN" altLang="en-US" sz="2000" b="1" dirty="0"/>
              </a:p>
            </p:txBody>
          </p:sp>
        </mc:Choice>
        <mc:Fallback xmlns="">
          <p:sp>
            <p:nvSpPr>
              <p:cNvPr id="17" name="矩形 16">
                <a:extLst>
                  <a:ext uri="{FF2B5EF4-FFF2-40B4-BE49-F238E27FC236}">
                    <a16:creationId xmlns:a16="http://schemas.microsoft.com/office/drawing/2014/main" id="{1661A698-2F0E-60E6-7288-1A03444B5BFA}"/>
                  </a:ext>
                </a:extLst>
              </p:cNvPr>
              <p:cNvSpPr>
                <a:spLocks noRot="1" noChangeAspect="1" noMove="1" noResize="1" noEditPoints="1" noAdjustHandles="1" noChangeArrowheads="1" noChangeShapeType="1" noTextEdit="1"/>
              </p:cNvSpPr>
              <p:nvPr/>
            </p:nvSpPr>
            <p:spPr>
              <a:xfrm>
                <a:off x="5738827" y="4213979"/>
                <a:ext cx="2218026" cy="327185"/>
              </a:xfrm>
              <a:prstGeom prst="rect">
                <a:avLst/>
              </a:prstGeom>
              <a:blipFill>
                <a:blip r:embed="rId4"/>
                <a:stretch>
                  <a:fillRect t="-17857" b="-41071"/>
                </a:stretch>
              </a:blipFill>
            </p:spPr>
            <p:txBody>
              <a:bodyPr/>
              <a:lstStyle/>
              <a:p>
                <a:r>
                  <a:rPr lang="zh-CN" altLang="en-US">
                    <a:noFill/>
                  </a:rPr>
                  <a:t> </a:t>
                </a:r>
              </a:p>
            </p:txBody>
          </p:sp>
        </mc:Fallback>
      </mc:AlternateContent>
      <p:grpSp>
        <p:nvGrpSpPr>
          <p:cNvPr id="22" name="组合 21">
            <a:extLst>
              <a:ext uri="{FF2B5EF4-FFF2-40B4-BE49-F238E27FC236}">
                <a16:creationId xmlns:a16="http://schemas.microsoft.com/office/drawing/2014/main" id="{055D7F64-ACD9-1E27-0238-98C996D40284}"/>
              </a:ext>
            </a:extLst>
          </p:cNvPr>
          <p:cNvGrpSpPr/>
          <p:nvPr/>
        </p:nvGrpSpPr>
        <p:grpSpPr>
          <a:xfrm rot="10800000">
            <a:off x="6151880" y="4702087"/>
            <a:ext cx="1285240" cy="273953"/>
            <a:chOff x="6141720" y="4468407"/>
            <a:chExt cx="1285240" cy="273953"/>
          </a:xfrm>
        </p:grpSpPr>
        <p:cxnSp>
          <p:nvCxnSpPr>
            <p:cNvPr id="18" name="直接连接符 17">
              <a:extLst>
                <a:ext uri="{FF2B5EF4-FFF2-40B4-BE49-F238E27FC236}">
                  <a16:creationId xmlns:a16="http://schemas.microsoft.com/office/drawing/2014/main" id="{D8ECCA63-789E-0712-765D-7146ABDC623A}"/>
                </a:ext>
              </a:extLst>
            </p:cNvPr>
            <p:cNvCxnSpPr>
              <a:cxnSpLocks/>
            </p:cNvCxnSpPr>
            <p:nvPr/>
          </p:nvCxnSpPr>
          <p:spPr>
            <a:xfrm>
              <a:off x="6141720" y="4468407"/>
              <a:ext cx="238760" cy="273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EC9276C-C475-0D8F-54B2-15CAD726A250}"/>
                </a:ext>
              </a:extLst>
            </p:cNvPr>
            <p:cNvCxnSpPr/>
            <p:nvPr/>
          </p:nvCxnSpPr>
          <p:spPr>
            <a:xfrm flipH="1">
              <a:off x="6141720" y="4468407"/>
              <a:ext cx="533400" cy="273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B7D9689-C549-4510-3B47-CB674CEDD10F}"/>
                </a:ext>
              </a:extLst>
            </p:cNvPr>
            <p:cNvCxnSpPr/>
            <p:nvPr/>
          </p:nvCxnSpPr>
          <p:spPr>
            <a:xfrm>
              <a:off x="6990080" y="4468407"/>
              <a:ext cx="254000" cy="2223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FF8273C-8042-7170-94CE-B1FF183A4B3B}"/>
                </a:ext>
              </a:extLst>
            </p:cNvPr>
            <p:cNvCxnSpPr/>
            <p:nvPr/>
          </p:nvCxnSpPr>
          <p:spPr>
            <a:xfrm flipV="1">
              <a:off x="6888480" y="4468407"/>
              <a:ext cx="538480" cy="222369"/>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016269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1045029"/>
            <a:ext cx="11901715" cy="611051"/>
          </a:xfrm>
        </p:spPr>
        <p:txBody>
          <a:bodyPr>
            <a:normAutofit/>
          </a:bodyPr>
          <a:lstStyle/>
          <a:p>
            <a:r>
              <a:rPr lang="zh-CN" altLang="en-US" dirty="0">
                <a:solidFill>
                  <a:srgbClr val="FF0000"/>
                </a:solidFill>
              </a:rPr>
              <a:t>句对齐方法</a:t>
            </a:r>
            <a:endParaRPr lang="en-US" altLang="zh-CN" dirty="0">
              <a:solidFill>
                <a:srgbClr val="FF0000"/>
              </a:solidFill>
            </a:endParaRPr>
          </a:p>
        </p:txBody>
      </p:sp>
      <p:sp>
        <p:nvSpPr>
          <p:cNvPr id="4" name="矩形 3">
            <a:extLst>
              <a:ext uri="{FF2B5EF4-FFF2-40B4-BE49-F238E27FC236}">
                <a16:creationId xmlns:a16="http://schemas.microsoft.com/office/drawing/2014/main" id="{01945790-09CB-310A-2971-D27918597277}"/>
              </a:ext>
            </a:extLst>
          </p:cNvPr>
          <p:cNvSpPr/>
          <p:nvPr/>
        </p:nvSpPr>
        <p:spPr>
          <a:xfrm>
            <a:off x="1179330" y="1902490"/>
            <a:ext cx="1978102" cy="61105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t>基于特征的统计建模方法</a:t>
            </a:r>
          </a:p>
        </p:txBody>
      </p:sp>
      <p:sp>
        <p:nvSpPr>
          <p:cNvPr id="5" name="矩形 4">
            <a:extLst>
              <a:ext uri="{FF2B5EF4-FFF2-40B4-BE49-F238E27FC236}">
                <a16:creationId xmlns:a16="http://schemas.microsoft.com/office/drawing/2014/main" id="{2247BAA2-92A5-E6DD-A20B-83B33E6156DD}"/>
              </a:ext>
            </a:extLst>
          </p:cNvPr>
          <p:cNvSpPr/>
          <p:nvPr/>
        </p:nvSpPr>
        <p:spPr>
          <a:xfrm>
            <a:off x="5106949" y="1902490"/>
            <a:ext cx="1978102" cy="61105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t>基于神经网络的有监督方法</a:t>
            </a:r>
          </a:p>
        </p:txBody>
      </p:sp>
      <p:sp>
        <p:nvSpPr>
          <p:cNvPr id="10" name="文本框 9">
            <a:extLst>
              <a:ext uri="{FF2B5EF4-FFF2-40B4-BE49-F238E27FC236}">
                <a16:creationId xmlns:a16="http://schemas.microsoft.com/office/drawing/2014/main" id="{C16EF08B-A1F4-688E-3334-618FE221D686}"/>
              </a:ext>
            </a:extLst>
          </p:cNvPr>
          <p:cNvSpPr txBox="1"/>
          <p:nvPr/>
        </p:nvSpPr>
        <p:spPr>
          <a:xfrm>
            <a:off x="632458" y="2653066"/>
            <a:ext cx="3299461" cy="3789435"/>
          </a:xfrm>
          <a:prstGeom prst="rect">
            <a:avLst/>
          </a:prstGeom>
          <a:noFill/>
        </p:spPr>
        <p:txBody>
          <a:bodyPr wrap="square" rtlCol="0">
            <a:spAutoFit/>
          </a:bodyPr>
          <a:lstStyle/>
          <a:p>
            <a:pPr>
              <a:lnSpc>
                <a:spcPct val="150000"/>
              </a:lnSpc>
            </a:pPr>
            <a:r>
              <a:rPr lang="zh-CN" altLang="en-US" dirty="0"/>
              <a:t>统计机器翻译时期，句对齐研究主要从对齐句子的显性特征出发，构建基于</a:t>
            </a:r>
            <a:r>
              <a:rPr lang="zh-CN" altLang="en-US" dirty="0">
                <a:solidFill>
                  <a:srgbClr val="FF0000"/>
                </a:solidFill>
              </a:rPr>
              <a:t>显性特征</a:t>
            </a:r>
            <a:r>
              <a:rPr lang="zh-CN" altLang="en-US" dirty="0"/>
              <a:t>的统计模型评估候选句对对齐的可能性。这些特征包括句子长度（长度比、长度差）、不同语言的同源词（</a:t>
            </a:r>
            <a:r>
              <a:rPr lang="en-US" altLang="zh-CN" dirty="0"/>
              <a:t>Cognate Word</a:t>
            </a:r>
            <a:r>
              <a:rPr lang="zh-CN" altLang="en-US" dirty="0"/>
              <a:t>）、双语词典、双语词组、简单的语言学特征（词性等）。</a:t>
            </a:r>
            <a:endParaRPr lang="en-US" altLang="zh-CN" dirty="0"/>
          </a:p>
        </p:txBody>
      </p:sp>
      <p:sp>
        <p:nvSpPr>
          <p:cNvPr id="12" name="文本框 11">
            <a:extLst>
              <a:ext uri="{FF2B5EF4-FFF2-40B4-BE49-F238E27FC236}">
                <a16:creationId xmlns:a16="http://schemas.microsoft.com/office/drawing/2014/main" id="{067A7970-C13F-B222-084A-FE55322BBBB0}"/>
              </a:ext>
            </a:extLst>
          </p:cNvPr>
          <p:cNvSpPr txBox="1"/>
          <p:nvPr/>
        </p:nvSpPr>
        <p:spPr>
          <a:xfrm>
            <a:off x="4660499" y="2653066"/>
            <a:ext cx="3160229" cy="2957861"/>
          </a:xfrm>
          <a:prstGeom prst="rect">
            <a:avLst/>
          </a:prstGeom>
          <a:noFill/>
        </p:spPr>
        <p:txBody>
          <a:bodyPr wrap="square" rtlCol="0">
            <a:spAutoFit/>
          </a:bodyPr>
          <a:lstStyle/>
          <a:p>
            <a:pPr>
              <a:lnSpc>
                <a:spcPct val="150000"/>
              </a:lnSpc>
            </a:pPr>
            <a:r>
              <a:rPr lang="zh-CN" altLang="en-US" dirty="0"/>
              <a:t>该方法主要通过在相应的句对齐平行语料上训练的模型得到句子向量表示，计算两个不同语言句子的语义相似度，判断句对对齐的可能性。这样的模型有多语言神经机器翻译模型或多编码器模型。</a:t>
            </a:r>
            <a:endParaRPr lang="en-US" altLang="zh-CN" dirty="0"/>
          </a:p>
        </p:txBody>
      </p:sp>
      <p:sp>
        <p:nvSpPr>
          <p:cNvPr id="14" name="文本框 13">
            <a:extLst>
              <a:ext uri="{FF2B5EF4-FFF2-40B4-BE49-F238E27FC236}">
                <a16:creationId xmlns:a16="http://schemas.microsoft.com/office/drawing/2014/main" id="{363ADCFE-560C-F04D-8A14-18D93B064F92}"/>
              </a:ext>
            </a:extLst>
          </p:cNvPr>
          <p:cNvSpPr txBox="1"/>
          <p:nvPr/>
        </p:nvSpPr>
        <p:spPr>
          <a:xfrm>
            <a:off x="8549309" y="2652488"/>
            <a:ext cx="3078480" cy="2958439"/>
          </a:xfrm>
          <a:prstGeom prst="rect">
            <a:avLst/>
          </a:prstGeom>
          <a:noFill/>
        </p:spPr>
        <p:txBody>
          <a:bodyPr wrap="square" rtlCol="0">
            <a:spAutoFit/>
          </a:bodyPr>
          <a:lstStyle/>
          <a:p>
            <a:pPr>
              <a:lnSpc>
                <a:spcPct val="150000"/>
              </a:lnSpc>
            </a:pPr>
            <a:r>
              <a:rPr lang="zh-CN" altLang="en-US" dirty="0"/>
              <a:t>该类方法可以使用无监督神经机器翻译模型，或者在多个单语语料库上预训练多语言语言模型（如</a:t>
            </a:r>
            <a:r>
              <a:rPr lang="en-US" altLang="zh-CN" dirty="0">
                <a:solidFill>
                  <a:srgbClr val="FF0000"/>
                </a:solidFill>
              </a:rPr>
              <a:t>mBERT</a:t>
            </a:r>
            <a:r>
              <a:rPr lang="zh-CN" altLang="en-US" dirty="0"/>
              <a:t>），以无监督的方式获得不同语言的句子向量，然后计算其相似度。</a:t>
            </a:r>
            <a:endParaRPr lang="en-US" altLang="zh-CN" dirty="0"/>
          </a:p>
        </p:txBody>
      </p:sp>
      <p:sp>
        <p:nvSpPr>
          <p:cNvPr id="15" name="矩形 14">
            <a:extLst>
              <a:ext uri="{FF2B5EF4-FFF2-40B4-BE49-F238E27FC236}">
                <a16:creationId xmlns:a16="http://schemas.microsoft.com/office/drawing/2014/main" id="{C27111CB-49AE-6135-9259-5722D2CB56E3}"/>
              </a:ext>
            </a:extLst>
          </p:cNvPr>
          <p:cNvSpPr/>
          <p:nvPr/>
        </p:nvSpPr>
        <p:spPr>
          <a:xfrm>
            <a:off x="9034568" y="1888633"/>
            <a:ext cx="1978102" cy="61105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t>基于神经网络的无监督方法</a:t>
            </a:r>
          </a:p>
        </p:txBody>
      </p:sp>
    </p:spTree>
    <p:extLst>
      <p:ext uri="{BB962C8B-B14F-4D97-AF65-F5344CB8AC3E}">
        <p14:creationId xmlns:p14="http://schemas.microsoft.com/office/powerpoint/2010/main" val="4064524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1045029"/>
            <a:ext cx="11901715" cy="1936296"/>
          </a:xfrm>
        </p:spPr>
        <p:txBody>
          <a:bodyPr>
            <a:normAutofit fontScale="92500" lnSpcReduction="20000"/>
          </a:bodyPr>
          <a:lstStyle/>
          <a:p>
            <a:r>
              <a:rPr lang="zh-CN" altLang="en-US" dirty="0">
                <a:solidFill>
                  <a:srgbClr val="FF0000"/>
                </a:solidFill>
              </a:rPr>
              <a:t>文档对齐</a:t>
            </a:r>
            <a:endParaRPr lang="en-US" altLang="zh-CN" dirty="0">
              <a:solidFill>
                <a:srgbClr val="FF0000"/>
              </a:solidFill>
            </a:endParaRPr>
          </a:p>
          <a:p>
            <a:pPr marL="0" indent="457200">
              <a:lnSpc>
                <a:spcPct val="160000"/>
              </a:lnSpc>
              <a:buNone/>
            </a:pPr>
            <a:r>
              <a:rPr lang="zh-CN" altLang="en-US" sz="2200" dirty="0"/>
              <a:t>文档对齐（</a:t>
            </a:r>
            <a:r>
              <a:rPr lang="en-US" altLang="zh-CN" sz="2200" dirty="0"/>
              <a:t>Document Alignment</a:t>
            </a:r>
            <a:r>
              <a:rPr lang="zh-CN" altLang="en-US" sz="2200" dirty="0"/>
              <a:t>）指的是将相互为翻译或近似为翻译的不同语言的文档对应起来，通常是两种不同语言文档之间的配对，也可以是多种语言文档之间的多向对齐（</a:t>
            </a:r>
            <a:r>
              <a:rPr lang="en-US" altLang="zh-CN" sz="2200" dirty="0"/>
              <a:t>Multi-Way Alignment</a:t>
            </a:r>
            <a:r>
              <a:rPr lang="zh-CN" altLang="en-US" sz="2200" dirty="0"/>
              <a:t>）。</a:t>
            </a:r>
            <a:endParaRPr lang="en-US" altLang="zh-CN" sz="2200" dirty="0"/>
          </a:p>
        </p:txBody>
      </p:sp>
      <p:sp>
        <p:nvSpPr>
          <p:cNvPr id="4" name="卷形: 垂直 3">
            <a:extLst>
              <a:ext uri="{FF2B5EF4-FFF2-40B4-BE49-F238E27FC236}">
                <a16:creationId xmlns:a16="http://schemas.microsoft.com/office/drawing/2014/main" id="{E206D31C-BDDB-8B8C-8EB7-19A80A8EA39E}"/>
              </a:ext>
            </a:extLst>
          </p:cNvPr>
          <p:cNvSpPr/>
          <p:nvPr/>
        </p:nvSpPr>
        <p:spPr>
          <a:xfrm>
            <a:off x="1381760" y="3296920"/>
            <a:ext cx="3078480" cy="2768600"/>
          </a:xfrm>
          <a:prstGeom prst="verticalScroll">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lang="zh-CN" altLang="en-US" dirty="0"/>
              <a:t>已收集但没有进行对齐的多语言数据，如联合国大会决议文本数据。</a:t>
            </a:r>
            <a:endParaRPr lang="en-US" altLang="zh-CN" dirty="0"/>
          </a:p>
          <a:p>
            <a:pPr marL="285750" indent="-285750">
              <a:buFont typeface="Arial" panose="020B0604020202020204" pitchFamily="34" charset="0"/>
              <a:buChar char="•"/>
            </a:pPr>
            <a:r>
              <a:rPr lang="zh-CN" altLang="en-US" dirty="0"/>
              <a:t>互联网中的多语言网站，如</a:t>
            </a:r>
            <a:r>
              <a:rPr lang="en-US" altLang="zh-CN" dirty="0"/>
              <a:t>Wikipedia</a:t>
            </a:r>
            <a:r>
              <a:rPr lang="zh-CN" altLang="en-US" dirty="0"/>
              <a:t>。</a:t>
            </a:r>
            <a:endParaRPr lang="en-US" altLang="zh-CN" dirty="0"/>
          </a:p>
          <a:p>
            <a:pPr algn="ctr"/>
            <a:endParaRPr lang="en-US" altLang="zh-CN" dirty="0"/>
          </a:p>
          <a:p>
            <a:pPr algn="ctr"/>
            <a:endParaRPr lang="zh-CN" altLang="en-US" dirty="0"/>
          </a:p>
        </p:txBody>
      </p:sp>
      <p:sp>
        <p:nvSpPr>
          <p:cNvPr id="5" name="矩形 4">
            <a:extLst>
              <a:ext uri="{FF2B5EF4-FFF2-40B4-BE49-F238E27FC236}">
                <a16:creationId xmlns:a16="http://schemas.microsoft.com/office/drawing/2014/main" id="{7BDE1ABC-FBF3-2896-AE0E-61C8ED08D9D5}"/>
              </a:ext>
            </a:extLst>
          </p:cNvPr>
          <p:cNvSpPr/>
          <p:nvPr/>
        </p:nvSpPr>
        <p:spPr>
          <a:xfrm>
            <a:off x="1931830" y="5510488"/>
            <a:ext cx="2528410" cy="3858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t>对齐原始数据来源</a:t>
            </a:r>
          </a:p>
        </p:txBody>
      </p:sp>
      <p:sp>
        <p:nvSpPr>
          <p:cNvPr id="6" name="矩形 5">
            <a:extLst>
              <a:ext uri="{FF2B5EF4-FFF2-40B4-BE49-F238E27FC236}">
                <a16:creationId xmlns:a16="http://schemas.microsoft.com/office/drawing/2014/main" id="{EFCA7EDA-14CB-5BBB-284F-374CA66EC19D}"/>
              </a:ext>
            </a:extLst>
          </p:cNvPr>
          <p:cNvSpPr/>
          <p:nvPr/>
        </p:nvSpPr>
        <p:spPr>
          <a:xfrm>
            <a:off x="7487920" y="3976686"/>
            <a:ext cx="3007360" cy="140906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lang="zh-CN" altLang="en-US" dirty="0"/>
              <a:t>为机器翻译构建平行语料。</a:t>
            </a:r>
            <a:endParaRPr lang="en-US" altLang="zh-CN" dirty="0"/>
          </a:p>
          <a:p>
            <a:pPr marL="285750" indent="-285750">
              <a:buFont typeface="Arial" panose="020B0604020202020204" pitchFamily="34" charset="0"/>
              <a:buChar char="•"/>
            </a:pPr>
            <a:r>
              <a:rPr lang="zh-CN" altLang="en-US" dirty="0"/>
              <a:t>跨语言问答、检索、摘要生成、词嵌入学习等。</a:t>
            </a:r>
            <a:endParaRPr lang="en-US" altLang="zh-CN" dirty="0"/>
          </a:p>
        </p:txBody>
      </p:sp>
      <p:sp>
        <p:nvSpPr>
          <p:cNvPr id="7" name="矩形 6">
            <a:extLst>
              <a:ext uri="{FF2B5EF4-FFF2-40B4-BE49-F238E27FC236}">
                <a16:creationId xmlns:a16="http://schemas.microsoft.com/office/drawing/2014/main" id="{1CA073B2-9431-905C-B02D-36783D787CB3}"/>
              </a:ext>
            </a:extLst>
          </p:cNvPr>
          <p:cNvSpPr/>
          <p:nvPr/>
        </p:nvSpPr>
        <p:spPr>
          <a:xfrm>
            <a:off x="4558927" y="4152492"/>
            <a:ext cx="2528410" cy="385853"/>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t>目的</a:t>
            </a:r>
          </a:p>
        </p:txBody>
      </p:sp>
      <p:cxnSp>
        <p:nvCxnSpPr>
          <p:cNvPr id="10" name="直接箭头连接符 9">
            <a:extLst>
              <a:ext uri="{FF2B5EF4-FFF2-40B4-BE49-F238E27FC236}">
                <a16:creationId xmlns:a16="http://schemas.microsoft.com/office/drawing/2014/main" id="{E3B7678D-034A-3521-627D-F28A56299BAF}"/>
              </a:ext>
            </a:extLst>
          </p:cNvPr>
          <p:cNvCxnSpPr/>
          <p:nvPr/>
        </p:nvCxnSpPr>
        <p:spPr>
          <a:xfrm>
            <a:off x="4460240" y="4681220"/>
            <a:ext cx="27432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806504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6" name="文本框 5">
            <a:extLst>
              <a:ext uri="{FF2B5EF4-FFF2-40B4-BE49-F238E27FC236}">
                <a16:creationId xmlns:a16="http://schemas.microsoft.com/office/drawing/2014/main" id="{68BBEEA2-71F7-FC3C-57B4-EF062F1088F8}"/>
              </a:ext>
            </a:extLst>
          </p:cNvPr>
          <p:cNvSpPr txBox="1"/>
          <p:nvPr/>
        </p:nvSpPr>
        <p:spPr>
          <a:xfrm>
            <a:off x="293087" y="1241033"/>
            <a:ext cx="11334702" cy="46416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lang="zh-CN" altLang="en-US" sz="2200" dirty="0">
                <a:solidFill>
                  <a:srgbClr val="FF0000"/>
                </a:solidFill>
                <a:latin typeface="Microsoft YaHei" panose="020B0503020204020204" pitchFamily="34" charset="-122"/>
                <a:ea typeface="Microsoft YaHei" panose="020B0503020204020204" pitchFamily="34" charset="-122"/>
              </a:rPr>
              <a:t>常见的网页文档对齐方法</a:t>
            </a: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a:t>
            </a:r>
            <a:endParaRPr kumimoji="0" lang="en-US" altLang="zh-CN" sz="2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5" name="矩形 4">
            <a:extLst>
              <a:ext uri="{FF2B5EF4-FFF2-40B4-BE49-F238E27FC236}">
                <a16:creationId xmlns:a16="http://schemas.microsoft.com/office/drawing/2014/main" id="{7E6D55DE-1410-E7B4-8D3C-9AF7D84146EA}"/>
              </a:ext>
            </a:extLst>
          </p:cNvPr>
          <p:cNvSpPr/>
          <p:nvPr/>
        </p:nvSpPr>
        <p:spPr>
          <a:xfrm>
            <a:off x="1179330" y="2186354"/>
            <a:ext cx="2218026" cy="3271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t>基于网页元数据</a:t>
            </a:r>
          </a:p>
        </p:txBody>
      </p:sp>
      <p:sp>
        <p:nvSpPr>
          <p:cNvPr id="7" name="矩形 6">
            <a:extLst>
              <a:ext uri="{FF2B5EF4-FFF2-40B4-BE49-F238E27FC236}">
                <a16:creationId xmlns:a16="http://schemas.microsoft.com/office/drawing/2014/main" id="{1410E049-475A-5CF2-571A-AAFF6F21011D}"/>
              </a:ext>
            </a:extLst>
          </p:cNvPr>
          <p:cNvSpPr/>
          <p:nvPr/>
        </p:nvSpPr>
        <p:spPr>
          <a:xfrm>
            <a:off x="4923204" y="2186354"/>
            <a:ext cx="2634820" cy="3271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t>基于文档内容与结构</a:t>
            </a:r>
          </a:p>
        </p:txBody>
      </p:sp>
      <p:sp>
        <p:nvSpPr>
          <p:cNvPr id="8" name="矩形 7">
            <a:extLst>
              <a:ext uri="{FF2B5EF4-FFF2-40B4-BE49-F238E27FC236}">
                <a16:creationId xmlns:a16="http://schemas.microsoft.com/office/drawing/2014/main" id="{AFF8F658-AFF6-758C-9554-212EC4850AF2}"/>
              </a:ext>
            </a:extLst>
          </p:cNvPr>
          <p:cNvSpPr/>
          <p:nvPr/>
        </p:nvSpPr>
        <p:spPr>
          <a:xfrm>
            <a:off x="9136938" y="2186354"/>
            <a:ext cx="1978102" cy="3271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t>基于文档向量</a:t>
            </a:r>
          </a:p>
        </p:txBody>
      </p:sp>
      <p:sp>
        <p:nvSpPr>
          <p:cNvPr id="9" name="文本框 8">
            <a:extLst>
              <a:ext uri="{FF2B5EF4-FFF2-40B4-BE49-F238E27FC236}">
                <a16:creationId xmlns:a16="http://schemas.microsoft.com/office/drawing/2014/main" id="{51531963-8A48-8FDB-B0E4-B60C04E2D92B}"/>
              </a:ext>
            </a:extLst>
          </p:cNvPr>
          <p:cNvSpPr txBox="1"/>
          <p:nvPr/>
        </p:nvSpPr>
        <p:spPr>
          <a:xfrm>
            <a:off x="853439" y="2732237"/>
            <a:ext cx="3078480" cy="3373937"/>
          </a:xfrm>
          <a:prstGeom prst="rect">
            <a:avLst/>
          </a:prstGeom>
          <a:noFill/>
        </p:spPr>
        <p:txBody>
          <a:bodyPr wrap="square" rtlCol="0">
            <a:spAutoFit/>
          </a:bodyPr>
          <a:lstStyle/>
          <a:p>
            <a:pPr>
              <a:lnSpc>
                <a:spcPct val="150000"/>
              </a:lnSpc>
            </a:pPr>
            <a:r>
              <a:rPr lang="zh-CN" altLang="en-US" dirty="0"/>
              <a:t>利用网页的元数据，如网页</a:t>
            </a:r>
            <a:r>
              <a:rPr lang="en-US" altLang="zh-CN" dirty="0">
                <a:solidFill>
                  <a:srgbClr val="FF0000"/>
                </a:solidFill>
              </a:rPr>
              <a:t>URL</a:t>
            </a:r>
            <a:r>
              <a:rPr lang="zh-CN" altLang="en-US" dirty="0"/>
              <a:t>、</a:t>
            </a:r>
            <a:r>
              <a:rPr lang="zh-CN" altLang="en-US" dirty="0">
                <a:solidFill>
                  <a:srgbClr val="FF0000"/>
                </a:solidFill>
              </a:rPr>
              <a:t>时间标记等</a:t>
            </a:r>
            <a:r>
              <a:rPr lang="zh-CN" altLang="en-US" dirty="0"/>
              <a:t>信息，构建相应的对齐规则。</a:t>
            </a:r>
            <a:endParaRPr lang="en-US" altLang="zh-CN" dirty="0"/>
          </a:p>
          <a:p>
            <a:pPr>
              <a:lnSpc>
                <a:spcPct val="150000"/>
              </a:lnSpc>
            </a:pPr>
            <a:r>
              <a:rPr lang="zh-CN" altLang="en-US" dirty="0"/>
              <a:t>但这种方法需要人工编写大量的规则，且不同的元数据在不同网站中有不同的编排方式，往往需要花费大量的人工。</a:t>
            </a:r>
            <a:endParaRPr lang="en-US" altLang="zh-CN" dirty="0"/>
          </a:p>
        </p:txBody>
      </p:sp>
      <p:sp>
        <p:nvSpPr>
          <p:cNvPr id="13" name="文本框 12">
            <a:extLst>
              <a:ext uri="{FF2B5EF4-FFF2-40B4-BE49-F238E27FC236}">
                <a16:creationId xmlns:a16="http://schemas.microsoft.com/office/drawing/2014/main" id="{3C08B2C1-8E2D-D691-FD9F-BE25AA32CA72}"/>
              </a:ext>
            </a:extLst>
          </p:cNvPr>
          <p:cNvSpPr txBox="1"/>
          <p:nvPr/>
        </p:nvSpPr>
        <p:spPr>
          <a:xfrm>
            <a:off x="4701374" y="2941878"/>
            <a:ext cx="3078480" cy="2127442"/>
          </a:xfrm>
          <a:prstGeom prst="rect">
            <a:avLst/>
          </a:prstGeom>
          <a:noFill/>
        </p:spPr>
        <p:txBody>
          <a:bodyPr wrap="square" rtlCol="0">
            <a:spAutoFit/>
          </a:bodyPr>
          <a:lstStyle/>
          <a:p>
            <a:pPr>
              <a:lnSpc>
                <a:spcPct val="150000"/>
              </a:lnSpc>
            </a:pPr>
            <a:r>
              <a:rPr lang="zh-CN" altLang="en-US" dirty="0"/>
              <a:t>通过对比网页的页面结构、网页所含文本的内容，如含有的</a:t>
            </a:r>
            <a:r>
              <a:rPr lang="en-US" altLang="zh-CN" dirty="0">
                <a:solidFill>
                  <a:srgbClr val="FF0000"/>
                </a:solidFill>
              </a:rPr>
              <a:t>n-gram</a:t>
            </a:r>
            <a:r>
              <a:rPr lang="zh-CN" altLang="en-US" dirty="0"/>
              <a:t>等，计算文档间的相似度，通过内容与结构相似度计算对齐网页文档。</a:t>
            </a:r>
            <a:endParaRPr lang="en-US" altLang="zh-CN" dirty="0"/>
          </a:p>
        </p:txBody>
      </p:sp>
      <p:sp>
        <p:nvSpPr>
          <p:cNvPr id="14" name="文本框 13">
            <a:extLst>
              <a:ext uri="{FF2B5EF4-FFF2-40B4-BE49-F238E27FC236}">
                <a16:creationId xmlns:a16="http://schemas.microsoft.com/office/drawing/2014/main" id="{94C3B61D-FF28-01D2-B5A6-1504AFB17CCA}"/>
              </a:ext>
            </a:extLst>
          </p:cNvPr>
          <p:cNvSpPr txBox="1"/>
          <p:nvPr/>
        </p:nvSpPr>
        <p:spPr>
          <a:xfrm>
            <a:off x="8549309" y="2941878"/>
            <a:ext cx="3078480" cy="3373937"/>
          </a:xfrm>
          <a:prstGeom prst="rect">
            <a:avLst/>
          </a:prstGeom>
          <a:noFill/>
        </p:spPr>
        <p:txBody>
          <a:bodyPr wrap="square" rtlCol="0">
            <a:spAutoFit/>
          </a:bodyPr>
          <a:lstStyle/>
          <a:p>
            <a:pPr>
              <a:lnSpc>
                <a:spcPct val="150000"/>
              </a:lnSpc>
            </a:pPr>
            <a:r>
              <a:rPr lang="zh-CN" altLang="en-US" dirty="0"/>
              <a:t>采用神经网络进行文档对齐，例如，利用神经网络编码器计算不同语言文档的</a:t>
            </a:r>
            <a:r>
              <a:rPr lang="zh-CN" altLang="en-US" dirty="0">
                <a:solidFill>
                  <a:srgbClr val="FF0000"/>
                </a:solidFill>
              </a:rPr>
              <a:t>层次化向量</a:t>
            </a:r>
            <a:r>
              <a:rPr lang="zh-CN" altLang="en-US" dirty="0"/>
              <a:t>，通过跨语言词嵌入等方法，将不同语言文档向量表示在同一语义空间，然后在向量空间中计算不同文档的语义匹配度进行文档对齐。</a:t>
            </a:r>
            <a:endParaRPr lang="en-US" altLang="zh-CN" dirty="0"/>
          </a:p>
        </p:txBody>
      </p:sp>
    </p:spTree>
    <p:extLst>
      <p:ext uri="{BB962C8B-B14F-4D97-AF65-F5344CB8AC3E}">
        <p14:creationId xmlns:p14="http://schemas.microsoft.com/office/powerpoint/2010/main" val="34505282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实验：基于神经网络的命名实体识别</a:t>
            </a:r>
            <a:endParaRPr lang="en-US" dirty="0"/>
          </a:p>
        </p:txBody>
      </p:sp>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p:txBody>
          <a:bodyPr>
            <a:normAutofit/>
          </a:bodyPr>
          <a:lstStyle/>
          <a:p>
            <a:r>
              <a:rPr lang="zh-CN" altLang="en-US" dirty="0">
                <a:solidFill>
                  <a:srgbClr val="FF0000"/>
                </a:solidFill>
              </a:rPr>
              <a:t>基于</a:t>
            </a:r>
            <a:r>
              <a:rPr lang="en-US" altLang="zh-CN" dirty="0">
                <a:solidFill>
                  <a:srgbClr val="FF0000"/>
                </a:solidFill>
              </a:rPr>
              <a:t>pytorch</a:t>
            </a:r>
            <a:r>
              <a:rPr lang="zh-CN" altLang="en-US" dirty="0">
                <a:solidFill>
                  <a:srgbClr val="FF0000"/>
                </a:solidFill>
              </a:rPr>
              <a:t>的</a:t>
            </a:r>
            <a:r>
              <a:rPr lang="en-US" altLang="zh-CN" dirty="0">
                <a:solidFill>
                  <a:srgbClr val="FF0000"/>
                </a:solidFill>
              </a:rPr>
              <a:t>LSTM+CRF</a:t>
            </a:r>
          </a:p>
          <a:p>
            <a:r>
              <a:rPr lang="zh-CN" altLang="en-US" dirty="0">
                <a:solidFill>
                  <a:srgbClr val="FF0000"/>
                </a:solidFill>
              </a:rPr>
              <a:t>代码</a:t>
            </a:r>
            <a:endParaRPr lang="en-US" altLang="zh-CN" dirty="0">
              <a:solidFill>
                <a:srgbClr val="FF0000"/>
              </a:solidFill>
            </a:endParaRPr>
          </a:p>
          <a:p>
            <a:pPr marL="0" indent="0">
              <a:buNone/>
            </a:pPr>
            <a:r>
              <a:rPr lang="en-US" altLang="zh-CN" dirty="0">
                <a:solidFill>
                  <a:srgbClr val="FF0000"/>
                </a:solidFill>
              </a:rPr>
              <a:t>   </a:t>
            </a:r>
            <a:r>
              <a:rPr lang="zh-CN" altLang="en-US" sz="2400" dirty="0"/>
              <a:t>包含</a:t>
            </a:r>
            <a:r>
              <a:rPr lang="en-US" altLang="zh-CN" sz="2400" dirty="0"/>
              <a:t>train.py</a:t>
            </a:r>
            <a:r>
              <a:rPr lang="zh-CN" altLang="en-US" sz="2400" dirty="0"/>
              <a:t>，</a:t>
            </a:r>
            <a:r>
              <a:rPr lang="en-US" altLang="zh-CN" sz="2400" dirty="0"/>
              <a:t>model.py</a:t>
            </a:r>
            <a:r>
              <a:rPr lang="zh-CN" altLang="en-US" sz="2400" dirty="0"/>
              <a:t>，</a:t>
            </a:r>
            <a:r>
              <a:rPr lang="en-US" altLang="zh-CN" sz="2400" dirty="0"/>
              <a:t>helper.py</a:t>
            </a:r>
            <a:r>
              <a:rPr lang="zh-CN" altLang="en-US" sz="2400" dirty="0"/>
              <a:t>三个部分。</a:t>
            </a:r>
            <a:endParaRPr lang="en-US" altLang="zh-CN" dirty="0"/>
          </a:p>
          <a:p>
            <a:r>
              <a:rPr lang="zh-CN" altLang="en-US" dirty="0">
                <a:solidFill>
                  <a:srgbClr val="FF0000"/>
                </a:solidFill>
              </a:rPr>
              <a:t>训练数据</a:t>
            </a:r>
            <a:endParaRPr lang="en-US" altLang="zh-CN" dirty="0">
              <a:solidFill>
                <a:srgbClr val="FF0000"/>
              </a:solidFill>
            </a:endParaRPr>
          </a:p>
          <a:p>
            <a:pPr marL="0" indent="0">
              <a:buNone/>
            </a:pPr>
            <a:r>
              <a:rPr lang="en-US" altLang="zh-CN" dirty="0">
                <a:solidFill>
                  <a:srgbClr val="FF0000"/>
                </a:solidFill>
              </a:rPr>
              <a:t>   </a:t>
            </a:r>
            <a:r>
              <a:rPr lang="zh-CN" altLang="en-US" sz="2400" dirty="0"/>
              <a:t>便于理解，这里只使用两条数据及其标签作为训练数据。</a:t>
            </a:r>
            <a:endParaRPr lang="en-US" altLang="zh-CN" dirty="0">
              <a:solidFill>
                <a:srgbClr val="FF0000"/>
              </a:solidFill>
            </a:endParaRPr>
          </a:p>
          <a:p>
            <a:r>
              <a:rPr lang="zh-CN" altLang="en-US" dirty="0">
                <a:solidFill>
                  <a:srgbClr val="FF0000"/>
                </a:solidFill>
              </a:rPr>
              <a:t>评测</a:t>
            </a:r>
            <a:endParaRPr lang="en-US" altLang="zh-CN" dirty="0">
              <a:solidFill>
                <a:srgbClr val="FF0000"/>
              </a:solidFill>
            </a:endParaRPr>
          </a:p>
          <a:p>
            <a:pPr marL="0" indent="0">
              <a:buNone/>
            </a:pPr>
            <a:endParaRPr lang="en-US" altLang="zh-CN" dirty="0">
              <a:solidFill>
                <a:srgbClr val="FF0000"/>
              </a:solidFill>
            </a:endParaRPr>
          </a:p>
        </p:txBody>
      </p:sp>
    </p:spTree>
    <p:extLst>
      <p:ext uri="{BB962C8B-B14F-4D97-AF65-F5344CB8AC3E}">
        <p14:creationId xmlns:p14="http://schemas.microsoft.com/office/powerpoint/2010/main" val="1915846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1045029"/>
            <a:ext cx="11901715" cy="5718842"/>
          </a:xfrm>
        </p:spPr>
        <p:txBody>
          <a:bodyPr>
            <a:normAutofit/>
          </a:bodyPr>
          <a:lstStyle/>
          <a:p>
            <a:r>
              <a:rPr lang="zh-CN" altLang="en-US" dirty="0">
                <a:solidFill>
                  <a:srgbClr val="FF0000"/>
                </a:solidFill>
              </a:rPr>
              <a:t>任务定义</a:t>
            </a:r>
            <a:endParaRPr lang="en-US" altLang="zh-CN" dirty="0">
              <a:solidFill>
                <a:srgbClr val="FF0000"/>
              </a:solidFill>
            </a:endParaRPr>
          </a:p>
          <a:p>
            <a:pPr marL="0" indent="457200">
              <a:lnSpc>
                <a:spcPct val="160000"/>
              </a:lnSpc>
              <a:buNone/>
            </a:pPr>
            <a:r>
              <a:rPr lang="zh-CN" altLang="en-US" sz="2200" dirty="0"/>
              <a:t>命名实体识别属于自然语言处理中的序列标注任务，是指从文本中识别出</a:t>
            </a:r>
            <a:r>
              <a:rPr lang="zh-CN" altLang="en-US" sz="2200" dirty="0">
                <a:solidFill>
                  <a:srgbClr val="FF0000"/>
                </a:solidFill>
              </a:rPr>
              <a:t>特定命名指向的词</a:t>
            </a:r>
            <a:r>
              <a:rPr lang="zh-CN" altLang="en-US" sz="2200" dirty="0"/>
              <a:t>，比如人名、地名和组织机构名等。</a:t>
            </a:r>
            <a:endParaRPr lang="en-US" altLang="zh-CN" sz="2200" dirty="0"/>
          </a:p>
          <a:p>
            <a:pPr marL="0" indent="457200">
              <a:lnSpc>
                <a:spcPct val="160000"/>
              </a:lnSpc>
              <a:buNone/>
            </a:pPr>
            <a:r>
              <a:rPr lang="zh-CN" altLang="en-US" sz="2200" dirty="0"/>
              <a:t>常见的两种标注方式：</a:t>
            </a:r>
            <a:r>
              <a:rPr lang="en" altLang="zh-CN" sz="2200" dirty="0"/>
              <a:t>BIO </a:t>
            </a:r>
            <a:r>
              <a:rPr lang="zh-CN" altLang="en-US" sz="2200" dirty="0"/>
              <a:t>与 </a:t>
            </a:r>
            <a:r>
              <a:rPr lang="en" altLang="zh-CN" sz="2200" dirty="0"/>
              <a:t>BIOES</a:t>
            </a:r>
          </a:p>
          <a:p>
            <a:pPr marL="0" indent="457200">
              <a:lnSpc>
                <a:spcPct val="160000"/>
              </a:lnSpc>
              <a:buNone/>
            </a:pPr>
            <a:endParaRPr lang="en" altLang="zh-CN" sz="2200" dirty="0"/>
          </a:p>
          <a:p>
            <a:pPr marL="0" indent="457200">
              <a:lnSpc>
                <a:spcPct val="160000"/>
              </a:lnSpc>
              <a:buNone/>
            </a:pPr>
            <a:endParaRPr lang="en" altLang="zh-CN" sz="2200" dirty="0"/>
          </a:p>
          <a:p>
            <a:pPr marL="0" indent="457200">
              <a:lnSpc>
                <a:spcPct val="160000"/>
              </a:lnSpc>
              <a:buNone/>
            </a:pPr>
            <a:endParaRPr lang="en" altLang="zh-CN" sz="2200" dirty="0"/>
          </a:p>
          <a:p>
            <a:pPr marL="0" indent="457200">
              <a:lnSpc>
                <a:spcPct val="160000"/>
              </a:lnSpc>
              <a:buNone/>
            </a:pPr>
            <a:r>
              <a:rPr lang="zh-CN" altLang="en-US" sz="2200" dirty="0"/>
              <a:t>常用方法：</a:t>
            </a:r>
            <a:r>
              <a:rPr lang="en" altLang="zh-CN" sz="2200" dirty="0" err="1"/>
              <a:t>BiLSTM</a:t>
            </a:r>
            <a:r>
              <a:rPr lang="en" altLang="zh-CN" sz="2200" dirty="0"/>
              <a:t>-CRF</a:t>
            </a:r>
            <a:endParaRPr lang="en-US" altLang="zh-CN" sz="2200" dirty="0"/>
          </a:p>
          <a:p>
            <a:pPr marL="0" indent="457200">
              <a:lnSpc>
                <a:spcPct val="160000"/>
              </a:lnSpc>
              <a:buNone/>
            </a:pPr>
            <a:endParaRPr lang="en-US" altLang="zh-CN" sz="2200" dirty="0"/>
          </a:p>
        </p:txBody>
      </p:sp>
      <p:sp>
        <p:nvSpPr>
          <p:cNvPr id="5" name="标题 4">
            <a:extLst>
              <a:ext uri="{FF2B5EF4-FFF2-40B4-BE49-F238E27FC236}">
                <a16:creationId xmlns:a16="http://schemas.microsoft.com/office/drawing/2014/main" id="{4C8A3C39-9C81-8EBB-C033-8DC54836B375}"/>
              </a:ext>
            </a:extLst>
          </p:cNvPr>
          <p:cNvSpPr>
            <a:spLocks noGrp="1"/>
          </p:cNvSpPr>
          <p:nvPr>
            <p:ph type="title"/>
          </p:nvPr>
        </p:nvSpPr>
        <p:spPr/>
        <p:txBody>
          <a:bodyPr/>
          <a:lstStyle/>
          <a:p>
            <a:r>
              <a:rPr lang="zh-CN" altLang="en-US" dirty="0"/>
              <a:t>实验：基于</a:t>
            </a:r>
            <a:r>
              <a:rPr lang="en-US" altLang="zh-CN" dirty="0"/>
              <a:t>LSTM+CRF</a:t>
            </a:r>
            <a:r>
              <a:rPr lang="zh-CN" altLang="en-US" dirty="0"/>
              <a:t>的命名实体识别</a:t>
            </a:r>
          </a:p>
        </p:txBody>
      </p:sp>
      <p:pic>
        <p:nvPicPr>
          <p:cNvPr id="2" name="图片 1">
            <a:extLst>
              <a:ext uri="{FF2B5EF4-FFF2-40B4-BE49-F238E27FC236}">
                <a16:creationId xmlns:a16="http://schemas.microsoft.com/office/drawing/2014/main" id="{A9AFD319-6487-7A73-4971-3294DFCEAC9E}"/>
              </a:ext>
            </a:extLst>
          </p:cNvPr>
          <p:cNvPicPr>
            <a:picLocks noChangeAspect="1"/>
          </p:cNvPicPr>
          <p:nvPr/>
        </p:nvPicPr>
        <p:blipFill>
          <a:blip r:embed="rId3"/>
          <a:stretch>
            <a:fillRect/>
          </a:stretch>
        </p:blipFill>
        <p:spPr>
          <a:xfrm>
            <a:off x="92336" y="3769979"/>
            <a:ext cx="11949267" cy="1532965"/>
          </a:xfrm>
          <a:prstGeom prst="rect">
            <a:avLst/>
          </a:prstGeom>
        </p:spPr>
      </p:pic>
    </p:spTree>
    <p:extLst>
      <p:ext uri="{BB962C8B-B14F-4D97-AF65-F5344CB8AC3E}">
        <p14:creationId xmlns:p14="http://schemas.microsoft.com/office/powerpoint/2010/main" val="1864463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967666"/>
            <a:ext cx="11901715" cy="5761607"/>
          </a:xfrm>
        </p:spPr>
        <p:txBody>
          <a:bodyPr>
            <a:normAutofit/>
          </a:bodyPr>
          <a:lstStyle/>
          <a:p>
            <a:r>
              <a:rPr lang="zh-CN" altLang="en-US" dirty="0">
                <a:solidFill>
                  <a:srgbClr val="FF0000"/>
                </a:solidFill>
              </a:rPr>
              <a:t>分词</a:t>
            </a:r>
            <a:endParaRPr lang="en-US" altLang="zh-CN" dirty="0">
              <a:solidFill>
                <a:srgbClr val="FF0000"/>
              </a:solidFill>
            </a:endParaRPr>
          </a:p>
          <a:p>
            <a:pPr marL="0" indent="0">
              <a:buNone/>
            </a:pPr>
            <a:r>
              <a:rPr lang="zh-CN" altLang="en-US" sz="2200" dirty="0">
                <a:solidFill>
                  <a:srgbClr val="FF0000"/>
                </a:solidFill>
              </a:rPr>
              <a:t>任务目标：</a:t>
            </a:r>
            <a:r>
              <a:rPr lang="zh-CN" altLang="en-US" sz="2200" dirty="0"/>
              <a:t>分词解决的问题是如何将一个句子切分成一个单词序列。对于没有显式界定单词的语言（如汉语、日语等），通常需要进行分词后再进行上层</a:t>
            </a:r>
            <a:r>
              <a:rPr lang="en-US" altLang="zh-CN" sz="2200" dirty="0"/>
              <a:t>NLP</a:t>
            </a:r>
            <a:r>
              <a:rPr lang="zh-CN" altLang="en-US" sz="2200" dirty="0"/>
              <a:t>任务。而对于英语等已经用空格对单词进行了显式边界划分的语言，分词又称为</a:t>
            </a:r>
            <a:r>
              <a:rPr lang="en-US" altLang="zh-CN" sz="2200" dirty="0"/>
              <a:t>Tokenization</a:t>
            </a:r>
            <a:r>
              <a:rPr lang="zh-CN" altLang="en-US" sz="2200" dirty="0"/>
              <a:t>，主要是将单词与标点符号、特殊符号等进一步分隔开，如：</a:t>
            </a:r>
            <a:endParaRPr lang="en-US" altLang="zh-CN" sz="2200" dirty="0"/>
          </a:p>
          <a:p>
            <a:pPr marL="0" indent="0">
              <a:buNone/>
            </a:pPr>
            <a:r>
              <a:rPr lang="zh-CN" altLang="en-US" sz="2000" b="1" dirty="0"/>
              <a:t>中文例子：</a:t>
            </a:r>
            <a:endParaRPr lang="en-US" altLang="zh-CN" sz="2000" b="1" dirty="0"/>
          </a:p>
          <a:p>
            <a:pPr marL="0" indent="0">
              <a:buNone/>
            </a:pPr>
            <a:endParaRPr lang="en-US" altLang="zh-CN" dirty="0">
              <a:solidFill>
                <a:srgbClr val="FF0000"/>
              </a:solidFill>
            </a:endParaRPr>
          </a:p>
          <a:p>
            <a:pPr marL="0" indent="0">
              <a:buNone/>
            </a:pPr>
            <a:endParaRPr lang="en-US" altLang="zh-CN" dirty="0">
              <a:solidFill>
                <a:srgbClr val="FF0000"/>
              </a:solidFill>
            </a:endParaRPr>
          </a:p>
          <a:p>
            <a:pPr marL="0" indent="0">
              <a:buNone/>
            </a:pPr>
            <a:endParaRPr lang="en-US" altLang="zh-CN" dirty="0">
              <a:solidFill>
                <a:srgbClr val="FF0000"/>
              </a:solidFill>
            </a:endParaRPr>
          </a:p>
          <a:p>
            <a:pPr marL="0" indent="0">
              <a:buNone/>
            </a:pPr>
            <a:r>
              <a:rPr lang="zh-CN" altLang="en-US" sz="2000" b="1" dirty="0"/>
              <a:t>英文例子</a:t>
            </a:r>
            <a:endParaRPr lang="en-US" altLang="zh-CN" sz="2000" b="1" dirty="0"/>
          </a:p>
          <a:p>
            <a:pPr marL="0" indent="0">
              <a:buNone/>
            </a:pPr>
            <a:endParaRPr lang="en-US" altLang="zh-CN" dirty="0">
              <a:solidFill>
                <a:srgbClr val="FF0000"/>
              </a:solidFill>
            </a:endParaRPr>
          </a:p>
        </p:txBody>
      </p:sp>
      <p:grpSp>
        <p:nvGrpSpPr>
          <p:cNvPr id="5" name="组合 4">
            <a:extLst>
              <a:ext uri="{FF2B5EF4-FFF2-40B4-BE49-F238E27FC236}">
                <a16:creationId xmlns:a16="http://schemas.microsoft.com/office/drawing/2014/main" id="{A491F4D8-936D-0D0D-AD83-6A3A7D120386}"/>
              </a:ext>
            </a:extLst>
          </p:cNvPr>
          <p:cNvGrpSpPr/>
          <p:nvPr/>
        </p:nvGrpSpPr>
        <p:grpSpPr>
          <a:xfrm>
            <a:off x="2790274" y="3003707"/>
            <a:ext cx="6832468" cy="1812173"/>
            <a:chOff x="612019" y="2393090"/>
            <a:chExt cx="6832468" cy="1812173"/>
          </a:xfrm>
        </p:grpSpPr>
        <p:sp>
          <p:nvSpPr>
            <p:cNvPr id="6" name="文本框 5">
              <a:extLst>
                <a:ext uri="{FF2B5EF4-FFF2-40B4-BE49-F238E27FC236}">
                  <a16:creationId xmlns:a16="http://schemas.microsoft.com/office/drawing/2014/main" id="{4F52B682-D14C-AEFF-3B66-603C1EC7DFC2}"/>
                </a:ext>
              </a:extLst>
            </p:cNvPr>
            <p:cNvSpPr txBox="1"/>
            <p:nvPr/>
          </p:nvSpPr>
          <p:spPr>
            <a:xfrm>
              <a:off x="1007323" y="2393090"/>
              <a:ext cx="1337999" cy="400110"/>
            </a:xfrm>
            <a:prstGeom prst="rect">
              <a:avLst/>
            </a:prstGeom>
            <a:noFill/>
          </p:spPr>
          <p:txBody>
            <a:bodyPr wrap="square" rtlCol="0">
              <a:spAutoFit/>
            </a:bodyPr>
            <a:lstStyle/>
            <a:p>
              <a:r>
                <a:rPr lang="zh-CN" altLang="en-US" sz="2000" b="1" dirty="0">
                  <a:solidFill>
                    <a:srgbClr val="0070C0"/>
                  </a:solidFill>
                  <a:latin typeface="黑体" panose="02010609060101010101" pitchFamily="49" charset="-122"/>
                  <a:ea typeface="黑体" panose="02010609060101010101" pitchFamily="49" charset="-122"/>
                </a:rPr>
                <a:t>原始句子</a:t>
              </a:r>
              <a:r>
                <a:rPr lang="zh-CN" altLang="en-US" sz="2000" dirty="0">
                  <a:solidFill>
                    <a:srgbClr val="0070C0"/>
                  </a:solidFill>
                  <a:latin typeface="黑体" panose="02010609060101010101" pitchFamily="49" charset="-122"/>
                  <a:ea typeface="黑体" panose="02010609060101010101" pitchFamily="49" charset="-122"/>
                </a:rPr>
                <a:t>：</a:t>
              </a:r>
            </a:p>
          </p:txBody>
        </p:sp>
        <p:sp>
          <p:nvSpPr>
            <p:cNvPr id="7" name="矩形 6">
              <a:extLst>
                <a:ext uri="{FF2B5EF4-FFF2-40B4-BE49-F238E27FC236}">
                  <a16:creationId xmlns:a16="http://schemas.microsoft.com/office/drawing/2014/main" id="{A572037F-9BB8-DC8E-FAD6-E8F5CD017D71}"/>
                </a:ext>
              </a:extLst>
            </p:cNvPr>
            <p:cNvSpPr/>
            <p:nvPr/>
          </p:nvSpPr>
          <p:spPr>
            <a:xfrm>
              <a:off x="1071449" y="3819410"/>
              <a:ext cx="6373038" cy="3858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t>警察</a:t>
              </a:r>
              <a:r>
                <a:rPr lang="en-US" altLang="zh-CN" sz="2000" b="1" dirty="0"/>
                <a:t>/ </a:t>
              </a:r>
              <a:r>
                <a:rPr lang="zh-CN" altLang="en-US" sz="2000" b="1" dirty="0"/>
                <a:t>正在</a:t>
              </a:r>
              <a:r>
                <a:rPr lang="en-US" altLang="zh-CN" sz="2000" b="1" dirty="0"/>
                <a:t>/ </a:t>
              </a:r>
              <a:r>
                <a:rPr lang="zh-CN" altLang="en-US" sz="2000" b="1" dirty="0"/>
                <a:t>详细</a:t>
              </a:r>
              <a:r>
                <a:rPr lang="en-US" altLang="zh-CN" sz="2000" b="1" dirty="0"/>
                <a:t>/ </a:t>
              </a:r>
              <a:r>
                <a:rPr lang="zh-CN" altLang="en-US" sz="2000" b="1" dirty="0"/>
                <a:t>调查</a:t>
              </a:r>
              <a:r>
                <a:rPr lang="en-US" altLang="zh-CN" sz="2000" b="1" dirty="0"/>
                <a:t>/ </a:t>
              </a:r>
              <a:r>
                <a:rPr lang="zh-CN" altLang="en-US" sz="2000" b="1" dirty="0"/>
                <a:t>事故</a:t>
              </a:r>
              <a:r>
                <a:rPr lang="en-US" altLang="zh-CN" sz="2000" b="1" dirty="0"/>
                <a:t>/ </a:t>
              </a:r>
              <a:r>
                <a:rPr lang="zh-CN" altLang="en-US" sz="2000" b="1" dirty="0"/>
                <a:t>原因</a:t>
              </a:r>
              <a:r>
                <a:rPr lang="en-US" altLang="zh-CN" sz="2000" b="1" dirty="0"/>
                <a:t>/</a:t>
              </a:r>
              <a:endParaRPr lang="zh-CN" altLang="en-US" sz="2000" b="1" dirty="0"/>
            </a:p>
          </p:txBody>
        </p:sp>
        <p:sp>
          <p:nvSpPr>
            <p:cNvPr id="8" name="文本框 7">
              <a:extLst>
                <a:ext uri="{FF2B5EF4-FFF2-40B4-BE49-F238E27FC236}">
                  <a16:creationId xmlns:a16="http://schemas.microsoft.com/office/drawing/2014/main" id="{96FED61C-B918-7AD0-043C-810516497EBE}"/>
                </a:ext>
              </a:extLst>
            </p:cNvPr>
            <p:cNvSpPr txBox="1"/>
            <p:nvPr/>
          </p:nvSpPr>
          <p:spPr>
            <a:xfrm>
              <a:off x="1007322" y="3400845"/>
              <a:ext cx="1761233" cy="400110"/>
            </a:xfrm>
            <a:prstGeom prst="rect">
              <a:avLst/>
            </a:prstGeom>
            <a:noFill/>
          </p:spPr>
          <p:txBody>
            <a:bodyPr wrap="square" rtlCol="0">
              <a:spAutoFit/>
            </a:bodyPr>
            <a:lstStyle/>
            <a:p>
              <a:r>
                <a:rPr lang="zh-CN" altLang="en-US" sz="2000" b="1" dirty="0">
                  <a:solidFill>
                    <a:srgbClr val="0070C0"/>
                  </a:solidFill>
                  <a:latin typeface="黑体" panose="02010609060101010101" pitchFamily="49" charset="-122"/>
                  <a:ea typeface="黑体" panose="02010609060101010101" pitchFamily="49" charset="-122"/>
                </a:rPr>
                <a:t>分词结果</a:t>
              </a:r>
              <a:r>
                <a:rPr lang="zh-CN" altLang="en-US" sz="2000" dirty="0">
                  <a:solidFill>
                    <a:srgbClr val="0070C0"/>
                  </a:solidFill>
                  <a:latin typeface="黑体" panose="02010609060101010101" pitchFamily="49" charset="-122"/>
                  <a:ea typeface="黑体" panose="02010609060101010101" pitchFamily="49" charset="-122"/>
                </a:rPr>
                <a:t>：</a:t>
              </a:r>
            </a:p>
          </p:txBody>
        </p:sp>
        <p:sp>
          <p:nvSpPr>
            <p:cNvPr id="9" name="矩形 8">
              <a:extLst>
                <a:ext uri="{FF2B5EF4-FFF2-40B4-BE49-F238E27FC236}">
                  <a16:creationId xmlns:a16="http://schemas.microsoft.com/office/drawing/2014/main" id="{289D4E6F-D839-51BF-85E5-FF6122A09DCE}"/>
                </a:ext>
              </a:extLst>
            </p:cNvPr>
            <p:cNvSpPr/>
            <p:nvPr/>
          </p:nvSpPr>
          <p:spPr>
            <a:xfrm>
              <a:off x="1071449" y="2876718"/>
              <a:ext cx="6373038" cy="3858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t>警察正在详细查事故原因</a:t>
              </a:r>
            </a:p>
          </p:txBody>
        </p:sp>
        <p:sp>
          <p:nvSpPr>
            <p:cNvPr id="10" name="箭头: 左弧形 9">
              <a:extLst>
                <a:ext uri="{FF2B5EF4-FFF2-40B4-BE49-F238E27FC236}">
                  <a16:creationId xmlns:a16="http://schemas.microsoft.com/office/drawing/2014/main" id="{DD0EA0A6-A742-EB9D-50AA-C809573F25A1}"/>
                </a:ext>
              </a:extLst>
            </p:cNvPr>
            <p:cNvSpPr/>
            <p:nvPr/>
          </p:nvSpPr>
          <p:spPr>
            <a:xfrm>
              <a:off x="612019" y="3004832"/>
              <a:ext cx="336005" cy="1014327"/>
            </a:xfrm>
            <a:prstGeom prst="curved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solidFill>
                  <a:schemeClr val="tx1"/>
                </a:solidFill>
              </a:endParaRPr>
            </a:p>
          </p:txBody>
        </p:sp>
      </p:grpSp>
      <p:grpSp>
        <p:nvGrpSpPr>
          <p:cNvPr id="4" name="组合 3">
            <a:extLst>
              <a:ext uri="{FF2B5EF4-FFF2-40B4-BE49-F238E27FC236}">
                <a16:creationId xmlns:a16="http://schemas.microsoft.com/office/drawing/2014/main" id="{247B173D-3A45-E178-3DAB-FEAB98CDE8A8}"/>
              </a:ext>
            </a:extLst>
          </p:cNvPr>
          <p:cNvGrpSpPr/>
          <p:nvPr/>
        </p:nvGrpSpPr>
        <p:grpSpPr>
          <a:xfrm>
            <a:off x="2790274" y="4882540"/>
            <a:ext cx="8373026" cy="1812173"/>
            <a:chOff x="612019" y="2393090"/>
            <a:chExt cx="8373026" cy="1812173"/>
          </a:xfrm>
        </p:grpSpPr>
        <p:sp>
          <p:nvSpPr>
            <p:cNvPr id="11" name="文本框 10">
              <a:extLst>
                <a:ext uri="{FF2B5EF4-FFF2-40B4-BE49-F238E27FC236}">
                  <a16:creationId xmlns:a16="http://schemas.microsoft.com/office/drawing/2014/main" id="{F4382380-B54B-CF05-074F-6148AADE9E0D}"/>
                </a:ext>
              </a:extLst>
            </p:cNvPr>
            <p:cNvSpPr txBox="1"/>
            <p:nvPr/>
          </p:nvSpPr>
          <p:spPr>
            <a:xfrm>
              <a:off x="1007323" y="2393090"/>
              <a:ext cx="1337999" cy="400110"/>
            </a:xfrm>
            <a:prstGeom prst="rect">
              <a:avLst/>
            </a:prstGeom>
            <a:noFill/>
          </p:spPr>
          <p:txBody>
            <a:bodyPr wrap="square" rtlCol="0">
              <a:spAutoFit/>
            </a:bodyPr>
            <a:lstStyle/>
            <a:p>
              <a:r>
                <a:rPr lang="zh-CN" altLang="en-US" sz="2000" b="1" dirty="0">
                  <a:solidFill>
                    <a:srgbClr val="0070C0"/>
                  </a:solidFill>
                  <a:latin typeface="黑体" panose="02010609060101010101" pitchFamily="49" charset="-122"/>
                  <a:ea typeface="黑体" panose="02010609060101010101" pitchFamily="49" charset="-122"/>
                </a:rPr>
                <a:t>原始句子</a:t>
              </a:r>
              <a:r>
                <a:rPr lang="zh-CN" altLang="en-US" sz="2000" dirty="0">
                  <a:solidFill>
                    <a:srgbClr val="0070C0"/>
                  </a:solidFill>
                  <a:latin typeface="黑体" panose="02010609060101010101" pitchFamily="49" charset="-122"/>
                  <a:ea typeface="黑体" panose="02010609060101010101" pitchFamily="49" charset="-122"/>
                </a:rPr>
                <a:t>：</a:t>
              </a:r>
            </a:p>
          </p:txBody>
        </p:sp>
        <p:sp>
          <p:nvSpPr>
            <p:cNvPr id="12" name="矩形 11">
              <a:extLst>
                <a:ext uri="{FF2B5EF4-FFF2-40B4-BE49-F238E27FC236}">
                  <a16:creationId xmlns:a16="http://schemas.microsoft.com/office/drawing/2014/main" id="{E6582632-F6E4-0410-D65E-0E6A5706CE44}"/>
                </a:ext>
              </a:extLst>
            </p:cNvPr>
            <p:cNvSpPr/>
            <p:nvPr/>
          </p:nvSpPr>
          <p:spPr>
            <a:xfrm>
              <a:off x="1071449" y="3819410"/>
              <a:ext cx="7913596" cy="3858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b="1" dirty="0"/>
            </a:p>
          </p:txBody>
        </p:sp>
        <p:sp>
          <p:nvSpPr>
            <p:cNvPr id="13" name="文本框 12">
              <a:extLst>
                <a:ext uri="{FF2B5EF4-FFF2-40B4-BE49-F238E27FC236}">
                  <a16:creationId xmlns:a16="http://schemas.microsoft.com/office/drawing/2014/main" id="{FBC3988E-BE95-965F-9539-55F78E4623F6}"/>
                </a:ext>
              </a:extLst>
            </p:cNvPr>
            <p:cNvSpPr txBox="1"/>
            <p:nvPr/>
          </p:nvSpPr>
          <p:spPr>
            <a:xfrm>
              <a:off x="1007322" y="3400845"/>
              <a:ext cx="1761233" cy="400110"/>
            </a:xfrm>
            <a:prstGeom prst="rect">
              <a:avLst/>
            </a:prstGeom>
            <a:noFill/>
          </p:spPr>
          <p:txBody>
            <a:bodyPr wrap="square" rtlCol="0">
              <a:spAutoFit/>
            </a:bodyPr>
            <a:lstStyle/>
            <a:p>
              <a:r>
                <a:rPr lang="zh-CN" altLang="en-US" sz="2000" b="1" dirty="0">
                  <a:solidFill>
                    <a:srgbClr val="0070C0"/>
                  </a:solidFill>
                  <a:latin typeface="黑体" panose="02010609060101010101" pitchFamily="49" charset="-122"/>
                  <a:ea typeface="黑体" panose="02010609060101010101" pitchFamily="49" charset="-122"/>
                </a:rPr>
                <a:t>分词结果</a:t>
              </a:r>
              <a:r>
                <a:rPr lang="zh-CN" altLang="en-US" sz="2000" dirty="0">
                  <a:solidFill>
                    <a:srgbClr val="0070C0"/>
                  </a:solidFill>
                  <a:latin typeface="黑体" panose="02010609060101010101" pitchFamily="49" charset="-122"/>
                  <a:ea typeface="黑体" panose="02010609060101010101" pitchFamily="49" charset="-122"/>
                </a:rPr>
                <a:t>：</a:t>
              </a:r>
            </a:p>
          </p:txBody>
        </p:sp>
        <p:sp>
          <p:nvSpPr>
            <p:cNvPr id="14" name="矩形 13">
              <a:extLst>
                <a:ext uri="{FF2B5EF4-FFF2-40B4-BE49-F238E27FC236}">
                  <a16:creationId xmlns:a16="http://schemas.microsoft.com/office/drawing/2014/main" id="{E73DC9A1-8C5D-1AB5-D28E-16F647B5E134}"/>
                </a:ext>
              </a:extLst>
            </p:cNvPr>
            <p:cNvSpPr/>
            <p:nvPr/>
          </p:nvSpPr>
          <p:spPr>
            <a:xfrm>
              <a:off x="1071449" y="2876718"/>
              <a:ext cx="7913596" cy="3858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t>It wasn’t easy for </a:t>
              </a:r>
              <a:r>
                <a:rPr lang="en-US" altLang="zh-CN" sz="2000" dirty="0" err="1"/>
                <a:t>Dier</a:t>
              </a:r>
              <a:r>
                <a:rPr lang="en-US" altLang="zh-CN" sz="2000" dirty="0"/>
                <a:t>, as he had 3600 books to sell.</a:t>
              </a:r>
              <a:endParaRPr lang="zh-CN" altLang="en-US" sz="2000" dirty="0"/>
            </a:p>
          </p:txBody>
        </p:sp>
        <p:sp>
          <p:nvSpPr>
            <p:cNvPr id="15" name="箭头: 左弧形 14">
              <a:extLst>
                <a:ext uri="{FF2B5EF4-FFF2-40B4-BE49-F238E27FC236}">
                  <a16:creationId xmlns:a16="http://schemas.microsoft.com/office/drawing/2014/main" id="{881A9800-342C-28DB-F133-74EB785C46B5}"/>
                </a:ext>
              </a:extLst>
            </p:cNvPr>
            <p:cNvSpPr/>
            <p:nvPr/>
          </p:nvSpPr>
          <p:spPr>
            <a:xfrm>
              <a:off x="612019" y="3004832"/>
              <a:ext cx="336005" cy="1014327"/>
            </a:xfrm>
            <a:prstGeom prst="curved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solidFill>
                  <a:schemeClr val="tx1"/>
                </a:solidFill>
              </a:endParaRPr>
            </a:p>
          </p:txBody>
        </p:sp>
      </p:grpSp>
      <p:sp>
        <p:nvSpPr>
          <p:cNvPr id="17" name="文本框 16">
            <a:extLst>
              <a:ext uri="{FF2B5EF4-FFF2-40B4-BE49-F238E27FC236}">
                <a16:creationId xmlns:a16="http://schemas.microsoft.com/office/drawing/2014/main" id="{E2E175F6-D0C9-2FDF-8AF4-3B3A2D19A306}"/>
              </a:ext>
            </a:extLst>
          </p:cNvPr>
          <p:cNvSpPr txBox="1"/>
          <p:nvPr/>
        </p:nvSpPr>
        <p:spPr>
          <a:xfrm>
            <a:off x="3126279" y="6327437"/>
            <a:ext cx="8068092" cy="400110"/>
          </a:xfrm>
          <a:prstGeom prst="rect">
            <a:avLst/>
          </a:prstGeom>
          <a:noFill/>
        </p:spPr>
        <p:txBody>
          <a:bodyPr wrap="square">
            <a:spAutoFit/>
          </a:bodyPr>
          <a:lstStyle/>
          <a:p>
            <a:pPr algn="ctr"/>
            <a:r>
              <a:rPr lang="en-US" altLang="zh-CN" sz="2000" dirty="0"/>
              <a:t>[It] [</a:t>
            </a:r>
            <a:r>
              <a:rPr lang="en-US" altLang="zh-CN" sz="2000" dirty="0" err="1"/>
              <a:t>wasn</a:t>
            </a:r>
            <a:r>
              <a:rPr lang="en-US" altLang="zh-CN" sz="2000" dirty="0"/>
              <a:t>][’t] [easy] [for] [</a:t>
            </a:r>
            <a:r>
              <a:rPr lang="en-US" altLang="zh-CN" sz="2000" dirty="0" err="1"/>
              <a:t>Dier</a:t>
            </a:r>
            <a:r>
              <a:rPr lang="en-US" altLang="zh-CN" sz="2000" dirty="0"/>
              <a:t>] [,] [as] [he] [had] [3600] [books] [to] [sell] [.]</a:t>
            </a:r>
            <a:endParaRPr lang="zh-CN" altLang="en-US" sz="2000" dirty="0"/>
          </a:p>
        </p:txBody>
      </p:sp>
    </p:spTree>
    <p:extLst>
      <p:ext uri="{BB962C8B-B14F-4D97-AF65-F5344CB8AC3E}">
        <p14:creationId xmlns:p14="http://schemas.microsoft.com/office/powerpoint/2010/main" val="1872384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1045029"/>
            <a:ext cx="11901715" cy="5718842"/>
          </a:xfrm>
        </p:spPr>
        <p:txBody>
          <a:bodyPr>
            <a:normAutofit/>
          </a:bodyPr>
          <a:lstStyle/>
          <a:p>
            <a:r>
              <a:rPr lang="en" altLang="zh-CN" dirty="0" err="1">
                <a:solidFill>
                  <a:srgbClr val="FF0000"/>
                </a:solidFill>
              </a:rPr>
              <a:t>BiLSTM</a:t>
            </a:r>
            <a:r>
              <a:rPr lang="en" altLang="zh-CN" dirty="0">
                <a:solidFill>
                  <a:srgbClr val="FF0000"/>
                </a:solidFill>
              </a:rPr>
              <a:t>-CRF</a:t>
            </a:r>
            <a:r>
              <a:rPr lang="zh-CN" altLang="en-US" dirty="0">
                <a:solidFill>
                  <a:srgbClr val="FF0000"/>
                </a:solidFill>
              </a:rPr>
              <a:t>模型</a:t>
            </a:r>
            <a:endParaRPr lang="en-US" altLang="zh-CN" dirty="0">
              <a:solidFill>
                <a:srgbClr val="FF0000"/>
              </a:solidFill>
            </a:endParaRPr>
          </a:p>
          <a:p>
            <a:pPr marL="0" indent="0">
              <a:buNone/>
            </a:pPr>
            <a:r>
              <a:rPr lang="en-US" altLang="zh-CN" sz="2200" dirty="0">
                <a:solidFill>
                  <a:srgbClr val="FF0000"/>
                </a:solidFill>
              </a:rPr>
              <a:t>	</a:t>
            </a:r>
            <a:r>
              <a:rPr lang="zh-CN" altLang="en-US" sz="2200" dirty="0"/>
              <a:t>使用</a:t>
            </a:r>
            <a:r>
              <a:rPr lang="en-US" altLang="zh-CN" sz="2200" dirty="0"/>
              <a:t>BIO</a:t>
            </a:r>
            <a:r>
              <a:rPr lang="zh-CN" altLang="en-US" sz="2200" dirty="0"/>
              <a:t>标注，加入</a:t>
            </a:r>
            <a:r>
              <a:rPr lang="en" altLang="zh-CN" sz="2200" dirty="0"/>
              <a:t>START</a:t>
            </a:r>
            <a:r>
              <a:rPr lang="zh-CN" altLang="en-US" sz="2200" dirty="0"/>
              <a:t>和</a:t>
            </a:r>
            <a:r>
              <a:rPr lang="en" altLang="zh-CN" sz="2200" dirty="0"/>
              <a:t>END</a:t>
            </a:r>
            <a:r>
              <a:rPr lang="zh-CN" altLang="en-US" sz="2200" dirty="0"/>
              <a:t>来使转移矩阵更加健壮，其中，</a:t>
            </a:r>
            <a:r>
              <a:rPr lang="en" altLang="zh-CN" sz="2200" dirty="0"/>
              <a:t>START</a:t>
            </a:r>
            <a:r>
              <a:rPr lang="zh-CN" altLang="en-US" sz="2200" dirty="0"/>
              <a:t>表示句子的开始，</a:t>
            </a:r>
            <a:r>
              <a:rPr lang="en" altLang="zh-CN" sz="2200" dirty="0"/>
              <a:t>END</a:t>
            </a:r>
            <a:r>
              <a:rPr lang="zh-CN" altLang="en-US" sz="2200" dirty="0"/>
              <a:t>表示句子的结束。这样，标注标签共有</a:t>
            </a:r>
            <a:r>
              <a:rPr lang="en-US" altLang="zh-CN" sz="2200" dirty="0"/>
              <a:t>5</a:t>
            </a:r>
            <a:r>
              <a:rPr lang="zh-CN" altLang="en-US" sz="2200" dirty="0"/>
              <a:t>个：</a:t>
            </a:r>
            <a:r>
              <a:rPr lang="en-US" altLang="zh-CN" sz="2200" dirty="0"/>
              <a:t>[</a:t>
            </a:r>
            <a:r>
              <a:rPr lang="en" altLang="zh-CN" sz="2200" dirty="0"/>
              <a:t>B, I, O, START, END]</a:t>
            </a:r>
            <a:r>
              <a:rPr lang="zh-CN" altLang="en-US" sz="2200" dirty="0"/>
              <a:t>。</a:t>
            </a:r>
            <a:endParaRPr lang="en-US" altLang="zh-CN" sz="2200" dirty="0"/>
          </a:p>
          <a:p>
            <a:pPr marL="0" indent="0">
              <a:buNone/>
            </a:pPr>
            <a:r>
              <a:rPr lang="en-US" altLang="zh-CN" sz="2200" dirty="0"/>
              <a:t>	</a:t>
            </a:r>
            <a:r>
              <a:rPr lang="zh-CN" altLang="en-US" sz="2200" dirty="0"/>
              <a:t>输入：字符特征</a:t>
            </a:r>
            <a:r>
              <a:rPr lang="en-US" altLang="zh-CN" sz="2200" dirty="0"/>
              <a:t>	</a:t>
            </a:r>
            <a:r>
              <a:rPr lang="zh-CN" altLang="en-US" sz="2200" dirty="0"/>
              <a:t>输出：每个字符对应的预测标签</a:t>
            </a:r>
            <a:endParaRPr lang="en-US" altLang="zh-CN" sz="2200" dirty="0"/>
          </a:p>
          <a:p>
            <a:pPr marL="0" indent="0">
              <a:buNone/>
            </a:pPr>
            <a:endParaRPr lang="en-US" altLang="zh-CN" sz="2200" dirty="0">
              <a:solidFill>
                <a:srgbClr val="FF0000"/>
              </a:solidFill>
            </a:endParaRPr>
          </a:p>
        </p:txBody>
      </p:sp>
      <p:sp>
        <p:nvSpPr>
          <p:cNvPr id="5" name="标题 4">
            <a:extLst>
              <a:ext uri="{FF2B5EF4-FFF2-40B4-BE49-F238E27FC236}">
                <a16:creationId xmlns:a16="http://schemas.microsoft.com/office/drawing/2014/main" id="{4C8A3C39-9C81-8EBB-C033-8DC54836B375}"/>
              </a:ext>
            </a:extLst>
          </p:cNvPr>
          <p:cNvSpPr>
            <a:spLocks noGrp="1"/>
          </p:cNvSpPr>
          <p:nvPr>
            <p:ph type="title"/>
          </p:nvPr>
        </p:nvSpPr>
        <p:spPr/>
        <p:txBody>
          <a:bodyPr/>
          <a:lstStyle/>
          <a:p>
            <a:r>
              <a:rPr lang="zh-CN" altLang="en-US" dirty="0"/>
              <a:t>实验：基于</a:t>
            </a:r>
            <a:r>
              <a:rPr lang="en-US" altLang="zh-CN" dirty="0"/>
              <a:t>LSTM+CRF</a:t>
            </a:r>
            <a:r>
              <a:rPr lang="zh-CN" altLang="en-US" dirty="0"/>
              <a:t>的命名实体识别</a:t>
            </a:r>
          </a:p>
        </p:txBody>
      </p:sp>
      <p:pic>
        <p:nvPicPr>
          <p:cNvPr id="1026" name="Picture 2">
            <a:extLst>
              <a:ext uri="{FF2B5EF4-FFF2-40B4-BE49-F238E27FC236}">
                <a16:creationId xmlns:a16="http://schemas.microsoft.com/office/drawing/2014/main" id="{AF8F959A-2BC2-C43F-4FA6-B8ABCA330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973" y="3145865"/>
            <a:ext cx="5729711" cy="3618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8151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4" y="1045029"/>
            <a:ext cx="5356840" cy="5718842"/>
          </a:xfrm>
        </p:spPr>
        <p:txBody>
          <a:bodyPr>
            <a:normAutofit/>
          </a:bodyPr>
          <a:lstStyle/>
          <a:p>
            <a:r>
              <a:rPr lang="zh-CN" altLang="en-US" dirty="0">
                <a:solidFill>
                  <a:srgbClr val="FF0000"/>
                </a:solidFill>
              </a:rPr>
              <a:t>模型输入</a:t>
            </a:r>
            <a:endParaRPr lang="en-US" altLang="zh-CN" dirty="0">
              <a:solidFill>
                <a:srgbClr val="FF0000"/>
              </a:solidFill>
            </a:endParaRPr>
          </a:p>
          <a:p>
            <a:pPr marL="0" indent="0">
              <a:buNone/>
            </a:pPr>
            <a:r>
              <a:rPr lang="en-US" altLang="zh-CN" sz="2200" dirty="0">
                <a:solidFill>
                  <a:srgbClr val="FF0000"/>
                </a:solidFill>
              </a:rPr>
              <a:t>	</a:t>
            </a:r>
            <a:r>
              <a:rPr lang="zh-CN" altLang="en-US" sz="2200" dirty="0"/>
              <a:t>对于自然语言，可通过特征工程的方法定义序列字符特征，如词性特征、前后词等，作为模型输入。现在大多数使用字嵌入或者词嵌入（</a:t>
            </a:r>
            <a:r>
              <a:rPr lang="en" altLang="zh-CN" sz="2200" dirty="0"/>
              <a:t> embedding</a:t>
            </a:r>
            <a:r>
              <a:rPr lang="zh-CN" altLang="en-US" sz="2200" dirty="0"/>
              <a:t>），是事先训练好的或是随机初始化。</a:t>
            </a:r>
            <a:endParaRPr lang="en-US" altLang="zh-CN" sz="2200" dirty="0"/>
          </a:p>
          <a:p>
            <a:pPr marL="0" indent="0">
              <a:buNone/>
            </a:pPr>
            <a:endParaRPr lang="en-US" altLang="zh-CN" sz="2200" dirty="0"/>
          </a:p>
          <a:p>
            <a:pPr marL="0" indent="0">
              <a:buNone/>
            </a:pPr>
            <a:endParaRPr lang="en-US" altLang="zh-CN" sz="2200" dirty="0"/>
          </a:p>
        </p:txBody>
      </p:sp>
      <p:sp>
        <p:nvSpPr>
          <p:cNvPr id="5" name="标题 4">
            <a:extLst>
              <a:ext uri="{FF2B5EF4-FFF2-40B4-BE49-F238E27FC236}">
                <a16:creationId xmlns:a16="http://schemas.microsoft.com/office/drawing/2014/main" id="{4C8A3C39-9C81-8EBB-C033-8DC54836B375}"/>
              </a:ext>
            </a:extLst>
          </p:cNvPr>
          <p:cNvSpPr>
            <a:spLocks noGrp="1"/>
          </p:cNvSpPr>
          <p:nvPr>
            <p:ph type="title"/>
          </p:nvPr>
        </p:nvSpPr>
        <p:spPr/>
        <p:txBody>
          <a:bodyPr/>
          <a:lstStyle/>
          <a:p>
            <a:r>
              <a:rPr lang="zh-CN" altLang="en-US" dirty="0"/>
              <a:t>实验：基于</a:t>
            </a:r>
            <a:r>
              <a:rPr lang="en-US" altLang="zh-CN" dirty="0"/>
              <a:t>LSTM+CRF</a:t>
            </a:r>
            <a:r>
              <a:rPr lang="zh-CN" altLang="en-US" dirty="0"/>
              <a:t>的命名实体识别</a:t>
            </a:r>
          </a:p>
        </p:txBody>
      </p:sp>
      <p:pic>
        <p:nvPicPr>
          <p:cNvPr id="2050" name="Picture 2">
            <a:extLst>
              <a:ext uri="{FF2B5EF4-FFF2-40B4-BE49-F238E27FC236}">
                <a16:creationId xmlns:a16="http://schemas.microsoft.com/office/drawing/2014/main" id="{D1A26A01-80BA-EAE2-98BA-326A66D98F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104" y="1045029"/>
            <a:ext cx="6484671" cy="550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0655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4" y="1045029"/>
            <a:ext cx="11824874" cy="5718842"/>
          </a:xfrm>
        </p:spPr>
        <p:txBody>
          <a:bodyPr>
            <a:normAutofit/>
          </a:bodyPr>
          <a:lstStyle/>
          <a:p>
            <a:r>
              <a:rPr lang="en-US" altLang="zh-CN" dirty="0">
                <a:solidFill>
                  <a:srgbClr val="FF0000"/>
                </a:solidFill>
              </a:rPr>
              <a:t>LSTM</a:t>
            </a:r>
          </a:p>
          <a:p>
            <a:pPr marL="0" indent="0">
              <a:buNone/>
            </a:pPr>
            <a:r>
              <a:rPr lang="en-US" altLang="zh-CN" sz="2200" dirty="0">
                <a:solidFill>
                  <a:srgbClr val="FF0000"/>
                </a:solidFill>
              </a:rPr>
              <a:t>	</a:t>
            </a:r>
            <a:r>
              <a:rPr lang="en" altLang="zh-CN" sz="2200" dirty="0" err="1"/>
              <a:t>BiLSTM</a:t>
            </a:r>
            <a:r>
              <a:rPr lang="zh-CN" altLang="en-US" sz="2200" dirty="0"/>
              <a:t>接收每个字符的</a:t>
            </a:r>
            <a:r>
              <a:rPr lang="en" altLang="zh-CN" sz="2200" dirty="0"/>
              <a:t>embedding</a:t>
            </a:r>
            <a:r>
              <a:rPr lang="zh-CN" altLang="en" sz="2200" dirty="0"/>
              <a:t>，</a:t>
            </a:r>
            <a:r>
              <a:rPr lang="zh-CN" altLang="en-US" sz="2200" dirty="0"/>
              <a:t>并预测每个字符的对</a:t>
            </a:r>
            <a:r>
              <a:rPr lang="en-US" altLang="zh-CN" sz="2200" dirty="0"/>
              <a:t>5</a:t>
            </a:r>
            <a:r>
              <a:rPr lang="zh-CN" altLang="en-US" sz="2200" dirty="0"/>
              <a:t>个标注标签的概率。</a:t>
            </a:r>
            <a:endParaRPr lang="en-US" altLang="zh-CN" sz="2200" dirty="0"/>
          </a:p>
          <a:p>
            <a:pPr marL="0" indent="0">
              <a:buNone/>
            </a:pPr>
            <a:r>
              <a:rPr lang="en-US" altLang="zh-CN" sz="2200" dirty="0"/>
              <a:t>	 LSTM</a:t>
            </a:r>
            <a:r>
              <a:rPr lang="zh-CN" altLang="en-US" sz="2200" dirty="0"/>
              <a:t>是一种特殊的循环神经网络，可以解决</a:t>
            </a:r>
            <a:r>
              <a:rPr lang="en" altLang="zh-CN" sz="2200" dirty="0"/>
              <a:t>RNN</a:t>
            </a:r>
            <a:r>
              <a:rPr lang="zh-CN" altLang="en-US" sz="2200" dirty="0"/>
              <a:t>的长期依赖问题。</a:t>
            </a:r>
            <a:endParaRPr lang="en-US" altLang="zh-CN" sz="2200" dirty="0"/>
          </a:p>
          <a:p>
            <a:pPr marL="0" indent="0">
              <a:buNone/>
            </a:pPr>
            <a:r>
              <a:rPr lang="en-US" altLang="zh-CN" sz="2200" dirty="0"/>
              <a:t>	</a:t>
            </a:r>
            <a:r>
              <a:rPr lang="zh-CN" altLang="en-US" sz="2200" dirty="0"/>
              <a:t>在</a:t>
            </a:r>
            <a:r>
              <a:rPr lang="en-US" altLang="zh-CN" sz="2200" dirty="0"/>
              <a:t>NER</a:t>
            </a:r>
            <a:r>
              <a:rPr lang="zh-CN" altLang="en-US" sz="2200" dirty="0"/>
              <a:t>任务中，一般使用一层的双向</a:t>
            </a:r>
            <a:r>
              <a:rPr lang="en-US" altLang="zh-CN" sz="2200" dirty="0"/>
              <a:t>LSTM</a:t>
            </a:r>
            <a:r>
              <a:rPr lang="zh-CN" altLang="en-US" sz="2200" dirty="0"/>
              <a:t>是足够的。</a:t>
            </a:r>
            <a:endParaRPr lang="en-US" altLang="zh-CN" sz="2200" dirty="0"/>
          </a:p>
          <a:p>
            <a:pPr marL="0" indent="0">
              <a:buNone/>
            </a:pPr>
            <a:endParaRPr lang="en-US" altLang="zh-CN" sz="2200" dirty="0"/>
          </a:p>
        </p:txBody>
      </p:sp>
      <p:sp>
        <p:nvSpPr>
          <p:cNvPr id="5" name="标题 4">
            <a:extLst>
              <a:ext uri="{FF2B5EF4-FFF2-40B4-BE49-F238E27FC236}">
                <a16:creationId xmlns:a16="http://schemas.microsoft.com/office/drawing/2014/main" id="{4C8A3C39-9C81-8EBB-C033-8DC54836B375}"/>
              </a:ext>
            </a:extLst>
          </p:cNvPr>
          <p:cNvSpPr>
            <a:spLocks noGrp="1"/>
          </p:cNvSpPr>
          <p:nvPr>
            <p:ph type="title"/>
          </p:nvPr>
        </p:nvSpPr>
        <p:spPr/>
        <p:txBody>
          <a:bodyPr/>
          <a:lstStyle/>
          <a:p>
            <a:r>
              <a:rPr lang="zh-CN" altLang="en-US" dirty="0"/>
              <a:t>实验：基于</a:t>
            </a:r>
            <a:r>
              <a:rPr lang="en-US" altLang="zh-CN" dirty="0"/>
              <a:t>LSTM+CRF</a:t>
            </a:r>
            <a:r>
              <a:rPr lang="zh-CN" altLang="en-US" dirty="0"/>
              <a:t>的命名实体识别</a:t>
            </a:r>
          </a:p>
        </p:txBody>
      </p:sp>
      <p:pic>
        <p:nvPicPr>
          <p:cNvPr id="3074" name="Picture 2">
            <a:extLst>
              <a:ext uri="{FF2B5EF4-FFF2-40B4-BE49-F238E27FC236}">
                <a16:creationId xmlns:a16="http://schemas.microsoft.com/office/drawing/2014/main" id="{9DF53DFF-DD5C-956C-54FE-1A1DABEA5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012" y="3200766"/>
            <a:ext cx="11062447" cy="3657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018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4" y="1045029"/>
            <a:ext cx="4482780" cy="5718842"/>
          </a:xfrm>
        </p:spPr>
        <p:txBody>
          <a:bodyPr>
            <a:normAutofit/>
          </a:bodyPr>
          <a:lstStyle/>
          <a:p>
            <a:r>
              <a:rPr lang="zh-CN" altLang="en-US" dirty="0">
                <a:solidFill>
                  <a:srgbClr val="FF0000"/>
                </a:solidFill>
              </a:rPr>
              <a:t>全连接层</a:t>
            </a:r>
            <a:endParaRPr lang="en-US" altLang="zh-CN" dirty="0">
              <a:solidFill>
                <a:srgbClr val="FF0000"/>
              </a:solidFill>
            </a:endParaRPr>
          </a:p>
          <a:p>
            <a:pPr marL="0" indent="0">
              <a:buNone/>
            </a:pPr>
            <a:r>
              <a:rPr lang="en-US" altLang="zh-CN" sz="2200" dirty="0">
                <a:solidFill>
                  <a:srgbClr val="FF0000"/>
                </a:solidFill>
              </a:rPr>
              <a:t>	</a:t>
            </a:r>
            <a:r>
              <a:rPr lang="en" altLang="zh-CN" sz="2200" dirty="0" err="1"/>
              <a:t>BiLSTM</a:t>
            </a:r>
            <a:r>
              <a:rPr lang="zh-CN" altLang="en-US" sz="2200" dirty="0"/>
              <a:t>接收每个字符的</a:t>
            </a:r>
            <a:r>
              <a:rPr lang="en" altLang="zh-CN" sz="2200" dirty="0"/>
              <a:t>embedding</a:t>
            </a:r>
            <a:r>
              <a:rPr lang="zh-CN" altLang="en" sz="2200" dirty="0"/>
              <a:t>，</a:t>
            </a:r>
            <a:r>
              <a:rPr lang="zh-CN" altLang="en-US" sz="2200" dirty="0"/>
              <a:t>并预测每个字符的对</a:t>
            </a:r>
            <a:r>
              <a:rPr lang="en-US" altLang="zh-CN" sz="2200" dirty="0"/>
              <a:t>5</a:t>
            </a:r>
            <a:r>
              <a:rPr lang="zh-CN" altLang="en-US" sz="2200" dirty="0"/>
              <a:t>个标注标签的概率。</a:t>
            </a:r>
            <a:r>
              <a:rPr lang="en-US" altLang="zh-CN" sz="2200" dirty="0" err="1"/>
              <a:t>BiLSTM</a:t>
            </a:r>
            <a:r>
              <a:rPr lang="zh-CN" altLang="en-US" sz="2200" dirty="0"/>
              <a:t>输出的向量维度为</a:t>
            </a:r>
            <a:r>
              <a:rPr lang="en" altLang="zh-CN" sz="2200" b="1" dirty="0"/>
              <a:t>[</a:t>
            </a:r>
            <a:r>
              <a:rPr lang="en" altLang="zh-CN" sz="2200" b="1" dirty="0" err="1"/>
              <a:t>num_directions</a:t>
            </a:r>
            <a:r>
              <a:rPr lang="en" altLang="zh-CN" sz="2200" b="1" dirty="0"/>
              <a:t>, </a:t>
            </a:r>
            <a:r>
              <a:rPr lang="en" altLang="zh-CN" sz="2200" b="1" dirty="0" err="1"/>
              <a:t>hidden_size</a:t>
            </a:r>
            <a:r>
              <a:rPr lang="en" altLang="zh-CN" sz="2200" b="1" dirty="0"/>
              <a:t>]</a:t>
            </a:r>
            <a:r>
              <a:rPr lang="zh-CN" altLang="en" sz="2200" dirty="0"/>
              <a:t>。</a:t>
            </a:r>
            <a:r>
              <a:rPr lang="zh-CN" altLang="en-US" sz="2200" dirty="0"/>
              <a:t>为将输入表示为字符对应各个类别的分数，需要在</a:t>
            </a:r>
            <a:r>
              <a:rPr lang="en" altLang="zh-CN" sz="2200" dirty="0" err="1"/>
              <a:t>BiLSTM</a:t>
            </a:r>
            <a:r>
              <a:rPr lang="zh-CN" altLang="en-US" sz="2200" dirty="0"/>
              <a:t>层后加入一个全连接层，将其输出映射到一个</a:t>
            </a:r>
            <a:r>
              <a:rPr lang="en-US" altLang="zh-CN" sz="2200" dirty="0"/>
              <a:t>5</a:t>
            </a:r>
            <a:r>
              <a:rPr lang="zh-CN" altLang="en-US" sz="2200" dirty="0"/>
              <a:t>数值的分布概率。</a:t>
            </a:r>
            <a:endParaRPr lang="en-US" altLang="zh-CN" sz="2200" dirty="0"/>
          </a:p>
          <a:p>
            <a:pPr marL="0" indent="0">
              <a:buNone/>
            </a:pPr>
            <a:r>
              <a:rPr lang="en-US" altLang="zh-CN" sz="2200" dirty="0"/>
              <a:t>	</a:t>
            </a:r>
          </a:p>
        </p:txBody>
      </p:sp>
      <p:sp>
        <p:nvSpPr>
          <p:cNvPr id="5" name="标题 4">
            <a:extLst>
              <a:ext uri="{FF2B5EF4-FFF2-40B4-BE49-F238E27FC236}">
                <a16:creationId xmlns:a16="http://schemas.microsoft.com/office/drawing/2014/main" id="{4C8A3C39-9C81-8EBB-C033-8DC54836B375}"/>
              </a:ext>
            </a:extLst>
          </p:cNvPr>
          <p:cNvSpPr>
            <a:spLocks noGrp="1"/>
          </p:cNvSpPr>
          <p:nvPr>
            <p:ph type="title"/>
          </p:nvPr>
        </p:nvSpPr>
        <p:spPr/>
        <p:txBody>
          <a:bodyPr/>
          <a:lstStyle/>
          <a:p>
            <a:r>
              <a:rPr lang="zh-CN" altLang="en-US" dirty="0"/>
              <a:t>实验：基于</a:t>
            </a:r>
            <a:r>
              <a:rPr lang="en-US" altLang="zh-CN" dirty="0"/>
              <a:t>LSTM+CRF</a:t>
            </a:r>
            <a:r>
              <a:rPr lang="zh-CN" altLang="en-US" dirty="0"/>
              <a:t>的命名实体识别</a:t>
            </a:r>
          </a:p>
        </p:txBody>
      </p:sp>
      <p:pic>
        <p:nvPicPr>
          <p:cNvPr id="4098" name="Picture 2">
            <a:extLst>
              <a:ext uri="{FF2B5EF4-FFF2-40B4-BE49-F238E27FC236}">
                <a16:creationId xmlns:a16="http://schemas.microsoft.com/office/drawing/2014/main" id="{D621A564-4FB7-5593-CE05-F8F29E4B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791" y="1371600"/>
            <a:ext cx="7713209" cy="513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0879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4" y="1045029"/>
                <a:ext cx="6398986" cy="5718842"/>
              </a:xfrm>
            </p:spPr>
            <p:txBody>
              <a:bodyPr>
                <a:normAutofit/>
              </a:bodyPr>
              <a:lstStyle/>
              <a:p>
                <a:r>
                  <a:rPr lang="en" altLang="zh-CN" dirty="0">
                    <a:solidFill>
                      <a:srgbClr val="FF0000"/>
                    </a:solidFill>
                  </a:rPr>
                  <a:t>CRF</a:t>
                </a:r>
              </a:p>
              <a:p>
                <a:pPr marL="0" indent="0">
                  <a:buNone/>
                </a:pPr>
                <a:r>
                  <a:rPr lang="en-US" altLang="zh-CN" sz="2200" dirty="0">
                    <a:solidFill>
                      <a:srgbClr val="FF0000"/>
                    </a:solidFill>
                  </a:rPr>
                  <a:t>	</a:t>
                </a:r>
                <a:r>
                  <a:rPr lang="zh-CN" altLang="en" sz="2200" dirty="0"/>
                  <a:t>输入</a:t>
                </a:r>
                <a:r>
                  <a:rPr lang="zh-CN" altLang="en-US" sz="2200" dirty="0"/>
                  <a:t>：</a:t>
                </a:r>
                <a:r>
                  <a:rPr lang="en" altLang="zh-CN" sz="2200" dirty="0" err="1"/>
                  <a:t>Emission_score</a:t>
                </a:r>
                <a:r>
                  <a:rPr lang="zh-CN" altLang="en-US" sz="2200" dirty="0"/>
                  <a:t>     输出：符合标注转移约束条件的、最大可能的预测标注序列。</a:t>
                </a:r>
                <a:endParaRPr lang="en-US" altLang="zh-CN" sz="2200" dirty="0"/>
              </a:p>
              <a:p>
                <a:pPr marL="0" indent="0">
                  <a:buNone/>
                </a:pPr>
                <a:r>
                  <a:rPr lang="en-US" altLang="zh-CN" sz="2200" dirty="0">
                    <a:solidFill>
                      <a:prstClr val="black"/>
                    </a:solidFill>
                    <a:latin typeface="Microsoft YaHei" panose="020B0503020204020204" pitchFamily="34" charset="-122"/>
                    <a:ea typeface="Microsoft YaHei" panose="020B0503020204020204" pitchFamily="34" charset="-122"/>
                  </a:rPr>
                  <a:t>	</a:t>
                </a:r>
                <a:r>
                  <a:rPr lang="zh-CN" altLang="en-US" sz="2200" dirty="0">
                    <a:solidFill>
                      <a:prstClr val="black"/>
                    </a:solidFill>
                    <a:latin typeface="Microsoft YaHei" panose="020B0503020204020204" pitchFamily="34" charset="-122"/>
                    <a:ea typeface="Microsoft YaHei" panose="020B0503020204020204" pitchFamily="34" charset="-122"/>
                  </a:rPr>
                  <a:t>设</a:t>
                </a:r>
                <a14:m>
                  <m:oMath xmlns:m="http://schemas.openxmlformats.org/officeDocument/2006/math">
                    <m:r>
                      <a:rPr lang="en-US" altLang="zh-CN" sz="2200" b="0" i="1" smtClean="0">
                        <a:solidFill>
                          <a:prstClr val="black"/>
                        </a:solidFill>
                        <a:latin typeface="Cambria Math" panose="02040503050406030204" pitchFamily="18" charset="0"/>
                        <a:ea typeface="Microsoft YaHei" panose="020B0503020204020204" pitchFamily="34" charset="-122"/>
                      </a:rPr>
                      <m:t>𝑋</m:t>
                    </m:r>
                    <m:r>
                      <a:rPr lang="en-US" altLang="zh-CN" sz="2200" b="0" i="1" smtClean="0">
                        <a:solidFill>
                          <a:prstClr val="black"/>
                        </a:solidFill>
                        <a:latin typeface="Cambria Math" panose="02040503050406030204" pitchFamily="18" charset="0"/>
                        <a:ea typeface="Microsoft YaHei" panose="020B0503020204020204" pitchFamily="34" charset="-122"/>
                      </a:rPr>
                      <m:t>=(</m:t>
                    </m:r>
                    <m:sSub>
                      <m:sSubPr>
                        <m:ctrlPr>
                          <a:rPr lang="en-US" altLang="zh-CN" sz="2200" b="0" i="1" smtClean="0">
                            <a:solidFill>
                              <a:prstClr val="black"/>
                            </a:solidFill>
                            <a:latin typeface="Cambria Math" panose="02040503050406030204" pitchFamily="18" charset="0"/>
                          </a:rPr>
                        </m:ctrlPr>
                      </m:sSubPr>
                      <m:e>
                        <m:r>
                          <a:rPr lang="en-US" altLang="zh-CN" sz="2200" b="0" i="1" smtClean="0">
                            <a:solidFill>
                              <a:prstClr val="black"/>
                            </a:solidFill>
                            <a:latin typeface="Cambria Math" panose="02040503050406030204" pitchFamily="18" charset="0"/>
                          </a:rPr>
                          <m:t>𝑥</m:t>
                        </m:r>
                      </m:e>
                      <m:sub>
                        <m:r>
                          <a:rPr lang="en-US" altLang="zh-CN" sz="2200" b="0" i="1" smtClean="0">
                            <a:solidFill>
                              <a:prstClr val="black"/>
                            </a:solidFill>
                            <a:latin typeface="Cambria Math" panose="02040503050406030204" pitchFamily="18" charset="0"/>
                          </a:rPr>
                          <m:t>1</m:t>
                        </m:r>
                      </m:sub>
                    </m:sSub>
                    <m:r>
                      <a:rPr lang="en-US" altLang="zh-CN" sz="2200" b="0" i="1" smtClean="0">
                        <a:solidFill>
                          <a:prstClr val="black"/>
                        </a:solidFill>
                        <a:latin typeface="Cambria Math" panose="02040503050406030204" pitchFamily="18" charset="0"/>
                      </a:rPr>
                      <m:t>,</m:t>
                    </m:r>
                    <m:sSub>
                      <m:sSubPr>
                        <m:ctrlPr>
                          <a:rPr lang="en-US" altLang="zh-CN" sz="2200" i="1">
                            <a:solidFill>
                              <a:prstClr val="black"/>
                            </a:solidFill>
                            <a:latin typeface="Cambria Math" panose="02040503050406030204" pitchFamily="18" charset="0"/>
                          </a:rPr>
                        </m:ctrlPr>
                      </m:sSubPr>
                      <m:e>
                        <m:r>
                          <a:rPr lang="en-US" altLang="zh-CN" sz="2200" i="1">
                            <a:solidFill>
                              <a:prstClr val="black"/>
                            </a:solidFill>
                            <a:latin typeface="Cambria Math" panose="02040503050406030204" pitchFamily="18" charset="0"/>
                          </a:rPr>
                          <m:t>𝑥</m:t>
                        </m:r>
                      </m:e>
                      <m:sub>
                        <m:r>
                          <a:rPr lang="en-US" altLang="zh-CN" sz="2200" b="0" i="1" smtClean="0">
                            <a:solidFill>
                              <a:prstClr val="black"/>
                            </a:solidFill>
                            <a:latin typeface="Cambria Math" panose="02040503050406030204" pitchFamily="18" charset="0"/>
                          </a:rPr>
                          <m:t>2</m:t>
                        </m:r>
                      </m:sub>
                    </m:sSub>
                    <m:r>
                      <a:rPr lang="en-US" altLang="zh-CN" sz="2200" b="0" i="1" smtClean="0">
                        <a:solidFill>
                          <a:prstClr val="black"/>
                        </a:solidFill>
                        <a:latin typeface="Cambria Math" panose="02040503050406030204" pitchFamily="18" charset="0"/>
                      </a:rPr>
                      <m:t>,…,</m:t>
                    </m:r>
                    <m:sSub>
                      <m:sSubPr>
                        <m:ctrlPr>
                          <a:rPr lang="en-US" altLang="zh-CN" sz="2200" i="1">
                            <a:solidFill>
                              <a:prstClr val="black"/>
                            </a:solidFill>
                            <a:latin typeface="Cambria Math" panose="02040503050406030204" pitchFamily="18" charset="0"/>
                          </a:rPr>
                        </m:ctrlPr>
                      </m:sSubPr>
                      <m:e>
                        <m:r>
                          <a:rPr lang="en-US" altLang="zh-CN" sz="2200" i="1">
                            <a:solidFill>
                              <a:prstClr val="black"/>
                            </a:solidFill>
                            <a:latin typeface="Cambria Math" panose="02040503050406030204" pitchFamily="18" charset="0"/>
                          </a:rPr>
                          <m:t>𝑥</m:t>
                        </m:r>
                      </m:e>
                      <m:sub>
                        <m:r>
                          <a:rPr lang="en-US" altLang="zh-CN" sz="2200" b="0" i="1" smtClean="0">
                            <a:solidFill>
                              <a:prstClr val="black"/>
                            </a:solidFill>
                            <a:latin typeface="Cambria Math" panose="02040503050406030204" pitchFamily="18" charset="0"/>
                          </a:rPr>
                          <m:t>𝑛</m:t>
                        </m:r>
                      </m:sub>
                    </m:sSub>
                    <m:r>
                      <a:rPr lang="en-US" altLang="zh-CN" sz="2200" b="0" i="1" smtClean="0">
                        <a:solidFill>
                          <a:prstClr val="black"/>
                        </a:solidFill>
                        <a:latin typeface="Cambria Math" panose="02040503050406030204" pitchFamily="18" charset="0"/>
                        <a:ea typeface="Microsoft YaHei" panose="020B0503020204020204" pitchFamily="34" charset="-122"/>
                      </a:rPr>
                      <m:t>)</m:t>
                    </m:r>
                  </m:oMath>
                </a14:m>
                <a:r>
                  <a:rPr kumimoji="0" lang="en-US" altLang="zh-CN" sz="2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 </a:t>
                </a:r>
                <a14:m>
                  <m:oMath xmlns:m="http://schemas.openxmlformats.org/officeDocument/2006/math">
                    <m:r>
                      <a:rPr lang="en-US" altLang="zh-CN" sz="2200" b="0" i="1" smtClean="0">
                        <a:solidFill>
                          <a:prstClr val="black"/>
                        </a:solidFill>
                        <a:latin typeface="Cambria Math" panose="02040503050406030204" pitchFamily="18" charset="0"/>
                        <a:ea typeface="Microsoft YaHei" panose="020B0503020204020204" pitchFamily="34" charset="-122"/>
                      </a:rPr>
                      <m:t>𝑌</m:t>
                    </m:r>
                    <m:r>
                      <a:rPr lang="en-US" altLang="zh-CN" sz="2200" i="1">
                        <a:solidFill>
                          <a:prstClr val="black"/>
                        </a:solidFill>
                        <a:latin typeface="Cambria Math" panose="02040503050406030204" pitchFamily="18" charset="0"/>
                        <a:ea typeface="Microsoft YaHei" panose="020B0503020204020204" pitchFamily="34" charset="-122"/>
                      </a:rPr>
                      <m:t>=</m:t>
                    </m:r>
                    <m:d>
                      <m:dPr>
                        <m:ctrlPr>
                          <a:rPr lang="en-US" altLang="zh-CN" sz="2200" i="1" smtClean="0">
                            <a:solidFill>
                              <a:prstClr val="black"/>
                            </a:solidFill>
                            <a:latin typeface="Cambria Math" panose="02040503050406030204" pitchFamily="18" charset="0"/>
                            <a:ea typeface="Microsoft YaHei" panose="020B0503020204020204" pitchFamily="34" charset="-122"/>
                          </a:rPr>
                        </m:ctrlPr>
                      </m:dPr>
                      <m:e>
                        <m:sSub>
                          <m:sSubPr>
                            <m:ctrlPr>
                              <a:rPr lang="en-US" altLang="zh-CN" sz="2200" i="1" smtClean="0">
                                <a:solidFill>
                                  <a:prstClr val="black"/>
                                </a:solidFill>
                                <a:latin typeface="Cambria Math" panose="02040503050406030204" pitchFamily="18" charset="0"/>
                              </a:rPr>
                            </m:ctrlPr>
                          </m:sSubPr>
                          <m:e>
                            <m:r>
                              <a:rPr lang="en-US" altLang="zh-CN" sz="2200" b="0" i="1" smtClean="0">
                                <a:solidFill>
                                  <a:prstClr val="black"/>
                                </a:solidFill>
                                <a:latin typeface="Cambria Math" panose="02040503050406030204" pitchFamily="18" charset="0"/>
                              </a:rPr>
                              <m:t>𝑦</m:t>
                            </m:r>
                          </m:e>
                          <m:sub>
                            <m:r>
                              <a:rPr lang="en-US" altLang="zh-CN" sz="2200" i="1">
                                <a:solidFill>
                                  <a:prstClr val="black"/>
                                </a:solidFill>
                                <a:latin typeface="Cambria Math" panose="02040503050406030204" pitchFamily="18" charset="0"/>
                              </a:rPr>
                              <m:t>1</m:t>
                            </m:r>
                          </m:sub>
                        </m:sSub>
                        <m:r>
                          <a:rPr lang="en-US" altLang="zh-CN" sz="2200" i="1">
                            <a:solidFill>
                              <a:prstClr val="black"/>
                            </a:solidFill>
                            <a:latin typeface="Cambria Math" panose="02040503050406030204" pitchFamily="18" charset="0"/>
                          </a:rPr>
                          <m:t>,</m:t>
                        </m:r>
                        <m:sSub>
                          <m:sSubPr>
                            <m:ctrlPr>
                              <a:rPr lang="en-US" altLang="zh-CN" sz="2200" i="1" smtClean="0">
                                <a:solidFill>
                                  <a:prstClr val="black"/>
                                </a:solidFill>
                                <a:latin typeface="Cambria Math" panose="02040503050406030204" pitchFamily="18" charset="0"/>
                              </a:rPr>
                            </m:ctrlPr>
                          </m:sSubPr>
                          <m:e>
                            <m:r>
                              <a:rPr lang="en-US" altLang="zh-CN" sz="2200" b="0" i="1" smtClean="0">
                                <a:solidFill>
                                  <a:prstClr val="black"/>
                                </a:solidFill>
                                <a:latin typeface="Cambria Math" panose="02040503050406030204" pitchFamily="18" charset="0"/>
                              </a:rPr>
                              <m:t>𝑦</m:t>
                            </m:r>
                          </m:e>
                          <m:sub>
                            <m:r>
                              <a:rPr lang="en-US" altLang="zh-CN" sz="2200" i="1">
                                <a:solidFill>
                                  <a:prstClr val="black"/>
                                </a:solidFill>
                                <a:latin typeface="Cambria Math" panose="02040503050406030204" pitchFamily="18" charset="0"/>
                              </a:rPr>
                              <m:t>2</m:t>
                            </m:r>
                          </m:sub>
                        </m:sSub>
                        <m:r>
                          <a:rPr lang="en-US" altLang="zh-CN" sz="2200" i="1">
                            <a:solidFill>
                              <a:prstClr val="black"/>
                            </a:solidFill>
                            <a:latin typeface="Cambria Math" panose="02040503050406030204" pitchFamily="18" charset="0"/>
                          </a:rPr>
                          <m:t>,…,</m:t>
                        </m:r>
                        <m:sSub>
                          <m:sSubPr>
                            <m:ctrlPr>
                              <a:rPr lang="en-US" altLang="zh-CN" sz="2200" i="1">
                                <a:solidFill>
                                  <a:prstClr val="black"/>
                                </a:solidFill>
                                <a:latin typeface="Cambria Math" panose="02040503050406030204" pitchFamily="18" charset="0"/>
                              </a:rPr>
                            </m:ctrlPr>
                          </m:sSubPr>
                          <m:e>
                            <m:r>
                              <a:rPr lang="en-US" altLang="zh-CN" sz="2200" b="0" i="1" smtClean="0">
                                <a:solidFill>
                                  <a:prstClr val="black"/>
                                </a:solidFill>
                                <a:latin typeface="Cambria Math" panose="02040503050406030204" pitchFamily="18" charset="0"/>
                              </a:rPr>
                              <m:t>𝑦</m:t>
                            </m:r>
                          </m:e>
                          <m:sub>
                            <m:r>
                              <a:rPr lang="en-US" altLang="zh-CN" sz="2200" i="1">
                                <a:solidFill>
                                  <a:prstClr val="black"/>
                                </a:solidFill>
                                <a:latin typeface="Cambria Math" panose="02040503050406030204" pitchFamily="18" charset="0"/>
                              </a:rPr>
                              <m:t>𝑛</m:t>
                            </m:r>
                          </m:sub>
                        </m:sSub>
                      </m:e>
                    </m:d>
                  </m:oMath>
                </a14:m>
                <a:r>
                  <a:rPr lang="zh-CN" altLang="en-US" sz="2200" dirty="0">
                    <a:solidFill>
                      <a:prstClr val="black"/>
                    </a:solidFill>
                    <a:latin typeface="Microsoft YaHei" panose="020B0503020204020204" pitchFamily="34" charset="-122"/>
                    <a:ea typeface="Microsoft YaHei" panose="020B0503020204020204" pitchFamily="34" charset="-122"/>
                  </a:rPr>
                  <a:t>为线性链表示的随机变量序列，给定</a:t>
                </a:r>
                <a14:m>
                  <m:oMath xmlns:m="http://schemas.openxmlformats.org/officeDocument/2006/math">
                    <m:r>
                      <a:rPr lang="en-US" altLang="zh-CN" sz="2200" b="0" i="1" smtClean="0">
                        <a:solidFill>
                          <a:prstClr val="black"/>
                        </a:solidFill>
                        <a:latin typeface="Cambria Math" panose="02040503050406030204" pitchFamily="18" charset="0"/>
                        <a:ea typeface="Microsoft YaHei" panose="020B0503020204020204" pitchFamily="34" charset="-122"/>
                      </a:rPr>
                      <m:t>𝑋</m:t>
                    </m:r>
                  </m:oMath>
                </a14:m>
                <a:r>
                  <a:rPr lang="zh-CN" altLang="en-US" sz="2200" dirty="0">
                    <a:solidFill>
                      <a:prstClr val="black"/>
                    </a:solidFill>
                    <a:latin typeface="Microsoft YaHei" panose="020B0503020204020204" pitchFamily="34" charset="-122"/>
                    <a:ea typeface="Microsoft YaHei" panose="020B0503020204020204" pitchFamily="34" charset="-122"/>
                  </a:rPr>
                  <a:t>的条件下，</a:t>
                </a:r>
                <a:r>
                  <a:rPr lang="en-US" altLang="zh-CN" sz="2200" dirty="0">
                    <a:solidFill>
                      <a:prstClr val="black"/>
                    </a:solidFill>
                    <a:ea typeface="Microsoft YaHei" panose="020B0503020204020204" pitchFamily="34" charset="-122"/>
                  </a:rPr>
                  <a:t> </a:t>
                </a:r>
                <a14:m>
                  <m:oMath xmlns:m="http://schemas.openxmlformats.org/officeDocument/2006/math">
                    <m:r>
                      <a:rPr lang="en-US" altLang="zh-CN" sz="2200" b="0" i="1" smtClean="0">
                        <a:solidFill>
                          <a:prstClr val="black"/>
                        </a:solidFill>
                        <a:latin typeface="Cambria Math" panose="02040503050406030204" pitchFamily="18" charset="0"/>
                        <a:ea typeface="Microsoft YaHei" panose="020B0503020204020204" pitchFamily="34" charset="-122"/>
                      </a:rPr>
                      <m:t>𝑌</m:t>
                    </m:r>
                  </m:oMath>
                </a14:m>
                <a:r>
                  <a:rPr lang="zh-CN" altLang="en-US" sz="2200" dirty="0">
                    <a:solidFill>
                      <a:prstClr val="black"/>
                    </a:solidFill>
                    <a:latin typeface="Microsoft YaHei" panose="020B0503020204020204" pitchFamily="34" charset="-122"/>
                    <a:ea typeface="Microsoft YaHei" panose="020B0503020204020204" pitchFamily="34" charset="-122"/>
                  </a:rPr>
                  <a:t>的条件概率分布构成条件随机场（即：满足马尔科夫性），称</a:t>
                </a:r>
                <a14:m>
                  <m:oMath xmlns:m="http://schemas.openxmlformats.org/officeDocument/2006/math">
                    <m:r>
                      <a:rPr lang="en-US" altLang="zh-CN" sz="2200" b="0" i="1" smtClean="0">
                        <a:solidFill>
                          <a:prstClr val="black"/>
                        </a:solidFill>
                        <a:latin typeface="Cambria Math" panose="02040503050406030204" pitchFamily="18" charset="0"/>
                        <a:ea typeface="Microsoft YaHei" panose="020B0503020204020204" pitchFamily="34" charset="-122"/>
                      </a:rPr>
                      <m:t>𝑃</m:t>
                    </m:r>
                    <m:r>
                      <a:rPr lang="en-US" altLang="zh-CN" sz="2200" b="0" i="1" smtClean="0">
                        <a:solidFill>
                          <a:prstClr val="black"/>
                        </a:solidFill>
                        <a:latin typeface="Cambria Math" panose="02040503050406030204" pitchFamily="18" charset="0"/>
                        <a:ea typeface="Microsoft YaHei" panose="020B0503020204020204" pitchFamily="34" charset="-122"/>
                      </a:rPr>
                      <m:t>(</m:t>
                    </m:r>
                    <m:r>
                      <a:rPr lang="en-US" altLang="zh-CN" sz="2200" b="0" i="1" smtClean="0">
                        <a:solidFill>
                          <a:prstClr val="black"/>
                        </a:solidFill>
                        <a:latin typeface="Cambria Math" panose="02040503050406030204" pitchFamily="18" charset="0"/>
                        <a:ea typeface="Microsoft YaHei" panose="020B0503020204020204" pitchFamily="34" charset="-122"/>
                      </a:rPr>
                      <m:t>𝑌</m:t>
                    </m:r>
                    <m:r>
                      <a:rPr lang="en-US" altLang="zh-CN" sz="2200" b="0" i="1" smtClean="0">
                        <a:solidFill>
                          <a:prstClr val="black"/>
                        </a:solidFill>
                        <a:latin typeface="Cambria Math" panose="02040503050406030204" pitchFamily="18" charset="0"/>
                        <a:ea typeface="Microsoft YaHei" panose="020B0503020204020204" pitchFamily="34" charset="-122"/>
                      </a:rPr>
                      <m:t>|</m:t>
                    </m:r>
                    <m:r>
                      <a:rPr lang="en-US" altLang="zh-CN" sz="2200" b="0" i="1" smtClean="0">
                        <a:solidFill>
                          <a:prstClr val="black"/>
                        </a:solidFill>
                        <a:latin typeface="Cambria Math" panose="02040503050406030204" pitchFamily="18" charset="0"/>
                        <a:ea typeface="Microsoft YaHei" panose="020B0503020204020204" pitchFamily="34" charset="-122"/>
                      </a:rPr>
                      <m:t>𝑋</m:t>
                    </m:r>
                    <m:r>
                      <a:rPr lang="en-US" altLang="zh-CN" sz="2200" b="0" i="1" smtClean="0">
                        <a:solidFill>
                          <a:prstClr val="black"/>
                        </a:solidFill>
                        <a:latin typeface="Cambria Math" panose="02040503050406030204" pitchFamily="18" charset="0"/>
                        <a:ea typeface="Microsoft YaHei" panose="020B0503020204020204" pitchFamily="34" charset="-122"/>
                      </a:rPr>
                      <m:t>)</m:t>
                    </m:r>
                  </m:oMath>
                </a14:m>
                <a:r>
                  <a:rPr lang="zh-CN" altLang="en-US" sz="2200" dirty="0">
                    <a:solidFill>
                      <a:prstClr val="black"/>
                    </a:solidFill>
                    <a:latin typeface="Microsoft YaHei" panose="020B0503020204020204" pitchFamily="34" charset="-122"/>
                    <a:ea typeface="Microsoft YaHei" panose="020B0503020204020204" pitchFamily="34" charset="-122"/>
                  </a:rPr>
                  <a:t>为线性链条件随机场。</a:t>
                </a:r>
                <a:r>
                  <a:rPr lang="en-US" altLang="zh-CN" sz="2200" dirty="0">
                    <a:solidFill>
                      <a:prstClr val="black"/>
                    </a:solidFill>
                    <a:latin typeface="Microsoft YaHei" panose="020B0503020204020204" pitchFamily="34" charset="-122"/>
                    <a:ea typeface="Microsoft YaHei" panose="020B0503020204020204" pitchFamily="34" charset="-122"/>
                  </a:rPr>
                  <a:t> </a:t>
                </a:r>
              </a:p>
              <a:p>
                <a:pPr marL="0" indent="0">
                  <a:buNone/>
                </a:pPr>
                <a:endParaRPr lang="en-US" altLang="zh-CN" sz="2200" dirty="0"/>
              </a:p>
              <a:p>
                <a:pPr marL="0" indent="0">
                  <a:buNone/>
                </a:pPr>
                <a:r>
                  <a:rPr lang="en-US" altLang="zh-CN" sz="2200" dirty="0"/>
                  <a:t>	</a:t>
                </a:r>
              </a:p>
            </p:txBody>
          </p:sp>
        </mc:Choice>
        <mc:Fallback>
          <p:sp>
            <p:nvSpPr>
              <p:cNvPr id="3" name="Content Placeholder 2">
                <a:extLst>
                  <a:ext uri="{FF2B5EF4-FFF2-40B4-BE49-F238E27FC236}">
                    <a16:creationId xmlns:a16="http://schemas.microsoft.com/office/drawing/2014/main" id="{9C369130-6F12-0B40-A04A-5EF8C9CF1C95}"/>
                  </a:ext>
                </a:extLst>
              </p:cNvPr>
              <p:cNvSpPr>
                <a:spLocks noGrp="1" noRot="1" noChangeAspect="1" noMove="1" noResize="1" noEditPoints="1" noAdjustHandles="1" noChangeArrowheads="1" noChangeShapeType="1" noTextEdit="1"/>
              </p:cNvSpPr>
              <p:nvPr>
                <p:ph idx="1"/>
              </p:nvPr>
            </p:nvSpPr>
            <p:spPr>
              <a:xfrm>
                <a:off x="116114" y="1045029"/>
                <a:ext cx="6398986" cy="5718842"/>
              </a:xfrm>
              <a:blipFill>
                <a:blip r:embed="rId3"/>
                <a:stretch>
                  <a:fillRect l="-1980" t="-443"/>
                </a:stretch>
              </a:blipFill>
            </p:spPr>
            <p:txBody>
              <a:bodyPr/>
              <a:lstStyle/>
              <a:p>
                <a:r>
                  <a:rPr lang="zh-CN" altLang="en-US">
                    <a:noFill/>
                  </a:rPr>
                  <a:t> </a:t>
                </a:r>
              </a:p>
            </p:txBody>
          </p:sp>
        </mc:Fallback>
      </mc:AlternateContent>
      <p:sp>
        <p:nvSpPr>
          <p:cNvPr id="5" name="标题 4">
            <a:extLst>
              <a:ext uri="{FF2B5EF4-FFF2-40B4-BE49-F238E27FC236}">
                <a16:creationId xmlns:a16="http://schemas.microsoft.com/office/drawing/2014/main" id="{4C8A3C39-9C81-8EBB-C033-8DC54836B375}"/>
              </a:ext>
            </a:extLst>
          </p:cNvPr>
          <p:cNvSpPr>
            <a:spLocks noGrp="1"/>
          </p:cNvSpPr>
          <p:nvPr>
            <p:ph type="title"/>
          </p:nvPr>
        </p:nvSpPr>
        <p:spPr/>
        <p:txBody>
          <a:bodyPr/>
          <a:lstStyle/>
          <a:p>
            <a:r>
              <a:rPr lang="zh-CN" altLang="en-US" dirty="0"/>
              <a:t>实验：基于</a:t>
            </a:r>
            <a:r>
              <a:rPr lang="en-US" altLang="zh-CN" dirty="0"/>
              <a:t>LSTM+CRF</a:t>
            </a:r>
            <a:r>
              <a:rPr lang="zh-CN" altLang="en-US" dirty="0"/>
              <a:t>的命名实体识别</a:t>
            </a:r>
          </a:p>
        </p:txBody>
      </p:sp>
      <p:pic>
        <p:nvPicPr>
          <p:cNvPr id="5122" name="Picture 2">
            <a:extLst>
              <a:ext uri="{FF2B5EF4-FFF2-40B4-BE49-F238E27FC236}">
                <a16:creationId xmlns:a16="http://schemas.microsoft.com/office/drawing/2014/main" id="{E2106E39-BCFB-B33C-2C6E-73E2F20D03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5100" y="902416"/>
            <a:ext cx="5207000" cy="595558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1BD49AC2-7323-8ADD-865F-8B3E1A571334}"/>
              </a:ext>
            </a:extLst>
          </p:cNvPr>
          <p:cNvSpPr txBox="1"/>
          <p:nvPr/>
        </p:nvSpPr>
        <p:spPr>
          <a:xfrm>
            <a:off x="1085569" y="4334911"/>
            <a:ext cx="4186236" cy="400110"/>
          </a:xfrm>
          <a:prstGeom prst="rect">
            <a:avLst/>
          </a:prstGeom>
          <a:noFill/>
        </p:spPr>
        <p:txBody>
          <a:bodyPr wrap="square" rtlCol="0">
            <a:spAutoFit/>
          </a:bodyPr>
          <a:lstStyle/>
          <a:p>
            <a:r>
              <a:rPr lang="zh-CN" altLang="en-US" sz="2000" b="1" dirty="0"/>
              <a:t>线性链条件随机场的参数化形式</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C271DA2-BA60-1DFA-6110-B46812510CD5}"/>
                  </a:ext>
                </a:extLst>
              </p:cNvPr>
              <p:cNvSpPr txBox="1"/>
              <p:nvPr/>
            </p:nvSpPr>
            <p:spPr>
              <a:xfrm>
                <a:off x="-9808" y="4843878"/>
                <a:ext cx="6713697" cy="7704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𝒑</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e>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𝒁</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den>
                      </m:f>
                      <m:r>
                        <a:rPr lang="en-US" altLang="zh-CN" sz="2000" b="1" i="0" smtClean="0">
                          <a:latin typeface="Cambria Math" panose="02040503050406030204" pitchFamily="18" charset="0"/>
                        </a:rPr>
                        <m:t>𝐞𝐱𝐩</m:t>
                      </m:r>
                      <m:r>
                        <a:rPr lang="en-US" altLang="zh-CN" sz="2000" b="1" i="1" smtClean="0">
                          <a:latin typeface="Cambria Math" panose="02040503050406030204" pitchFamily="18" charset="0"/>
                        </a:rPr>
                        <m:t>⁡(</m:t>
                      </m:r>
                      <m:nary>
                        <m:naryPr>
                          <m:chr m:val="∑"/>
                          <m:supHide m:val="on"/>
                          <m:ctrlPr>
                            <a:rPr lang="en-US" altLang="zh-CN" sz="2000" b="1" i="1" smtClean="0">
                              <a:latin typeface="Cambria Math" panose="02040503050406030204" pitchFamily="18" charset="0"/>
                            </a:rPr>
                          </m:ctrlPr>
                        </m:naryPr>
                        <m:sub>
                          <m:r>
                            <m:rPr>
                              <m:brk m:alnAt="7"/>
                            </m:rP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𝒌</m:t>
                          </m:r>
                        </m:sub>
                        <m:sup/>
                        <m:e>
                          <m:sSub>
                            <m:sSubPr>
                              <m:ctrlPr>
                                <a:rPr lang="en-US" altLang="zh-CN" sz="2000" b="1" i="1" smtClean="0">
                                  <a:latin typeface="Cambria Math" panose="02040503050406030204" pitchFamily="18" charset="0"/>
                                </a:rPr>
                              </m:ctrlPr>
                            </m:sSubPr>
                            <m:e>
                              <m:r>
                                <a:rPr lang="zh-CN" altLang="en-US" sz="2000" b="1" i="1" smtClean="0">
                                  <a:latin typeface="Cambria Math" panose="02040503050406030204" pitchFamily="18" charset="0"/>
                                </a:rPr>
                                <m:t>𝝀</m:t>
                              </m:r>
                            </m:e>
                            <m:sub>
                              <m:r>
                                <a:rPr lang="en-US" altLang="zh-CN" sz="2000" b="1" i="1" smtClean="0">
                                  <a:latin typeface="Cambria Math" panose="02040503050406030204" pitchFamily="18" charset="0"/>
                                </a:rPr>
                                <m:t>𝒌</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𝒕</m:t>
                              </m:r>
                            </m:e>
                            <m:sub>
                              <m:r>
                                <a:rPr lang="en-US" altLang="zh-CN" sz="2000" b="1" i="1" smtClean="0">
                                  <a:latin typeface="Cambria Math" panose="02040503050406030204" pitchFamily="18" charset="0"/>
                                </a:rPr>
                                <m:t>𝒌</m:t>
                              </m:r>
                            </m:sub>
                          </m:sSub>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𝒊</m:t>
                              </m:r>
                            </m:e>
                          </m:d>
                          <m:r>
                            <a:rPr lang="en-US" altLang="zh-CN" sz="2000" b="1" i="1" smtClean="0">
                              <a:latin typeface="Cambria Math" panose="02040503050406030204" pitchFamily="18" charset="0"/>
                            </a:rPr>
                            <m:t>+</m:t>
                          </m:r>
                          <m:nary>
                            <m:naryPr>
                              <m:chr m:val="∑"/>
                              <m:supHide m:val="on"/>
                              <m:ctrlPr>
                                <a:rPr lang="en-US" altLang="zh-CN" sz="2000" b="1" i="1" smtClean="0">
                                  <a:latin typeface="Cambria Math" panose="02040503050406030204" pitchFamily="18" charset="0"/>
                                </a:rPr>
                              </m:ctrlPr>
                            </m:naryPr>
                            <m:sub>
                              <m:r>
                                <m:rPr>
                                  <m:brk m:alnAt="7"/>
                                </m:rP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𝒍</m:t>
                              </m:r>
                            </m:sub>
                            <m:sup/>
                            <m:e>
                              <m:sSub>
                                <m:sSubPr>
                                  <m:ctrlPr>
                                    <a:rPr lang="en-US" altLang="zh-CN" sz="2000" b="1" i="1" smtClean="0">
                                      <a:latin typeface="Cambria Math" panose="02040503050406030204" pitchFamily="18" charset="0"/>
                                    </a:rPr>
                                  </m:ctrlPr>
                                </m:sSubPr>
                                <m:e>
                                  <m:r>
                                    <a:rPr lang="zh-CN" altLang="en-US" sz="2000" b="1" i="1" smtClean="0">
                                      <a:latin typeface="Cambria Math" panose="02040503050406030204" pitchFamily="18" charset="0"/>
                                    </a:rPr>
                                    <m:t>𝝁</m:t>
                                  </m:r>
                                </m:e>
                                <m:sub>
                                  <m:r>
                                    <a:rPr lang="en-US" altLang="zh-CN" sz="2000" b="1" i="1" smtClean="0">
                                      <a:latin typeface="Cambria Math" panose="02040503050406030204" pitchFamily="18" charset="0"/>
                                    </a:rPr>
                                    <m:t>𝒍</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𝒍</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e>
                          </m:nary>
                        </m:e>
                      </m:nary>
                      <m:r>
                        <a:rPr lang="en-US" altLang="zh-CN" sz="2000" b="1" i="1" smtClean="0">
                          <a:latin typeface="Cambria Math" panose="02040503050406030204" pitchFamily="18" charset="0"/>
                        </a:rPr>
                        <m:t>)</m:t>
                      </m:r>
                    </m:oMath>
                  </m:oMathPara>
                </a14:m>
                <a:endParaRPr lang="zh-CN" altLang="en-US" sz="2000" b="1" dirty="0"/>
              </a:p>
            </p:txBody>
          </p:sp>
        </mc:Choice>
        <mc:Fallback xmlns="">
          <p:sp>
            <p:nvSpPr>
              <p:cNvPr id="4" name="文本框 3">
                <a:extLst>
                  <a:ext uri="{FF2B5EF4-FFF2-40B4-BE49-F238E27FC236}">
                    <a16:creationId xmlns:a16="http://schemas.microsoft.com/office/drawing/2014/main" id="{9C271DA2-BA60-1DFA-6110-B46812510CD5}"/>
                  </a:ext>
                </a:extLst>
              </p:cNvPr>
              <p:cNvSpPr txBox="1">
                <a:spLocks noRot="1" noChangeAspect="1" noMove="1" noResize="1" noEditPoints="1" noAdjustHandles="1" noChangeArrowheads="1" noChangeShapeType="1" noTextEdit="1"/>
              </p:cNvSpPr>
              <p:nvPr/>
            </p:nvSpPr>
            <p:spPr>
              <a:xfrm>
                <a:off x="-9808" y="4843878"/>
                <a:ext cx="6713697" cy="770467"/>
              </a:xfrm>
              <a:prstGeom prst="rect">
                <a:avLst/>
              </a:prstGeom>
              <a:blipFill>
                <a:blip r:embed="rId5"/>
                <a:stretch>
                  <a:fillRect l="-567" t="-140323" r="-945" b="-190323"/>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1F76A508-4C72-DDA8-8648-A2F071D52A54}"/>
              </a:ext>
            </a:extLst>
          </p:cNvPr>
          <p:cNvSpPr txBox="1"/>
          <p:nvPr/>
        </p:nvSpPr>
        <p:spPr>
          <a:xfrm>
            <a:off x="2609039" y="5571144"/>
            <a:ext cx="1139296" cy="400110"/>
          </a:xfrm>
          <a:prstGeom prst="rect">
            <a:avLst/>
          </a:prstGeom>
          <a:noFill/>
        </p:spPr>
        <p:txBody>
          <a:bodyPr wrap="square" rtlCol="0">
            <a:spAutoFit/>
          </a:bodyPr>
          <a:lstStyle/>
          <a:p>
            <a:r>
              <a:rPr lang="zh-CN" altLang="en-US" sz="2000" b="1" dirty="0"/>
              <a:t>其中，</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0E01930-7D0B-94F1-18E8-9B2F05487B48}"/>
                  </a:ext>
                </a:extLst>
              </p:cNvPr>
              <p:cNvSpPr txBox="1"/>
              <p:nvPr/>
            </p:nvSpPr>
            <p:spPr>
              <a:xfrm>
                <a:off x="159340" y="6002108"/>
                <a:ext cx="6315640" cy="785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𝒁</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nary>
                        <m:naryPr>
                          <m:chr m:val="∑"/>
                          <m:supHide m:val="on"/>
                          <m:ctrlPr>
                            <a:rPr lang="en-US" altLang="zh-CN" sz="2000" b="1" i="1" smtClean="0">
                              <a:latin typeface="Cambria Math" panose="02040503050406030204" pitchFamily="18" charset="0"/>
                            </a:rPr>
                          </m:ctrlPr>
                        </m:naryPr>
                        <m:sub>
                          <m:r>
                            <m:rPr>
                              <m:brk m:alnAt="7"/>
                            </m:rPr>
                            <a:rPr lang="en-US" altLang="zh-CN" sz="2000" b="1" i="1" smtClean="0">
                              <a:latin typeface="Cambria Math" panose="02040503050406030204" pitchFamily="18" charset="0"/>
                            </a:rPr>
                            <m:t>𝒚</m:t>
                          </m:r>
                        </m:sub>
                        <m:sup/>
                        <m:e>
                          <m:r>
                            <a:rPr lang="en-US" altLang="zh-CN" sz="2000" b="1" i="1" smtClean="0">
                              <a:latin typeface="Cambria Math" panose="02040503050406030204" pitchFamily="18" charset="0"/>
                            </a:rPr>
                            <m:t>𝒆𝒙𝒑</m:t>
                          </m:r>
                          <m:r>
                            <a:rPr lang="en-US" altLang="zh-CN" sz="2000" b="1" i="1" smtClean="0">
                              <a:latin typeface="Cambria Math" panose="02040503050406030204" pitchFamily="18" charset="0"/>
                            </a:rPr>
                            <m:t>(</m:t>
                          </m:r>
                          <m:nary>
                            <m:naryPr>
                              <m:chr m:val="∑"/>
                              <m:supHide m:val="on"/>
                              <m:ctrlPr>
                                <a:rPr lang="en-US" altLang="zh-CN" sz="2000" b="1" i="1">
                                  <a:latin typeface="Cambria Math" panose="02040503050406030204" pitchFamily="18" charset="0"/>
                                </a:rPr>
                              </m:ctrlPr>
                            </m:naryPr>
                            <m:sub>
                              <m:r>
                                <m:rPr>
                                  <m:brk m:alnAt="7"/>
                                </m:rPr>
                                <a:rPr lang="en-US" altLang="zh-CN" sz="2000" b="1" i="1">
                                  <a:latin typeface="Cambria Math" panose="02040503050406030204" pitchFamily="18" charset="0"/>
                                </a:rPr>
                                <m:t>𝒊</m:t>
                              </m:r>
                              <m:r>
                                <a:rPr lang="en-US" altLang="zh-CN" sz="2000" b="1" i="1">
                                  <a:latin typeface="Cambria Math" panose="02040503050406030204" pitchFamily="18" charset="0"/>
                                </a:rPr>
                                <m:t>, </m:t>
                              </m:r>
                              <m:r>
                                <a:rPr lang="en-US" altLang="zh-CN" sz="2000" b="1" i="1">
                                  <a:latin typeface="Cambria Math" panose="02040503050406030204" pitchFamily="18" charset="0"/>
                                </a:rPr>
                                <m:t>𝒌</m:t>
                              </m:r>
                            </m:sub>
                            <m:sup/>
                            <m:e>
                              <m:sSub>
                                <m:sSubPr>
                                  <m:ctrlPr>
                                    <a:rPr lang="en-US" altLang="zh-CN" sz="2000" b="1" i="1">
                                      <a:latin typeface="Cambria Math" panose="02040503050406030204" pitchFamily="18" charset="0"/>
                                    </a:rPr>
                                  </m:ctrlPr>
                                </m:sSubPr>
                                <m:e>
                                  <m:r>
                                    <a:rPr lang="zh-CN" altLang="en-US" sz="2000" b="1" i="1">
                                      <a:latin typeface="Cambria Math" panose="02040503050406030204" pitchFamily="18" charset="0"/>
                                    </a:rPr>
                                    <m:t>𝝀</m:t>
                                  </m:r>
                                </m:e>
                                <m:sub>
                                  <m:r>
                                    <a:rPr lang="en-US" altLang="zh-CN" sz="2000" b="1" i="1">
                                      <a:latin typeface="Cambria Math" panose="02040503050406030204" pitchFamily="18" charset="0"/>
                                    </a:rPr>
                                    <m:t>𝒌</m:t>
                                  </m:r>
                                </m:sub>
                              </m:sSub>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𝒕</m:t>
                                  </m:r>
                                </m:e>
                                <m:sub>
                                  <m:r>
                                    <a:rPr lang="en-US" altLang="zh-CN" sz="2000" b="1" i="1">
                                      <a:latin typeface="Cambria Math" panose="02040503050406030204" pitchFamily="18" charset="0"/>
                                    </a:rPr>
                                    <m:t>𝒌</m:t>
                                  </m:r>
                                </m:sub>
                              </m:sSub>
                              <m:d>
                                <m:dPr>
                                  <m:ctrlPr>
                                    <a:rPr lang="en-US" altLang="zh-CN" sz="2000" b="1" i="1">
                                      <a:latin typeface="Cambria Math" panose="02040503050406030204" pitchFamily="18" charset="0"/>
                                    </a:rPr>
                                  </m:ctrlPr>
                                </m:dPr>
                                <m:e>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b="1" i="1">
                                          <a:latin typeface="Cambria Math" panose="02040503050406030204" pitchFamily="18" charset="0"/>
                                        </a:rPr>
                                        <m:t>𝒊</m:t>
                                      </m:r>
                                      <m:r>
                                        <a:rPr lang="en-US" altLang="zh-CN" sz="2000" b="1" i="1">
                                          <a:latin typeface="Cambria Math" panose="02040503050406030204" pitchFamily="18" charset="0"/>
                                        </a:rPr>
                                        <m:t>−</m:t>
                                      </m:r>
                                      <m:r>
                                        <a:rPr lang="en-US" altLang="zh-CN" sz="2000" b="1" i="1">
                                          <a:latin typeface="Cambria Math" panose="02040503050406030204" pitchFamily="18" charset="0"/>
                                        </a:rPr>
                                        <m:t>𝟏</m:t>
                                      </m:r>
                                    </m:sub>
                                  </m:sSub>
                                  <m: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b="1" i="1">
                                          <a:latin typeface="Cambria Math" panose="02040503050406030204" pitchFamily="18" charset="0"/>
                                        </a:rPr>
                                        <m:t>𝒊</m:t>
                                      </m:r>
                                    </m:sub>
                                  </m:sSub>
                                  <m:r>
                                    <a:rPr lang="en-US" altLang="zh-CN" sz="2000" b="1" i="1">
                                      <a:latin typeface="Cambria Math" panose="02040503050406030204" pitchFamily="18" charset="0"/>
                                    </a:rPr>
                                    <m:t>,</m:t>
                                  </m:r>
                                  <m:r>
                                    <a:rPr lang="en-US" altLang="zh-CN" sz="2000" b="1" i="1">
                                      <a:latin typeface="Cambria Math" panose="02040503050406030204" pitchFamily="18" charset="0"/>
                                    </a:rPr>
                                    <m:t>𝒙</m:t>
                                  </m:r>
                                  <m:r>
                                    <a:rPr lang="en-US" altLang="zh-CN" sz="2000" b="1" i="1">
                                      <a:latin typeface="Cambria Math" panose="02040503050406030204" pitchFamily="18" charset="0"/>
                                    </a:rPr>
                                    <m:t>,</m:t>
                                  </m:r>
                                  <m:r>
                                    <a:rPr lang="en-US" altLang="zh-CN" sz="2000" b="1" i="1">
                                      <a:latin typeface="Cambria Math" panose="02040503050406030204" pitchFamily="18" charset="0"/>
                                    </a:rPr>
                                    <m:t>𝒊</m:t>
                                  </m:r>
                                </m:e>
                              </m:d>
                              <m:r>
                                <a:rPr lang="en-US" altLang="zh-CN" sz="2000" b="1" i="1">
                                  <a:latin typeface="Cambria Math" panose="02040503050406030204" pitchFamily="18" charset="0"/>
                                </a:rPr>
                                <m:t>+</m:t>
                              </m:r>
                              <m:nary>
                                <m:naryPr>
                                  <m:chr m:val="∑"/>
                                  <m:supHide m:val="on"/>
                                  <m:ctrlPr>
                                    <a:rPr lang="en-US" altLang="zh-CN" sz="2000" b="1" i="1">
                                      <a:latin typeface="Cambria Math" panose="02040503050406030204" pitchFamily="18" charset="0"/>
                                    </a:rPr>
                                  </m:ctrlPr>
                                </m:naryPr>
                                <m:sub>
                                  <m:r>
                                    <m:rPr>
                                      <m:brk m:alnAt="7"/>
                                    </m:rPr>
                                    <a:rPr lang="en-US" altLang="zh-CN" sz="2000" b="1" i="1">
                                      <a:latin typeface="Cambria Math" panose="02040503050406030204" pitchFamily="18" charset="0"/>
                                    </a:rPr>
                                    <m:t>𝒊</m:t>
                                  </m:r>
                                  <m:r>
                                    <a:rPr lang="en-US" altLang="zh-CN" sz="2000" b="1" i="1">
                                      <a:latin typeface="Cambria Math" panose="02040503050406030204" pitchFamily="18" charset="0"/>
                                    </a:rPr>
                                    <m:t>, </m:t>
                                  </m:r>
                                  <m:r>
                                    <a:rPr lang="en-US" altLang="zh-CN" sz="2000" b="1" i="1">
                                      <a:latin typeface="Cambria Math" panose="02040503050406030204" pitchFamily="18" charset="0"/>
                                    </a:rPr>
                                    <m:t>𝒍</m:t>
                                  </m:r>
                                </m:sub>
                                <m:sup/>
                                <m:e>
                                  <m:sSub>
                                    <m:sSubPr>
                                      <m:ctrlPr>
                                        <a:rPr lang="en-US" altLang="zh-CN" sz="2000" b="1" i="1">
                                          <a:latin typeface="Cambria Math" panose="02040503050406030204" pitchFamily="18" charset="0"/>
                                        </a:rPr>
                                      </m:ctrlPr>
                                    </m:sSubPr>
                                    <m:e>
                                      <m:r>
                                        <a:rPr lang="zh-CN" altLang="en-US" sz="2000" b="1" i="1">
                                          <a:latin typeface="Cambria Math" panose="02040503050406030204" pitchFamily="18" charset="0"/>
                                        </a:rPr>
                                        <m:t>𝝁</m:t>
                                      </m:r>
                                    </m:e>
                                    <m:sub>
                                      <m:r>
                                        <a:rPr lang="en-US" altLang="zh-CN" sz="2000" b="1" i="1">
                                          <a:latin typeface="Cambria Math" panose="02040503050406030204" pitchFamily="18" charset="0"/>
                                        </a:rPr>
                                        <m:t>𝒍</m:t>
                                      </m:r>
                                    </m:sub>
                                  </m:sSub>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𝒔</m:t>
                                      </m:r>
                                    </m:e>
                                    <m:sub>
                                      <m:r>
                                        <a:rPr lang="en-US" altLang="zh-CN" sz="2000" b="1" i="1">
                                          <a:latin typeface="Cambria Math" panose="02040503050406030204" pitchFamily="18" charset="0"/>
                                        </a:rPr>
                                        <m:t>𝒍</m:t>
                                      </m:r>
                                    </m:sub>
                                  </m:sSub>
                                  <m: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b="1" i="1">
                                          <a:latin typeface="Cambria Math" panose="02040503050406030204" pitchFamily="18" charset="0"/>
                                        </a:rPr>
                                        <m:t>𝒊</m:t>
                                      </m:r>
                                    </m:sub>
                                  </m:sSub>
                                  <m:r>
                                    <a:rPr lang="en-US" altLang="zh-CN" sz="2000" b="1" i="1">
                                      <a:latin typeface="Cambria Math" panose="02040503050406030204" pitchFamily="18" charset="0"/>
                                    </a:rPr>
                                    <m:t>,</m:t>
                                  </m:r>
                                  <m:r>
                                    <a:rPr lang="en-US" altLang="zh-CN" sz="2000" b="1" i="1">
                                      <a:latin typeface="Cambria Math" panose="02040503050406030204" pitchFamily="18" charset="0"/>
                                    </a:rPr>
                                    <m:t>𝒙</m:t>
                                  </m:r>
                                  <m:r>
                                    <a:rPr lang="en-US" altLang="zh-CN" sz="2000" b="1" i="1">
                                      <a:latin typeface="Cambria Math" panose="02040503050406030204" pitchFamily="18" charset="0"/>
                                    </a:rPr>
                                    <m:t>,</m:t>
                                  </m:r>
                                  <m:r>
                                    <a:rPr lang="en-US" altLang="zh-CN" sz="2000" b="1" i="1">
                                      <a:latin typeface="Cambria Math" panose="02040503050406030204" pitchFamily="18" charset="0"/>
                                    </a:rPr>
                                    <m:t>𝒊</m:t>
                                  </m:r>
                                  <m:r>
                                    <a:rPr lang="en-US" altLang="zh-CN" sz="2000" b="1" i="1">
                                      <a:latin typeface="Cambria Math" panose="02040503050406030204" pitchFamily="18" charset="0"/>
                                    </a:rPr>
                                    <m:t>)</m:t>
                                  </m:r>
                                </m:e>
                              </m:nary>
                            </m:e>
                          </m:nary>
                          <m:r>
                            <a:rPr lang="en-US" altLang="zh-CN" sz="2000" b="1" i="1" smtClean="0">
                              <a:latin typeface="Cambria Math" panose="02040503050406030204" pitchFamily="18" charset="0"/>
                            </a:rPr>
                            <m:t>)</m:t>
                          </m:r>
                        </m:e>
                      </m:nary>
                    </m:oMath>
                  </m:oMathPara>
                </a14:m>
                <a:endParaRPr lang="zh-CN" altLang="en-US" sz="2000" b="1" dirty="0"/>
              </a:p>
            </p:txBody>
          </p:sp>
        </mc:Choice>
        <mc:Fallback xmlns="">
          <p:sp>
            <p:nvSpPr>
              <p:cNvPr id="7" name="文本框 6">
                <a:extLst>
                  <a:ext uri="{FF2B5EF4-FFF2-40B4-BE49-F238E27FC236}">
                    <a16:creationId xmlns:a16="http://schemas.microsoft.com/office/drawing/2014/main" id="{30E01930-7D0B-94F1-18E8-9B2F05487B48}"/>
                  </a:ext>
                </a:extLst>
              </p:cNvPr>
              <p:cNvSpPr txBox="1">
                <a:spLocks noRot="1" noChangeAspect="1" noMove="1" noResize="1" noEditPoints="1" noAdjustHandles="1" noChangeArrowheads="1" noChangeShapeType="1" noTextEdit="1"/>
              </p:cNvSpPr>
              <p:nvPr/>
            </p:nvSpPr>
            <p:spPr>
              <a:xfrm>
                <a:off x="159340" y="6002108"/>
                <a:ext cx="6315640" cy="785215"/>
              </a:xfrm>
              <a:prstGeom prst="rect">
                <a:avLst/>
              </a:prstGeom>
              <a:blipFill>
                <a:blip r:embed="rId6"/>
                <a:stretch>
                  <a:fillRect l="-1004" t="-138095" r="-1004" b="-1857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06866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1045029"/>
            <a:ext cx="11918043" cy="5718842"/>
          </a:xfrm>
        </p:spPr>
        <p:txBody>
          <a:bodyPr>
            <a:normAutofit/>
          </a:bodyPr>
          <a:lstStyle/>
          <a:p>
            <a:r>
              <a:rPr lang="en-US" altLang="zh-CN" dirty="0">
                <a:solidFill>
                  <a:srgbClr val="FF0000"/>
                </a:solidFill>
              </a:rPr>
              <a:t>Z(x)</a:t>
            </a:r>
          </a:p>
          <a:p>
            <a:pPr marL="0" indent="0">
              <a:buNone/>
            </a:pPr>
            <a:r>
              <a:rPr lang="en-US" altLang="zh-CN" sz="2200" dirty="0">
                <a:solidFill>
                  <a:srgbClr val="FF0000"/>
                </a:solidFill>
              </a:rPr>
              <a:t>	</a:t>
            </a:r>
            <a:r>
              <a:rPr lang="en" altLang="zh-CN" sz="2200" dirty="0"/>
              <a:t>Z(x)</a:t>
            </a:r>
            <a:r>
              <a:rPr lang="zh-CN" altLang="en" sz="2200" dirty="0"/>
              <a:t>，</a:t>
            </a:r>
            <a:r>
              <a:rPr lang="zh-CN" altLang="en-US" sz="2200" dirty="0"/>
              <a:t>称规范化因子或配分函数。定义中，求和是在所有可能的输出序列上进行的。在下图中，其实就是图中所有可能的路径组合。每条路径根据 </a:t>
            </a:r>
            <a:r>
              <a:rPr lang="en" altLang="zh-CN" sz="2200" dirty="0"/>
              <a:t>exp(*) </a:t>
            </a:r>
            <a:r>
              <a:rPr lang="zh-CN" altLang="en-US" sz="2200" dirty="0"/>
              <a:t>计算该路径的得分，加和得到 </a:t>
            </a:r>
            <a:r>
              <a:rPr lang="en" altLang="zh-CN" sz="2200" dirty="0"/>
              <a:t>Z(x)</a:t>
            </a:r>
            <a:r>
              <a:rPr lang="zh-CN" altLang="en" sz="2200" dirty="0"/>
              <a:t>。</a:t>
            </a:r>
          </a:p>
        </p:txBody>
      </p:sp>
      <p:sp>
        <p:nvSpPr>
          <p:cNvPr id="5" name="标题 4">
            <a:extLst>
              <a:ext uri="{FF2B5EF4-FFF2-40B4-BE49-F238E27FC236}">
                <a16:creationId xmlns:a16="http://schemas.microsoft.com/office/drawing/2014/main" id="{4C8A3C39-9C81-8EBB-C033-8DC54836B375}"/>
              </a:ext>
            </a:extLst>
          </p:cNvPr>
          <p:cNvSpPr>
            <a:spLocks noGrp="1"/>
          </p:cNvSpPr>
          <p:nvPr>
            <p:ph type="title"/>
          </p:nvPr>
        </p:nvSpPr>
        <p:spPr/>
        <p:txBody>
          <a:bodyPr/>
          <a:lstStyle/>
          <a:p>
            <a:r>
              <a:rPr lang="zh-CN" altLang="en-US" dirty="0"/>
              <a:t>实验：基于</a:t>
            </a:r>
            <a:r>
              <a:rPr lang="en-US" altLang="zh-CN" dirty="0"/>
              <a:t>LSTM+CRF</a:t>
            </a:r>
            <a:r>
              <a:rPr lang="zh-CN" altLang="en-US" dirty="0"/>
              <a:t>的命名实体识别</a:t>
            </a:r>
          </a:p>
        </p:txBody>
      </p:sp>
      <p:pic>
        <p:nvPicPr>
          <p:cNvPr id="6146" name="Picture 2">
            <a:extLst>
              <a:ext uri="{FF2B5EF4-FFF2-40B4-BE49-F238E27FC236}">
                <a16:creationId xmlns:a16="http://schemas.microsoft.com/office/drawing/2014/main" id="{FF0DAFD7-50C8-DAEA-FC52-D5884960C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085" y="3523332"/>
            <a:ext cx="8746671" cy="333466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565A9CA-E723-B1AD-786F-652FD724FECB}"/>
                  </a:ext>
                </a:extLst>
              </p:cNvPr>
              <p:cNvSpPr txBox="1"/>
              <p:nvPr/>
            </p:nvSpPr>
            <p:spPr>
              <a:xfrm>
                <a:off x="2917314" y="2738117"/>
                <a:ext cx="6315640" cy="785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𝒁</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nary>
                        <m:naryPr>
                          <m:chr m:val="∑"/>
                          <m:supHide m:val="on"/>
                          <m:ctrlPr>
                            <a:rPr lang="en-US" altLang="zh-CN" sz="2000" b="1" i="1" smtClean="0">
                              <a:latin typeface="Cambria Math" panose="02040503050406030204" pitchFamily="18" charset="0"/>
                            </a:rPr>
                          </m:ctrlPr>
                        </m:naryPr>
                        <m:sub>
                          <m:r>
                            <m:rPr>
                              <m:brk m:alnAt="7"/>
                            </m:rPr>
                            <a:rPr lang="en-US" altLang="zh-CN" sz="2000" b="1" i="1" smtClean="0">
                              <a:latin typeface="Cambria Math" panose="02040503050406030204" pitchFamily="18" charset="0"/>
                            </a:rPr>
                            <m:t>𝒚</m:t>
                          </m:r>
                        </m:sub>
                        <m:sup/>
                        <m:e>
                          <m:r>
                            <a:rPr lang="en-US" altLang="zh-CN" sz="2000" b="1" i="1" smtClean="0">
                              <a:latin typeface="Cambria Math" panose="02040503050406030204" pitchFamily="18" charset="0"/>
                            </a:rPr>
                            <m:t>𝒆𝒙𝒑</m:t>
                          </m:r>
                          <m:r>
                            <a:rPr lang="en-US" altLang="zh-CN" sz="2000" b="1" i="1" smtClean="0">
                              <a:latin typeface="Cambria Math" panose="02040503050406030204" pitchFamily="18" charset="0"/>
                            </a:rPr>
                            <m:t>(</m:t>
                          </m:r>
                          <m:nary>
                            <m:naryPr>
                              <m:chr m:val="∑"/>
                              <m:supHide m:val="on"/>
                              <m:ctrlPr>
                                <a:rPr lang="en-US" altLang="zh-CN" sz="2000" b="1" i="1">
                                  <a:latin typeface="Cambria Math" panose="02040503050406030204" pitchFamily="18" charset="0"/>
                                </a:rPr>
                              </m:ctrlPr>
                            </m:naryPr>
                            <m:sub>
                              <m:r>
                                <m:rPr>
                                  <m:brk m:alnAt="7"/>
                                </m:rPr>
                                <a:rPr lang="en-US" altLang="zh-CN" sz="2000" b="1" i="1">
                                  <a:latin typeface="Cambria Math" panose="02040503050406030204" pitchFamily="18" charset="0"/>
                                </a:rPr>
                                <m:t>𝒊</m:t>
                              </m:r>
                              <m:r>
                                <a:rPr lang="en-US" altLang="zh-CN" sz="2000" b="1" i="1">
                                  <a:latin typeface="Cambria Math" panose="02040503050406030204" pitchFamily="18" charset="0"/>
                                </a:rPr>
                                <m:t>, </m:t>
                              </m:r>
                              <m:r>
                                <a:rPr lang="en-US" altLang="zh-CN" sz="2000" b="1" i="1">
                                  <a:latin typeface="Cambria Math" panose="02040503050406030204" pitchFamily="18" charset="0"/>
                                </a:rPr>
                                <m:t>𝒌</m:t>
                              </m:r>
                            </m:sub>
                            <m:sup/>
                            <m:e>
                              <m:sSub>
                                <m:sSubPr>
                                  <m:ctrlPr>
                                    <a:rPr lang="en-US" altLang="zh-CN" sz="2000" b="1" i="1">
                                      <a:latin typeface="Cambria Math" panose="02040503050406030204" pitchFamily="18" charset="0"/>
                                    </a:rPr>
                                  </m:ctrlPr>
                                </m:sSubPr>
                                <m:e>
                                  <m:r>
                                    <a:rPr lang="zh-CN" altLang="en-US" sz="2000" b="1" i="1">
                                      <a:latin typeface="Cambria Math" panose="02040503050406030204" pitchFamily="18" charset="0"/>
                                    </a:rPr>
                                    <m:t>𝝀</m:t>
                                  </m:r>
                                </m:e>
                                <m:sub>
                                  <m:r>
                                    <a:rPr lang="en-US" altLang="zh-CN" sz="2000" b="1" i="1">
                                      <a:latin typeface="Cambria Math" panose="02040503050406030204" pitchFamily="18" charset="0"/>
                                    </a:rPr>
                                    <m:t>𝒌</m:t>
                                  </m:r>
                                </m:sub>
                              </m:sSub>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𝒕</m:t>
                                  </m:r>
                                </m:e>
                                <m:sub>
                                  <m:r>
                                    <a:rPr lang="en-US" altLang="zh-CN" sz="2000" b="1" i="1">
                                      <a:latin typeface="Cambria Math" panose="02040503050406030204" pitchFamily="18" charset="0"/>
                                    </a:rPr>
                                    <m:t>𝒌</m:t>
                                  </m:r>
                                </m:sub>
                              </m:sSub>
                              <m:d>
                                <m:dPr>
                                  <m:ctrlPr>
                                    <a:rPr lang="en-US" altLang="zh-CN" sz="2000" b="1" i="1">
                                      <a:latin typeface="Cambria Math" panose="02040503050406030204" pitchFamily="18" charset="0"/>
                                    </a:rPr>
                                  </m:ctrlPr>
                                </m:dPr>
                                <m:e>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b="1" i="1">
                                          <a:latin typeface="Cambria Math" panose="02040503050406030204" pitchFamily="18" charset="0"/>
                                        </a:rPr>
                                        <m:t>𝒊</m:t>
                                      </m:r>
                                      <m:r>
                                        <a:rPr lang="en-US" altLang="zh-CN" sz="2000" b="1" i="1">
                                          <a:latin typeface="Cambria Math" panose="02040503050406030204" pitchFamily="18" charset="0"/>
                                        </a:rPr>
                                        <m:t>−</m:t>
                                      </m:r>
                                      <m:r>
                                        <a:rPr lang="en-US" altLang="zh-CN" sz="2000" b="1" i="1">
                                          <a:latin typeface="Cambria Math" panose="02040503050406030204" pitchFamily="18" charset="0"/>
                                        </a:rPr>
                                        <m:t>𝟏</m:t>
                                      </m:r>
                                    </m:sub>
                                  </m:sSub>
                                  <m: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b="1" i="1">
                                          <a:latin typeface="Cambria Math" panose="02040503050406030204" pitchFamily="18" charset="0"/>
                                        </a:rPr>
                                        <m:t>𝒊</m:t>
                                      </m:r>
                                    </m:sub>
                                  </m:sSub>
                                  <m:r>
                                    <a:rPr lang="en-US" altLang="zh-CN" sz="2000" b="1" i="1">
                                      <a:latin typeface="Cambria Math" panose="02040503050406030204" pitchFamily="18" charset="0"/>
                                    </a:rPr>
                                    <m:t>,</m:t>
                                  </m:r>
                                  <m:r>
                                    <a:rPr lang="en-US" altLang="zh-CN" sz="2000" b="1" i="1">
                                      <a:latin typeface="Cambria Math" panose="02040503050406030204" pitchFamily="18" charset="0"/>
                                    </a:rPr>
                                    <m:t>𝒙</m:t>
                                  </m:r>
                                  <m:r>
                                    <a:rPr lang="en-US" altLang="zh-CN" sz="2000" b="1" i="1">
                                      <a:latin typeface="Cambria Math" panose="02040503050406030204" pitchFamily="18" charset="0"/>
                                    </a:rPr>
                                    <m:t>,</m:t>
                                  </m:r>
                                  <m:r>
                                    <a:rPr lang="en-US" altLang="zh-CN" sz="2000" b="1" i="1">
                                      <a:latin typeface="Cambria Math" panose="02040503050406030204" pitchFamily="18" charset="0"/>
                                    </a:rPr>
                                    <m:t>𝒊</m:t>
                                  </m:r>
                                </m:e>
                              </m:d>
                              <m:r>
                                <a:rPr lang="en-US" altLang="zh-CN" sz="2000" b="1" i="1">
                                  <a:latin typeface="Cambria Math" panose="02040503050406030204" pitchFamily="18" charset="0"/>
                                </a:rPr>
                                <m:t>+</m:t>
                              </m:r>
                              <m:nary>
                                <m:naryPr>
                                  <m:chr m:val="∑"/>
                                  <m:supHide m:val="on"/>
                                  <m:ctrlPr>
                                    <a:rPr lang="en-US" altLang="zh-CN" sz="2000" b="1" i="1">
                                      <a:latin typeface="Cambria Math" panose="02040503050406030204" pitchFamily="18" charset="0"/>
                                    </a:rPr>
                                  </m:ctrlPr>
                                </m:naryPr>
                                <m:sub>
                                  <m:r>
                                    <m:rPr>
                                      <m:brk m:alnAt="7"/>
                                    </m:rPr>
                                    <a:rPr lang="en-US" altLang="zh-CN" sz="2000" b="1" i="1">
                                      <a:latin typeface="Cambria Math" panose="02040503050406030204" pitchFamily="18" charset="0"/>
                                    </a:rPr>
                                    <m:t>𝒊</m:t>
                                  </m:r>
                                  <m:r>
                                    <a:rPr lang="en-US" altLang="zh-CN" sz="2000" b="1" i="1">
                                      <a:latin typeface="Cambria Math" panose="02040503050406030204" pitchFamily="18" charset="0"/>
                                    </a:rPr>
                                    <m:t>, </m:t>
                                  </m:r>
                                  <m:r>
                                    <a:rPr lang="en-US" altLang="zh-CN" sz="2000" b="1" i="1">
                                      <a:latin typeface="Cambria Math" panose="02040503050406030204" pitchFamily="18" charset="0"/>
                                    </a:rPr>
                                    <m:t>𝒍</m:t>
                                  </m:r>
                                </m:sub>
                                <m:sup/>
                                <m:e>
                                  <m:sSub>
                                    <m:sSubPr>
                                      <m:ctrlPr>
                                        <a:rPr lang="en-US" altLang="zh-CN" sz="2000" b="1" i="1">
                                          <a:latin typeface="Cambria Math" panose="02040503050406030204" pitchFamily="18" charset="0"/>
                                        </a:rPr>
                                      </m:ctrlPr>
                                    </m:sSubPr>
                                    <m:e>
                                      <m:r>
                                        <a:rPr lang="zh-CN" altLang="en-US" sz="2000" b="1" i="1">
                                          <a:latin typeface="Cambria Math" panose="02040503050406030204" pitchFamily="18" charset="0"/>
                                        </a:rPr>
                                        <m:t>𝝁</m:t>
                                      </m:r>
                                    </m:e>
                                    <m:sub>
                                      <m:r>
                                        <a:rPr lang="en-US" altLang="zh-CN" sz="2000" b="1" i="1">
                                          <a:latin typeface="Cambria Math" panose="02040503050406030204" pitchFamily="18" charset="0"/>
                                        </a:rPr>
                                        <m:t>𝒍</m:t>
                                      </m:r>
                                    </m:sub>
                                  </m:sSub>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𝒔</m:t>
                                      </m:r>
                                    </m:e>
                                    <m:sub>
                                      <m:r>
                                        <a:rPr lang="en-US" altLang="zh-CN" sz="2000" b="1" i="1">
                                          <a:latin typeface="Cambria Math" panose="02040503050406030204" pitchFamily="18" charset="0"/>
                                        </a:rPr>
                                        <m:t>𝒍</m:t>
                                      </m:r>
                                    </m:sub>
                                  </m:sSub>
                                  <m: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b="1" i="1">
                                          <a:latin typeface="Cambria Math" panose="02040503050406030204" pitchFamily="18" charset="0"/>
                                        </a:rPr>
                                        <m:t>𝒊</m:t>
                                      </m:r>
                                    </m:sub>
                                  </m:sSub>
                                  <m:r>
                                    <a:rPr lang="en-US" altLang="zh-CN" sz="2000" b="1" i="1">
                                      <a:latin typeface="Cambria Math" panose="02040503050406030204" pitchFamily="18" charset="0"/>
                                    </a:rPr>
                                    <m:t>,</m:t>
                                  </m:r>
                                  <m:r>
                                    <a:rPr lang="en-US" altLang="zh-CN" sz="2000" b="1" i="1">
                                      <a:latin typeface="Cambria Math" panose="02040503050406030204" pitchFamily="18" charset="0"/>
                                    </a:rPr>
                                    <m:t>𝒙</m:t>
                                  </m:r>
                                  <m:r>
                                    <a:rPr lang="en-US" altLang="zh-CN" sz="2000" b="1" i="1">
                                      <a:latin typeface="Cambria Math" panose="02040503050406030204" pitchFamily="18" charset="0"/>
                                    </a:rPr>
                                    <m:t>,</m:t>
                                  </m:r>
                                  <m:r>
                                    <a:rPr lang="en-US" altLang="zh-CN" sz="2000" b="1" i="1">
                                      <a:latin typeface="Cambria Math" panose="02040503050406030204" pitchFamily="18" charset="0"/>
                                    </a:rPr>
                                    <m:t>𝒊</m:t>
                                  </m:r>
                                  <m:r>
                                    <a:rPr lang="en-US" altLang="zh-CN" sz="2000" b="1" i="1">
                                      <a:latin typeface="Cambria Math" panose="02040503050406030204" pitchFamily="18" charset="0"/>
                                    </a:rPr>
                                    <m:t>)</m:t>
                                  </m:r>
                                </m:e>
                              </m:nary>
                            </m:e>
                          </m:nary>
                          <m:r>
                            <a:rPr lang="en-US" altLang="zh-CN" sz="2000" b="1" i="1" smtClean="0">
                              <a:latin typeface="Cambria Math" panose="02040503050406030204" pitchFamily="18" charset="0"/>
                            </a:rPr>
                            <m:t>)</m:t>
                          </m:r>
                        </m:e>
                      </m:nary>
                    </m:oMath>
                  </m:oMathPara>
                </a14:m>
                <a:endParaRPr lang="zh-CN" altLang="en-US" sz="2000" b="1" dirty="0"/>
              </a:p>
            </p:txBody>
          </p:sp>
        </mc:Choice>
        <mc:Fallback xmlns="">
          <p:sp>
            <p:nvSpPr>
              <p:cNvPr id="2" name="文本框 1">
                <a:extLst>
                  <a:ext uri="{FF2B5EF4-FFF2-40B4-BE49-F238E27FC236}">
                    <a16:creationId xmlns:a16="http://schemas.microsoft.com/office/drawing/2014/main" id="{3565A9CA-E723-B1AD-786F-652FD724FECB}"/>
                  </a:ext>
                </a:extLst>
              </p:cNvPr>
              <p:cNvSpPr txBox="1">
                <a:spLocks noRot="1" noChangeAspect="1" noMove="1" noResize="1" noEditPoints="1" noAdjustHandles="1" noChangeArrowheads="1" noChangeShapeType="1" noTextEdit="1"/>
              </p:cNvSpPr>
              <p:nvPr/>
            </p:nvSpPr>
            <p:spPr>
              <a:xfrm>
                <a:off x="2917314" y="2738117"/>
                <a:ext cx="6315640" cy="785215"/>
              </a:xfrm>
              <a:prstGeom prst="rect">
                <a:avLst/>
              </a:prstGeom>
              <a:blipFill>
                <a:blip r:embed="rId4"/>
                <a:stretch>
                  <a:fillRect l="-802" t="-138095" r="-802" b="-1873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506918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1045029"/>
            <a:ext cx="11918043" cy="5718842"/>
          </a:xfrm>
        </p:spPr>
        <p:txBody>
          <a:bodyPr>
            <a:normAutofit/>
          </a:bodyPr>
          <a:lstStyle/>
          <a:p>
            <a:r>
              <a:rPr lang="en-US" altLang="zh-CN" dirty="0" err="1">
                <a:solidFill>
                  <a:srgbClr val="FF0000"/>
                </a:solidFill>
              </a:rPr>
              <a:t>s</a:t>
            </a:r>
            <a:r>
              <a:rPr lang="en-US" altLang="zh-CN" sz="2400" dirty="0" err="1">
                <a:solidFill>
                  <a:srgbClr val="FF0000"/>
                </a:solidFill>
              </a:rPr>
              <a:t>t</a:t>
            </a:r>
            <a:r>
              <a:rPr lang="zh-CN" altLang="en-US" dirty="0">
                <a:solidFill>
                  <a:srgbClr val="FF0000"/>
                </a:solidFill>
              </a:rPr>
              <a:t>和</a:t>
            </a:r>
            <a:r>
              <a:rPr lang="en-US" altLang="zh-CN" dirty="0" err="1">
                <a:solidFill>
                  <a:srgbClr val="FF0000"/>
                </a:solidFill>
              </a:rPr>
              <a:t>t</a:t>
            </a:r>
            <a:r>
              <a:rPr lang="en-US" altLang="zh-CN" sz="2400" dirty="0" err="1">
                <a:solidFill>
                  <a:srgbClr val="FF0000"/>
                </a:solidFill>
              </a:rPr>
              <a:t>k</a:t>
            </a:r>
            <a:endParaRPr lang="en-US" altLang="zh-CN" dirty="0">
              <a:solidFill>
                <a:srgbClr val="FF0000"/>
              </a:solidFill>
            </a:endParaRPr>
          </a:p>
          <a:p>
            <a:pPr marL="0" indent="0">
              <a:buNone/>
            </a:pPr>
            <a:r>
              <a:rPr lang="en-US" altLang="zh-CN" sz="2200" dirty="0">
                <a:solidFill>
                  <a:srgbClr val="FF0000"/>
                </a:solidFill>
              </a:rPr>
              <a:t>	</a:t>
            </a:r>
            <a:endParaRPr lang="zh-CN" altLang="en" sz="2200" dirty="0"/>
          </a:p>
        </p:txBody>
      </p:sp>
      <p:sp>
        <p:nvSpPr>
          <p:cNvPr id="5" name="标题 4">
            <a:extLst>
              <a:ext uri="{FF2B5EF4-FFF2-40B4-BE49-F238E27FC236}">
                <a16:creationId xmlns:a16="http://schemas.microsoft.com/office/drawing/2014/main" id="{4C8A3C39-9C81-8EBB-C033-8DC54836B375}"/>
              </a:ext>
            </a:extLst>
          </p:cNvPr>
          <p:cNvSpPr>
            <a:spLocks noGrp="1"/>
          </p:cNvSpPr>
          <p:nvPr>
            <p:ph type="title"/>
          </p:nvPr>
        </p:nvSpPr>
        <p:spPr/>
        <p:txBody>
          <a:bodyPr/>
          <a:lstStyle/>
          <a:p>
            <a:r>
              <a:rPr lang="zh-CN" altLang="en-US" dirty="0"/>
              <a:t>实验：基于</a:t>
            </a:r>
            <a:r>
              <a:rPr lang="en-US" altLang="zh-CN" dirty="0"/>
              <a:t>LSTM+CRF</a:t>
            </a:r>
            <a:r>
              <a:rPr lang="zh-CN" altLang="en-US" dirty="0"/>
              <a:t>的命名实体识别</a:t>
            </a:r>
          </a:p>
        </p:txBody>
      </p:sp>
      <p:pic>
        <p:nvPicPr>
          <p:cNvPr id="7170" name="Picture 2">
            <a:extLst>
              <a:ext uri="{FF2B5EF4-FFF2-40B4-BE49-F238E27FC236}">
                <a16:creationId xmlns:a16="http://schemas.microsoft.com/office/drawing/2014/main" id="{A972C2DD-9543-FE09-B2BF-3A967C1D7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830" y="1049301"/>
            <a:ext cx="10298339" cy="580869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BECEEFF-35EC-3812-74FC-B11004AFC6D5}"/>
                  </a:ext>
                </a:extLst>
              </p:cNvPr>
              <p:cNvSpPr txBox="1"/>
              <p:nvPr/>
            </p:nvSpPr>
            <p:spPr>
              <a:xfrm>
                <a:off x="2955190" y="4207688"/>
                <a:ext cx="6315640" cy="785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𝒁</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nary>
                        <m:naryPr>
                          <m:chr m:val="∑"/>
                          <m:supHide m:val="on"/>
                          <m:ctrlPr>
                            <a:rPr lang="en-US" altLang="zh-CN" sz="2000" b="1" i="1" smtClean="0">
                              <a:latin typeface="Cambria Math" panose="02040503050406030204" pitchFamily="18" charset="0"/>
                            </a:rPr>
                          </m:ctrlPr>
                        </m:naryPr>
                        <m:sub>
                          <m:r>
                            <m:rPr>
                              <m:brk m:alnAt="7"/>
                            </m:rPr>
                            <a:rPr lang="en-US" altLang="zh-CN" sz="2000" b="1" i="1" smtClean="0">
                              <a:latin typeface="Cambria Math" panose="02040503050406030204" pitchFamily="18" charset="0"/>
                            </a:rPr>
                            <m:t>𝒚</m:t>
                          </m:r>
                        </m:sub>
                        <m:sup/>
                        <m:e>
                          <m:r>
                            <a:rPr lang="en-US" altLang="zh-CN" sz="2000" b="1" i="1" smtClean="0">
                              <a:latin typeface="Cambria Math" panose="02040503050406030204" pitchFamily="18" charset="0"/>
                            </a:rPr>
                            <m:t>𝒆𝒙𝒑</m:t>
                          </m:r>
                          <m:r>
                            <a:rPr lang="en-US" altLang="zh-CN" sz="2000" b="1" i="1" smtClean="0">
                              <a:latin typeface="Cambria Math" panose="02040503050406030204" pitchFamily="18" charset="0"/>
                            </a:rPr>
                            <m:t>(</m:t>
                          </m:r>
                          <m:nary>
                            <m:naryPr>
                              <m:chr m:val="∑"/>
                              <m:supHide m:val="on"/>
                              <m:ctrlPr>
                                <a:rPr lang="en-US" altLang="zh-CN" sz="2000" b="1" i="1">
                                  <a:latin typeface="Cambria Math" panose="02040503050406030204" pitchFamily="18" charset="0"/>
                                </a:rPr>
                              </m:ctrlPr>
                            </m:naryPr>
                            <m:sub>
                              <m:r>
                                <m:rPr>
                                  <m:brk m:alnAt="7"/>
                                </m:rPr>
                                <a:rPr lang="en-US" altLang="zh-CN" sz="2000" b="1" i="1">
                                  <a:latin typeface="Cambria Math" panose="02040503050406030204" pitchFamily="18" charset="0"/>
                                </a:rPr>
                                <m:t>𝒊</m:t>
                              </m:r>
                              <m:r>
                                <a:rPr lang="en-US" altLang="zh-CN" sz="2000" b="1" i="1">
                                  <a:latin typeface="Cambria Math" panose="02040503050406030204" pitchFamily="18" charset="0"/>
                                </a:rPr>
                                <m:t>, </m:t>
                              </m:r>
                              <m:r>
                                <a:rPr lang="en-US" altLang="zh-CN" sz="2000" b="1" i="1">
                                  <a:latin typeface="Cambria Math" panose="02040503050406030204" pitchFamily="18" charset="0"/>
                                </a:rPr>
                                <m:t>𝒌</m:t>
                              </m:r>
                            </m:sub>
                            <m:sup/>
                            <m:e>
                              <m:sSub>
                                <m:sSubPr>
                                  <m:ctrlPr>
                                    <a:rPr lang="en-US" altLang="zh-CN" sz="2000" b="1" i="1">
                                      <a:latin typeface="Cambria Math" panose="02040503050406030204" pitchFamily="18" charset="0"/>
                                    </a:rPr>
                                  </m:ctrlPr>
                                </m:sSubPr>
                                <m:e>
                                  <m:r>
                                    <a:rPr lang="zh-CN" altLang="en-US" sz="2000" b="1" i="1">
                                      <a:latin typeface="Cambria Math" panose="02040503050406030204" pitchFamily="18" charset="0"/>
                                    </a:rPr>
                                    <m:t>𝝀</m:t>
                                  </m:r>
                                </m:e>
                                <m:sub>
                                  <m:r>
                                    <a:rPr lang="en-US" altLang="zh-CN" sz="2000" b="1" i="1">
                                      <a:latin typeface="Cambria Math" panose="02040503050406030204" pitchFamily="18" charset="0"/>
                                    </a:rPr>
                                    <m:t>𝒌</m:t>
                                  </m:r>
                                </m:sub>
                              </m:sSub>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𝒕</m:t>
                                  </m:r>
                                </m:e>
                                <m:sub>
                                  <m:r>
                                    <a:rPr lang="en-US" altLang="zh-CN" sz="2000" b="1" i="1">
                                      <a:latin typeface="Cambria Math" panose="02040503050406030204" pitchFamily="18" charset="0"/>
                                    </a:rPr>
                                    <m:t>𝒌</m:t>
                                  </m:r>
                                </m:sub>
                              </m:sSub>
                              <m:d>
                                <m:dPr>
                                  <m:ctrlPr>
                                    <a:rPr lang="en-US" altLang="zh-CN" sz="2000" b="1" i="1">
                                      <a:latin typeface="Cambria Math" panose="02040503050406030204" pitchFamily="18" charset="0"/>
                                    </a:rPr>
                                  </m:ctrlPr>
                                </m:dPr>
                                <m:e>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b="1" i="1">
                                          <a:latin typeface="Cambria Math" panose="02040503050406030204" pitchFamily="18" charset="0"/>
                                        </a:rPr>
                                        <m:t>𝒊</m:t>
                                      </m:r>
                                      <m:r>
                                        <a:rPr lang="en-US" altLang="zh-CN" sz="2000" b="1" i="1">
                                          <a:latin typeface="Cambria Math" panose="02040503050406030204" pitchFamily="18" charset="0"/>
                                        </a:rPr>
                                        <m:t>−</m:t>
                                      </m:r>
                                      <m:r>
                                        <a:rPr lang="en-US" altLang="zh-CN" sz="2000" b="1" i="1">
                                          <a:latin typeface="Cambria Math" panose="02040503050406030204" pitchFamily="18" charset="0"/>
                                        </a:rPr>
                                        <m:t>𝟏</m:t>
                                      </m:r>
                                    </m:sub>
                                  </m:sSub>
                                  <m: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b="1" i="1">
                                          <a:latin typeface="Cambria Math" panose="02040503050406030204" pitchFamily="18" charset="0"/>
                                        </a:rPr>
                                        <m:t>𝒊</m:t>
                                      </m:r>
                                    </m:sub>
                                  </m:sSub>
                                  <m:r>
                                    <a:rPr lang="en-US" altLang="zh-CN" sz="2000" b="1" i="1">
                                      <a:latin typeface="Cambria Math" panose="02040503050406030204" pitchFamily="18" charset="0"/>
                                    </a:rPr>
                                    <m:t>,</m:t>
                                  </m:r>
                                  <m:r>
                                    <a:rPr lang="en-US" altLang="zh-CN" sz="2000" b="1" i="1">
                                      <a:latin typeface="Cambria Math" panose="02040503050406030204" pitchFamily="18" charset="0"/>
                                    </a:rPr>
                                    <m:t>𝒙</m:t>
                                  </m:r>
                                  <m:r>
                                    <a:rPr lang="en-US" altLang="zh-CN" sz="2000" b="1" i="1">
                                      <a:latin typeface="Cambria Math" panose="02040503050406030204" pitchFamily="18" charset="0"/>
                                    </a:rPr>
                                    <m:t>,</m:t>
                                  </m:r>
                                  <m:r>
                                    <a:rPr lang="en-US" altLang="zh-CN" sz="2000" b="1" i="1">
                                      <a:latin typeface="Cambria Math" panose="02040503050406030204" pitchFamily="18" charset="0"/>
                                    </a:rPr>
                                    <m:t>𝒊</m:t>
                                  </m:r>
                                </m:e>
                              </m:d>
                              <m:r>
                                <a:rPr lang="en-US" altLang="zh-CN" sz="2000" b="1" i="1">
                                  <a:latin typeface="Cambria Math" panose="02040503050406030204" pitchFamily="18" charset="0"/>
                                </a:rPr>
                                <m:t>+</m:t>
                              </m:r>
                              <m:nary>
                                <m:naryPr>
                                  <m:chr m:val="∑"/>
                                  <m:supHide m:val="on"/>
                                  <m:ctrlPr>
                                    <a:rPr lang="en-US" altLang="zh-CN" sz="2000" b="1" i="1">
                                      <a:latin typeface="Cambria Math" panose="02040503050406030204" pitchFamily="18" charset="0"/>
                                    </a:rPr>
                                  </m:ctrlPr>
                                </m:naryPr>
                                <m:sub>
                                  <m:r>
                                    <m:rPr>
                                      <m:brk m:alnAt="7"/>
                                    </m:rPr>
                                    <a:rPr lang="en-US" altLang="zh-CN" sz="2000" b="1" i="1">
                                      <a:latin typeface="Cambria Math" panose="02040503050406030204" pitchFamily="18" charset="0"/>
                                    </a:rPr>
                                    <m:t>𝒊</m:t>
                                  </m:r>
                                  <m:r>
                                    <a:rPr lang="en-US" altLang="zh-CN" sz="2000" b="1" i="1">
                                      <a:latin typeface="Cambria Math" panose="02040503050406030204" pitchFamily="18" charset="0"/>
                                    </a:rPr>
                                    <m:t>, </m:t>
                                  </m:r>
                                  <m:r>
                                    <a:rPr lang="en-US" altLang="zh-CN" sz="2000" b="1" i="1">
                                      <a:latin typeface="Cambria Math" panose="02040503050406030204" pitchFamily="18" charset="0"/>
                                    </a:rPr>
                                    <m:t>𝒍</m:t>
                                  </m:r>
                                </m:sub>
                                <m:sup/>
                                <m:e>
                                  <m:sSub>
                                    <m:sSubPr>
                                      <m:ctrlPr>
                                        <a:rPr lang="en-US" altLang="zh-CN" sz="2000" b="1" i="1">
                                          <a:latin typeface="Cambria Math" panose="02040503050406030204" pitchFamily="18" charset="0"/>
                                        </a:rPr>
                                      </m:ctrlPr>
                                    </m:sSubPr>
                                    <m:e>
                                      <m:r>
                                        <a:rPr lang="zh-CN" altLang="en-US" sz="2000" b="1" i="1">
                                          <a:latin typeface="Cambria Math" panose="02040503050406030204" pitchFamily="18" charset="0"/>
                                        </a:rPr>
                                        <m:t>𝝁</m:t>
                                      </m:r>
                                    </m:e>
                                    <m:sub>
                                      <m:r>
                                        <a:rPr lang="en-US" altLang="zh-CN" sz="2000" b="1" i="1">
                                          <a:latin typeface="Cambria Math" panose="02040503050406030204" pitchFamily="18" charset="0"/>
                                        </a:rPr>
                                        <m:t>𝒍</m:t>
                                      </m:r>
                                    </m:sub>
                                  </m:sSub>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𝒔</m:t>
                                      </m:r>
                                    </m:e>
                                    <m:sub>
                                      <m:r>
                                        <a:rPr lang="en-US" altLang="zh-CN" sz="2000" b="1" i="1">
                                          <a:latin typeface="Cambria Math" panose="02040503050406030204" pitchFamily="18" charset="0"/>
                                        </a:rPr>
                                        <m:t>𝒍</m:t>
                                      </m:r>
                                    </m:sub>
                                  </m:sSub>
                                  <m: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b="1" i="1">
                                          <a:latin typeface="Cambria Math" panose="02040503050406030204" pitchFamily="18" charset="0"/>
                                        </a:rPr>
                                        <m:t>𝒊</m:t>
                                      </m:r>
                                    </m:sub>
                                  </m:sSub>
                                  <m:r>
                                    <a:rPr lang="en-US" altLang="zh-CN" sz="2000" b="1" i="1">
                                      <a:latin typeface="Cambria Math" panose="02040503050406030204" pitchFamily="18" charset="0"/>
                                    </a:rPr>
                                    <m:t>,</m:t>
                                  </m:r>
                                  <m:r>
                                    <a:rPr lang="en-US" altLang="zh-CN" sz="2000" b="1" i="1">
                                      <a:latin typeface="Cambria Math" panose="02040503050406030204" pitchFamily="18" charset="0"/>
                                    </a:rPr>
                                    <m:t>𝒙</m:t>
                                  </m:r>
                                  <m:r>
                                    <a:rPr lang="en-US" altLang="zh-CN" sz="2000" b="1" i="1">
                                      <a:latin typeface="Cambria Math" panose="02040503050406030204" pitchFamily="18" charset="0"/>
                                    </a:rPr>
                                    <m:t>,</m:t>
                                  </m:r>
                                  <m:r>
                                    <a:rPr lang="en-US" altLang="zh-CN" sz="2000" b="1" i="1">
                                      <a:latin typeface="Cambria Math" panose="02040503050406030204" pitchFamily="18" charset="0"/>
                                    </a:rPr>
                                    <m:t>𝒊</m:t>
                                  </m:r>
                                  <m:r>
                                    <a:rPr lang="en-US" altLang="zh-CN" sz="2000" b="1" i="1">
                                      <a:latin typeface="Cambria Math" panose="02040503050406030204" pitchFamily="18" charset="0"/>
                                    </a:rPr>
                                    <m:t>)</m:t>
                                  </m:r>
                                </m:e>
                              </m:nary>
                            </m:e>
                          </m:nary>
                          <m:r>
                            <a:rPr lang="en-US" altLang="zh-CN" sz="2000" b="1" i="1" smtClean="0">
                              <a:latin typeface="Cambria Math" panose="02040503050406030204" pitchFamily="18" charset="0"/>
                            </a:rPr>
                            <m:t>)</m:t>
                          </m:r>
                        </m:e>
                      </m:nary>
                    </m:oMath>
                  </m:oMathPara>
                </a14:m>
                <a:endParaRPr lang="zh-CN" altLang="en-US" sz="2000" b="1" dirty="0"/>
              </a:p>
            </p:txBody>
          </p:sp>
        </mc:Choice>
        <mc:Fallback xmlns="">
          <p:sp>
            <p:nvSpPr>
              <p:cNvPr id="2" name="文本框 1">
                <a:extLst>
                  <a:ext uri="{FF2B5EF4-FFF2-40B4-BE49-F238E27FC236}">
                    <a16:creationId xmlns:a16="http://schemas.microsoft.com/office/drawing/2014/main" id="{4BECEEFF-35EC-3812-74FC-B11004AFC6D5}"/>
                  </a:ext>
                </a:extLst>
              </p:cNvPr>
              <p:cNvSpPr txBox="1">
                <a:spLocks noRot="1" noChangeAspect="1" noMove="1" noResize="1" noEditPoints="1" noAdjustHandles="1" noChangeArrowheads="1" noChangeShapeType="1" noTextEdit="1"/>
              </p:cNvSpPr>
              <p:nvPr/>
            </p:nvSpPr>
            <p:spPr>
              <a:xfrm>
                <a:off x="2955190" y="4207688"/>
                <a:ext cx="6315640" cy="785215"/>
              </a:xfrm>
              <a:prstGeom prst="rect">
                <a:avLst/>
              </a:prstGeom>
              <a:blipFill>
                <a:blip r:embed="rId4"/>
                <a:stretch>
                  <a:fillRect l="-802" t="-139683" r="-802" b="-1857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864874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1045029"/>
            <a:ext cx="11918043" cy="5718842"/>
          </a:xfrm>
        </p:spPr>
        <p:txBody>
          <a:bodyPr>
            <a:normAutofit/>
          </a:bodyPr>
          <a:lstStyle/>
          <a:p>
            <a:r>
              <a:rPr lang="zh-CN" altLang="en-US" dirty="0">
                <a:solidFill>
                  <a:srgbClr val="FF0000"/>
                </a:solidFill>
              </a:rPr>
              <a:t>损失函数</a:t>
            </a:r>
            <a:endParaRPr lang="en-US" altLang="zh-CN" dirty="0">
              <a:solidFill>
                <a:srgbClr val="FF0000"/>
              </a:solidFill>
            </a:endParaRPr>
          </a:p>
          <a:p>
            <a:pPr marL="0" indent="0">
              <a:buNone/>
            </a:pPr>
            <a:r>
              <a:rPr lang="en-US" altLang="zh-CN" sz="2200" dirty="0">
                <a:solidFill>
                  <a:srgbClr val="FF0000"/>
                </a:solidFill>
              </a:rPr>
              <a:t>	</a:t>
            </a:r>
          </a:p>
          <a:p>
            <a:pPr marL="0" indent="0">
              <a:buNone/>
            </a:pPr>
            <a:endParaRPr lang="en-US" altLang="zh-CN" sz="2200" dirty="0">
              <a:solidFill>
                <a:srgbClr val="FF0000"/>
              </a:solidFill>
            </a:endParaRPr>
          </a:p>
          <a:p>
            <a:pPr marL="0" indent="0">
              <a:buNone/>
            </a:pPr>
            <a:endParaRPr lang="en-US" altLang="zh-CN" sz="2200" dirty="0">
              <a:solidFill>
                <a:srgbClr val="FF0000"/>
              </a:solidFill>
            </a:endParaRPr>
          </a:p>
          <a:p>
            <a:pPr marL="0" indent="0">
              <a:buNone/>
            </a:pPr>
            <a:endParaRPr lang="en-US" altLang="zh-CN" sz="2200" dirty="0">
              <a:solidFill>
                <a:srgbClr val="FF0000"/>
              </a:solidFill>
            </a:endParaRPr>
          </a:p>
          <a:p>
            <a:pPr marL="0" indent="0">
              <a:buNone/>
            </a:pPr>
            <a:endParaRPr lang="en-US" altLang="zh-CN" sz="2200" dirty="0">
              <a:solidFill>
                <a:srgbClr val="FF0000"/>
              </a:solidFill>
            </a:endParaRPr>
          </a:p>
          <a:p>
            <a:pPr marL="0" indent="0">
              <a:buNone/>
            </a:pPr>
            <a:r>
              <a:rPr lang="en-US" altLang="zh-CN" sz="2200" dirty="0">
                <a:solidFill>
                  <a:srgbClr val="FF0000"/>
                </a:solidFill>
              </a:rPr>
              <a:t>	</a:t>
            </a:r>
            <a:r>
              <a:rPr lang="zh-CN" altLang="en-US" sz="2200" dirty="0"/>
              <a:t>最大化对数似然函数：</a:t>
            </a:r>
            <a:endParaRPr lang="en-US" altLang="zh-CN" sz="2200" dirty="0"/>
          </a:p>
          <a:p>
            <a:pPr marL="0" indent="0">
              <a:buNone/>
            </a:pPr>
            <a:r>
              <a:rPr lang="en-US" altLang="zh-CN" sz="2200" dirty="0">
                <a:solidFill>
                  <a:srgbClr val="FF0000"/>
                </a:solidFill>
              </a:rPr>
              <a:t>			</a:t>
            </a:r>
          </a:p>
        </p:txBody>
      </p:sp>
      <p:sp>
        <p:nvSpPr>
          <p:cNvPr id="5" name="标题 4">
            <a:extLst>
              <a:ext uri="{FF2B5EF4-FFF2-40B4-BE49-F238E27FC236}">
                <a16:creationId xmlns:a16="http://schemas.microsoft.com/office/drawing/2014/main" id="{4C8A3C39-9C81-8EBB-C033-8DC54836B375}"/>
              </a:ext>
            </a:extLst>
          </p:cNvPr>
          <p:cNvSpPr>
            <a:spLocks noGrp="1"/>
          </p:cNvSpPr>
          <p:nvPr>
            <p:ph type="title"/>
          </p:nvPr>
        </p:nvSpPr>
        <p:spPr/>
        <p:txBody>
          <a:bodyPr/>
          <a:lstStyle/>
          <a:p>
            <a:r>
              <a:rPr lang="zh-CN" altLang="en-US" dirty="0"/>
              <a:t>实验：基于</a:t>
            </a:r>
            <a:r>
              <a:rPr lang="en-US" altLang="zh-CN" dirty="0"/>
              <a:t>LSTM+CRF</a:t>
            </a:r>
            <a:r>
              <a:rPr lang="zh-CN" altLang="en-US" dirty="0"/>
              <a:t>的命名实体识别</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CDE6259-1CF8-6BC1-35D6-7AD9EACD8F76}"/>
                  </a:ext>
                </a:extLst>
              </p:cNvPr>
              <p:cNvSpPr txBox="1"/>
              <p:nvPr/>
            </p:nvSpPr>
            <p:spPr>
              <a:xfrm>
                <a:off x="2718285" y="1725121"/>
                <a:ext cx="6713697" cy="7704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𝒑</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e>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𝒁</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den>
                      </m:f>
                      <m:r>
                        <a:rPr lang="en-US" altLang="zh-CN" sz="2000" b="1" i="0" smtClean="0">
                          <a:latin typeface="Cambria Math" panose="02040503050406030204" pitchFamily="18" charset="0"/>
                        </a:rPr>
                        <m:t>𝐞𝐱𝐩</m:t>
                      </m:r>
                      <m:r>
                        <a:rPr lang="en-US" altLang="zh-CN" sz="2000" b="1" i="1" smtClean="0">
                          <a:latin typeface="Cambria Math" panose="02040503050406030204" pitchFamily="18" charset="0"/>
                        </a:rPr>
                        <m:t>⁡(</m:t>
                      </m:r>
                      <m:nary>
                        <m:naryPr>
                          <m:chr m:val="∑"/>
                          <m:supHide m:val="on"/>
                          <m:ctrlPr>
                            <a:rPr lang="en-US" altLang="zh-CN" sz="2000" b="1" i="1" smtClean="0">
                              <a:latin typeface="Cambria Math" panose="02040503050406030204" pitchFamily="18" charset="0"/>
                            </a:rPr>
                          </m:ctrlPr>
                        </m:naryPr>
                        <m:sub>
                          <m:r>
                            <m:rPr>
                              <m:brk m:alnAt="7"/>
                            </m:rP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𝒌</m:t>
                          </m:r>
                        </m:sub>
                        <m:sup/>
                        <m:e>
                          <m:sSub>
                            <m:sSubPr>
                              <m:ctrlPr>
                                <a:rPr lang="en-US" altLang="zh-CN" sz="2000" b="1" i="1" smtClean="0">
                                  <a:latin typeface="Cambria Math" panose="02040503050406030204" pitchFamily="18" charset="0"/>
                                </a:rPr>
                              </m:ctrlPr>
                            </m:sSubPr>
                            <m:e>
                              <m:r>
                                <a:rPr lang="zh-CN" altLang="en-US" sz="2000" b="1" i="1" smtClean="0">
                                  <a:latin typeface="Cambria Math" panose="02040503050406030204" pitchFamily="18" charset="0"/>
                                </a:rPr>
                                <m:t>𝝀</m:t>
                              </m:r>
                            </m:e>
                            <m:sub>
                              <m:r>
                                <a:rPr lang="en-US" altLang="zh-CN" sz="2000" b="1" i="1" smtClean="0">
                                  <a:latin typeface="Cambria Math" panose="02040503050406030204" pitchFamily="18" charset="0"/>
                                </a:rPr>
                                <m:t>𝒌</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𝒕</m:t>
                              </m:r>
                            </m:e>
                            <m:sub>
                              <m:r>
                                <a:rPr lang="en-US" altLang="zh-CN" sz="2000" b="1" i="1" smtClean="0">
                                  <a:latin typeface="Cambria Math" panose="02040503050406030204" pitchFamily="18" charset="0"/>
                                </a:rPr>
                                <m:t>𝒌</m:t>
                              </m:r>
                            </m:sub>
                          </m:sSub>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𝒊</m:t>
                              </m:r>
                            </m:e>
                          </m:d>
                          <m:r>
                            <a:rPr lang="en-US" altLang="zh-CN" sz="2000" b="1" i="1" smtClean="0">
                              <a:latin typeface="Cambria Math" panose="02040503050406030204" pitchFamily="18" charset="0"/>
                            </a:rPr>
                            <m:t>+</m:t>
                          </m:r>
                          <m:nary>
                            <m:naryPr>
                              <m:chr m:val="∑"/>
                              <m:supHide m:val="on"/>
                              <m:ctrlPr>
                                <a:rPr lang="en-US" altLang="zh-CN" sz="2000" b="1" i="1" smtClean="0">
                                  <a:latin typeface="Cambria Math" panose="02040503050406030204" pitchFamily="18" charset="0"/>
                                </a:rPr>
                              </m:ctrlPr>
                            </m:naryPr>
                            <m:sub>
                              <m:r>
                                <m:rPr>
                                  <m:brk m:alnAt="7"/>
                                </m:rP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𝒍</m:t>
                              </m:r>
                            </m:sub>
                            <m:sup/>
                            <m:e>
                              <m:sSub>
                                <m:sSubPr>
                                  <m:ctrlPr>
                                    <a:rPr lang="en-US" altLang="zh-CN" sz="2000" b="1" i="1" smtClean="0">
                                      <a:latin typeface="Cambria Math" panose="02040503050406030204" pitchFamily="18" charset="0"/>
                                    </a:rPr>
                                  </m:ctrlPr>
                                </m:sSubPr>
                                <m:e>
                                  <m:r>
                                    <a:rPr lang="zh-CN" altLang="en-US" sz="2000" b="1" i="1" smtClean="0">
                                      <a:latin typeface="Cambria Math" panose="02040503050406030204" pitchFamily="18" charset="0"/>
                                    </a:rPr>
                                    <m:t>𝝁</m:t>
                                  </m:r>
                                </m:e>
                                <m:sub>
                                  <m:r>
                                    <a:rPr lang="en-US" altLang="zh-CN" sz="2000" b="1" i="1" smtClean="0">
                                      <a:latin typeface="Cambria Math" panose="02040503050406030204" pitchFamily="18" charset="0"/>
                                    </a:rPr>
                                    <m:t>𝒍</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𝒍</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e>
                          </m:nary>
                        </m:e>
                      </m:nary>
                      <m:r>
                        <a:rPr lang="en-US" altLang="zh-CN" sz="2000" b="1" i="1" smtClean="0">
                          <a:latin typeface="Cambria Math" panose="02040503050406030204" pitchFamily="18" charset="0"/>
                        </a:rPr>
                        <m:t>)</m:t>
                      </m:r>
                    </m:oMath>
                  </m:oMathPara>
                </a14:m>
                <a:endParaRPr lang="zh-CN" altLang="en-US" sz="2000" b="1" dirty="0"/>
              </a:p>
            </p:txBody>
          </p:sp>
        </mc:Choice>
        <mc:Fallback xmlns="">
          <p:sp>
            <p:nvSpPr>
              <p:cNvPr id="4" name="文本框 3">
                <a:extLst>
                  <a:ext uri="{FF2B5EF4-FFF2-40B4-BE49-F238E27FC236}">
                    <a16:creationId xmlns:a16="http://schemas.microsoft.com/office/drawing/2014/main" id="{ACDE6259-1CF8-6BC1-35D6-7AD9EACD8F76}"/>
                  </a:ext>
                </a:extLst>
              </p:cNvPr>
              <p:cNvSpPr txBox="1">
                <a:spLocks noRot="1" noChangeAspect="1" noMove="1" noResize="1" noEditPoints="1" noAdjustHandles="1" noChangeArrowheads="1" noChangeShapeType="1" noTextEdit="1"/>
              </p:cNvSpPr>
              <p:nvPr/>
            </p:nvSpPr>
            <p:spPr>
              <a:xfrm>
                <a:off x="2718285" y="1725121"/>
                <a:ext cx="6713697" cy="770467"/>
              </a:xfrm>
              <a:prstGeom prst="rect">
                <a:avLst/>
              </a:prstGeom>
              <a:blipFill>
                <a:blip r:embed="rId3"/>
                <a:stretch>
                  <a:fillRect l="-567" t="-140323" r="-756" b="-190323"/>
                </a:stretch>
              </a:blipFill>
            </p:spPr>
            <p:txBody>
              <a:bodyPr/>
              <a:lstStyle/>
              <a:p>
                <a:r>
                  <a:rPr lang="zh-CN" altLang="en-US">
                    <a:noFill/>
                  </a:rPr>
                  <a:t> </a:t>
                </a:r>
              </a:p>
            </p:txBody>
          </p:sp>
        </mc:Fallback>
      </mc:AlternateContent>
      <p:sp>
        <p:nvSpPr>
          <p:cNvPr id="6" name="下箭头 5">
            <a:extLst>
              <a:ext uri="{FF2B5EF4-FFF2-40B4-BE49-F238E27FC236}">
                <a16:creationId xmlns:a16="http://schemas.microsoft.com/office/drawing/2014/main" id="{3119E43D-2C93-373F-A7B3-155651E16DF7}"/>
              </a:ext>
            </a:extLst>
          </p:cNvPr>
          <p:cNvSpPr/>
          <p:nvPr/>
        </p:nvSpPr>
        <p:spPr>
          <a:xfrm>
            <a:off x="5747657" y="2405213"/>
            <a:ext cx="348343" cy="77046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a:extLst>
              <a:ext uri="{FF2B5EF4-FFF2-40B4-BE49-F238E27FC236}">
                <a16:creationId xmlns:a16="http://schemas.microsoft.com/office/drawing/2014/main" id="{F4FAD290-6518-B24C-49F8-03D148AD8CB6}"/>
              </a:ext>
            </a:extLst>
          </p:cNvPr>
          <p:cNvPicPr>
            <a:picLocks noChangeAspect="1"/>
          </p:cNvPicPr>
          <p:nvPr/>
        </p:nvPicPr>
        <p:blipFill>
          <a:blip r:embed="rId4"/>
          <a:stretch>
            <a:fillRect/>
          </a:stretch>
        </p:blipFill>
        <p:spPr>
          <a:xfrm>
            <a:off x="1150257" y="3175680"/>
            <a:ext cx="4597400" cy="1079500"/>
          </a:xfrm>
          <a:prstGeom prst="rect">
            <a:avLst/>
          </a:prstGeom>
        </p:spPr>
      </p:pic>
      <p:pic>
        <p:nvPicPr>
          <p:cNvPr id="8" name="图片 7">
            <a:extLst>
              <a:ext uri="{FF2B5EF4-FFF2-40B4-BE49-F238E27FC236}">
                <a16:creationId xmlns:a16="http://schemas.microsoft.com/office/drawing/2014/main" id="{54D56DE7-9D55-DDC3-332E-0ABBB120DD6C}"/>
              </a:ext>
            </a:extLst>
          </p:cNvPr>
          <p:cNvPicPr>
            <a:picLocks noChangeAspect="1"/>
          </p:cNvPicPr>
          <p:nvPr/>
        </p:nvPicPr>
        <p:blipFill>
          <a:blip r:embed="rId5"/>
          <a:stretch>
            <a:fillRect/>
          </a:stretch>
        </p:blipFill>
        <p:spPr>
          <a:xfrm>
            <a:off x="5921828" y="3213780"/>
            <a:ext cx="5549900" cy="1003300"/>
          </a:xfrm>
          <a:prstGeom prst="rect">
            <a:avLst/>
          </a:prstGeom>
        </p:spPr>
      </p:pic>
      <p:pic>
        <p:nvPicPr>
          <p:cNvPr id="9" name="图片 8">
            <a:extLst>
              <a:ext uri="{FF2B5EF4-FFF2-40B4-BE49-F238E27FC236}">
                <a16:creationId xmlns:a16="http://schemas.microsoft.com/office/drawing/2014/main" id="{B5FD5FFC-111A-2FCA-9C79-7C3730BA5BB9}"/>
              </a:ext>
            </a:extLst>
          </p:cNvPr>
          <p:cNvPicPr>
            <a:picLocks noChangeAspect="1"/>
          </p:cNvPicPr>
          <p:nvPr/>
        </p:nvPicPr>
        <p:blipFill>
          <a:blip r:embed="rId6"/>
          <a:stretch>
            <a:fillRect/>
          </a:stretch>
        </p:blipFill>
        <p:spPr>
          <a:xfrm>
            <a:off x="2422072" y="4973372"/>
            <a:ext cx="7772400" cy="1223900"/>
          </a:xfrm>
          <a:prstGeom prst="rect">
            <a:avLst/>
          </a:prstGeom>
        </p:spPr>
      </p:pic>
    </p:spTree>
    <p:extLst>
      <p:ext uri="{BB962C8B-B14F-4D97-AF65-F5344CB8AC3E}">
        <p14:creationId xmlns:p14="http://schemas.microsoft.com/office/powerpoint/2010/main" val="27342822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4" y="1045029"/>
                <a:ext cx="11824874" cy="5718842"/>
              </a:xfrm>
            </p:spPr>
            <p:txBody>
              <a:bodyPr>
                <a:normAutofit/>
              </a:bodyPr>
              <a:lstStyle/>
              <a:p>
                <a:r>
                  <a:rPr lang="zh-CN" altLang="en-US" dirty="0">
                    <a:solidFill>
                      <a:srgbClr val="FF0000"/>
                    </a:solidFill>
                  </a:rPr>
                  <a:t>真实路径得分</a:t>
                </a:r>
                <a:endParaRPr lang="en-US" altLang="zh-CN" dirty="0">
                  <a:solidFill>
                    <a:srgbClr val="FF0000"/>
                  </a:solidFill>
                </a:endParaRPr>
              </a:p>
              <a:p>
                <a:pPr marL="0" indent="0">
                  <a:buNone/>
                </a:pPr>
                <a:r>
                  <a:rPr lang="en-US" altLang="zh-CN" sz="2200" dirty="0">
                    <a:solidFill>
                      <a:srgbClr val="FF0000"/>
                    </a:solidFill>
                  </a:rPr>
                  <a:t>	</a:t>
                </a:r>
                <a:r>
                  <a:rPr lang="zh-CN" altLang="en-US" sz="2200" dirty="0">
                    <a:solidFill>
                      <a:schemeClr val="tx1"/>
                    </a:solidFill>
                  </a:rPr>
                  <a:t>真实路径：</a:t>
                </a:r>
                <a14:m>
                  <m:oMath xmlns:m="http://schemas.openxmlformats.org/officeDocument/2006/math">
                    <m:r>
                      <a:rPr lang="en" altLang="zh-CN" sz="2200" i="1" dirty="0" smtClean="0">
                        <a:solidFill>
                          <a:schemeClr val="tx1"/>
                        </a:solidFill>
                        <a:latin typeface="Cambria Math" panose="02040503050406030204" pitchFamily="18" charset="0"/>
                      </a:rPr>
                      <m:t>𝑦</m:t>
                    </m:r>
                    <m:r>
                      <a:rPr lang="en" altLang="zh-CN" sz="2200" i="1" dirty="0" smtClean="0">
                        <a:solidFill>
                          <a:schemeClr val="tx1"/>
                        </a:solidFill>
                        <a:latin typeface="Cambria Math" panose="02040503050406030204" pitchFamily="18" charset="0"/>
                      </a:rPr>
                      <m:t>​</m:t>
                    </m:r>
                  </m:oMath>
                </a14:m>
                <a:r>
                  <a:rPr lang="en" altLang="zh-CN" sz="2200" dirty="0">
                    <a:solidFill>
                      <a:schemeClr val="tx1"/>
                    </a:solidFill>
                  </a:rPr>
                  <a:t>=(B,I,O,O,B)</a:t>
                </a:r>
                <a:r>
                  <a:rPr lang="zh-CN" altLang="en-US" sz="2200" dirty="0">
                    <a:solidFill>
                      <a:schemeClr val="tx1"/>
                    </a:solidFill>
                  </a:rPr>
                  <a:t>，</a:t>
                </a:r>
                <a:r>
                  <a:rPr lang="en" altLang="zh-CN" sz="2200" dirty="0">
                    <a:solidFill>
                      <a:schemeClr val="tx1"/>
                    </a:solidFill>
                  </a:rPr>
                  <a:t>score(</a:t>
                </a:r>
                <a:r>
                  <a:rPr lang="en" altLang="zh-CN" sz="2200" dirty="0" err="1">
                    <a:solidFill>
                      <a:schemeClr val="tx1"/>
                    </a:solidFill>
                  </a:rPr>
                  <a:t>x,y</a:t>
                </a:r>
                <a:r>
                  <a:rPr lang="en" altLang="zh-CN" sz="2200" dirty="0">
                    <a:solidFill>
                      <a:schemeClr val="tx1"/>
                    </a:solidFill>
                  </a:rPr>
                  <a:t>​)=∑</a:t>
                </a:r>
                <a:r>
                  <a:rPr lang="zh-CN" altLang="en-US" sz="2200" dirty="0">
                    <a:solidFill>
                      <a:schemeClr val="tx1"/>
                    </a:solidFill>
                  </a:rPr>
                  <a:t> </a:t>
                </a:r>
                <a:r>
                  <a:rPr lang="en" altLang="zh-CN" sz="2200" dirty="0" err="1">
                    <a:solidFill>
                      <a:schemeClr val="tx1"/>
                    </a:solidFill>
                  </a:rPr>
                  <a:t>EmissionScores</a:t>
                </a:r>
                <a:r>
                  <a:rPr lang="en" altLang="zh-CN" sz="2200" dirty="0">
                    <a:solidFill>
                      <a:schemeClr val="tx1"/>
                    </a:solidFill>
                  </a:rPr>
                  <a:t>+∑</a:t>
                </a:r>
                <a:r>
                  <a:rPr lang="zh-CN" altLang="en-US" sz="2200" dirty="0">
                    <a:solidFill>
                      <a:schemeClr val="tx1"/>
                    </a:solidFill>
                  </a:rPr>
                  <a:t> </a:t>
                </a:r>
                <a:r>
                  <a:rPr lang="en" altLang="zh-CN" sz="2200" dirty="0" err="1">
                    <a:solidFill>
                      <a:schemeClr val="tx1"/>
                    </a:solidFill>
                  </a:rPr>
                  <a:t>TransitionScores</a:t>
                </a:r>
                <a:endParaRPr lang="en" altLang="zh-CN" sz="2200" dirty="0">
                  <a:solidFill>
                    <a:schemeClr val="tx1"/>
                  </a:solidFill>
                </a:endParaRPr>
              </a:p>
              <a:p>
                <a:pPr marL="0" indent="0">
                  <a:buNone/>
                </a:pPr>
                <a:endParaRPr lang="en" altLang="zh-CN" sz="2200" dirty="0">
                  <a:solidFill>
                    <a:schemeClr val="tx1"/>
                  </a:solidFill>
                </a:endParaRPr>
              </a:p>
              <a:p>
                <a:pPr marL="0" indent="0">
                  <a:buNone/>
                </a:pPr>
                <a:endParaRPr lang="en-US" altLang="zh-CN" sz="2200" dirty="0"/>
              </a:p>
            </p:txBody>
          </p:sp>
        </mc:Choice>
        <mc:Fallback xmlns="">
          <p:sp>
            <p:nvSpPr>
              <p:cNvPr id="3" name="Content Placeholder 2">
                <a:extLst>
                  <a:ext uri="{FF2B5EF4-FFF2-40B4-BE49-F238E27FC236}">
                    <a16:creationId xmlns:a16="http://schemas.microsoft.com/office/drawing/2014/main" id="{9C369130-6F12-0B40-A04A-5EF8C9CF1C95}"/>
                  </a:ext>
                </a:extLst>
              </p:cNvPr>
              <p:cNvSpPr>
                <a:spLocks noGrp="1" noRot="1" noChangeAspect="1" noMove="1" noResize="1" noEditPoints="1" noAdjustHandles="1" noChangeArrowheads="1" noChangeShapeType="1" noTextEdit="1"/>
              </p:cNvSpPr>
              <p:nvPr>
                <p:ph idx="1"/>
              </p:nvPr>
            </p:nvSpPr>
            <p:spPr>
              <a:xfrm>
                <a:off x="116114" y="1045029"/>
                <a:ext cx="11824874" cy="5718842"/>
              </a:xfrm>
              <a:blipFill>
                <a:blip r:embed="rId3"/>
                <a:stretch>
                  <a:fillRect l="-1073" t="-443"/>
                </a:stretch>
              </a:blipFill>
            </p:spPr>
            <p:txBody>
              <a:bodyPr/>
              <a:lstStyle/>
              <a:p>
                <a:r>
                  <a:rPr lang="zh-CN" altLang="en-US">
                    <a:noFill/>
                  </a:rPr>
                  <a:t> </a:t>
                </a:r>
              </a:p>
            </p:txBody>
          </p:sp>
        </mc:Fallback>
      </mc:AlternateContent>
      <p:sp>
        <p:nvSpPr>
          <p:cNvPr id="5" name="标题 4">
            <a:extLst>
              <a:ext uri="{FF2B5EF4-FFF2-40B4-BE49-F238E27FC236}">
                <a16:creationId xmlns:a16="http://schemas.microsoft.com/office/drawing/2014/main" id="{4C8A3C39-9C81-8EBB-C033-8DC54836B375}"/>
              </a:ext>
            </a:extLst>
          </p:cNvPr>
          <p:cNvSpPr>
            <a:spLocks noGrp="1"/>
          </p:cNvSpPr>
          <p:nvPr>
            <p:ph type="title"/>
          </p:nvPr>
        </p:nvSpPr>
        <p:spPr/>
        <p:txBody>
          <a:bodyPr/>
          <a:lstStyle/>
          <a:p>
            <a:r>
              <a:rPr lang="zh-CN" altLang="en-US" dirty="0"/>
              <a:t>实验：基于</a:t>
            </a:r>
            <a:r>
              <a:rPr lang="en-US" altLang="zh-CN" dirty="0"/>
              <a:t>LSTM+CRF</a:t>
            </a:r>
            <a:r>
              <a:rPr lang="zh-CN" altLang="en-US" dirty="0"/>
              <a:t>的命名实体识别</a:t>
            </a:r>
          </a:p>
        </p:txBody>
      </p:sp>
      <p:pic>
        <p:nvPicPr>
          <p:cNvPr id="2" name="Picture 2">
            <a:extLst>
              <a:ext uri="{FF2B5EF4-FFF2-40B4-BE49-F238E27FC236}">
                <a16:creationId xmlns:a16="http://schemas.microsoft.com/office/drawing/2014/main" id="{BBBD82B6-DB58-753B-99EF-1C6F6F74BF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215" y="3278403"/>
            <a:ext cx="8746671" cy="333466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40D4552D-423A-0E73-0FA1-FC89F60B082B}"/>
              </a:ext>
            </a:extLst>
          </p:cNvPr>
          <p:cNvPicPr>
            <a:picLocks noChangeAspect="1"/>
          </p:cNvPicPr>
          <p:nvPr/>
        </p:nvPicPr>
        <p:blipFill>
          <a:blip r:embed="rId5"/>
          <a:stretch>
            <a:fillRect/>
          </a:stretch>
        </p:blipFill>
        <p:spPr>
          <a:xfrm>
            <a:off x="2142350" y="2128301"/>
            <a:ext cx="7772400" cy="511342"/>
          </a:xfrm>
          <a:prstGeom prst="rect">
            <a:avLst/>
          </a:prstGeom>
        </p:spPr>
      </p:pic>
      <p:pic>
        <p:nvPicPr>
          <p:cNvPr id="6" name="图片 5">
            <a:extLst>
              <a:ext uri="{FF2B5EF4-FFF2-40B4-BE49-F238E27FC236}">
                <a16:creationId xmlns:a16="http://schemas.microsoft.com/office/drawing/2014/main" id="{6EE36BD9-21A5-3BFF-308D-2C1E02A12B81}"/>
              </a:ext>
            </a:extLst>
          </p:cNvPr>
          <p:cNvPicPr>
            <a:picLocks noChangeAspect="1"/>
          </p:cNvPicPr>
          <p:nvPr/>
        </p:nvPicPr>
        <p:blipFill>
          <a:blip r:embed="rId6"/>
          <a:stretch>
            <a:fillRect/>
          </a:stretch>
        </p:blipFill>
        <p:spPr>
          <a:xfrm>
            <a:off x="2142350" y="2651351"/>
            <a:ext cx="7772400" cy="507311"/>
          </a:xfrm>
          <a:prstGeom prst="rect">
            <a:avLst/>
          </a:prstGeom>
        </p:spPr>
      </p:pic>
    </p:spTree>
    <p:extLst>
      <p:ext uri="{BB962C8B-B14F-4D97-AF65-F5344CB8AC3E}">
        <p14:creationId xmlns:p14="http://schemas.microsoft.com/office/powerpoint/2010/main" val="13825626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4" y="1045029"/>
            <a:ext cx="11824874" cy="5718842"/>
          </a:xfrm>
        </p:spPr>
        <p:txBody>
          <a:bodyPr>
            <a:normAutofit/>
          </a:bodyPr>
          <a:lstStyle/>
          <a:p>
            <a:r>
              <a:rPr lang="zh-CN" altLang="en-US" dirty="0">
                <a:solidFill>
                  <a:srgbClr val="FF0000"/>
                </a:solidFill>
              </a:rPr>
              <a:t>所有路径得分</a:t>
            </a:r>
            <a:endParaRPr lang="en-US" altLang="zh-CN" dirty="0">
              <a:solidFill>
                <a:srgbClr val="FF0000"/>
              </a:solidFill>
            </a:endParaRPr>
          </a:p>
          <a:p>
            <a:pPr marL="0" indent="0">
              <a:buNone/>
            </a:pPr>
            <a:endParaRPr lang="en-US" altLang="zh-CN" dirty="0">
              <a:solidFill>
                <a:srgbClr val="FF0000"/>
              </a:solidFill>
            </a:endParaRPr>
          </a:p>
          <a:p>
            <a:pPr marL="0" indent="0">
              <a:buNone/>
            </a:pPr>
            <a:r>
              <a:rPr lang="zh-CN" altLang="en-US" dirty="0">
                <a:solidFill>
                  <a:srgbClr val="FF0000"/>
                </a:solidFill>
              </a:rPr>
              <a:t>   </a:t>
            </a:r>
            <a:r>
              <a:rPr lang="zh-CN" altLang="en-US" sz="2000" dirty="0"/>
              <a:t>算法一：</a:t>
            </a: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r>
              <a:rPr lang="zh-CN" altLang="en-US" sz="2000" dirty="0"/>
              <a:t>   算法二：</a:t>
            </a:r>
            <a:endParaRPr lang="en-US" altLang="zh-CN" sz="2000" dirty="0"/>
          </a:p>
          <a:p>
            <a:pPr marL="0" indent="0">
              <a:buNone/>
            </a:pPr>
            <a:r>
              <a:rPr lang="en-US" altLang="zh-CN" sz="2200" dirty="0">
                <a:solidFill>
                  <a:srgbClr val="FF0000"/>
                </a:solidFill>
              </a:rPr>
              <a:t>	</a:t>
            </a:r>
            <a:endParaRPr lang="en" altLang="zh-CN" sz="2200" dirty="0">
              <a:solidFill>
                <a:schemeClr val="tx1"/>
              </a:solidFill>
            </a:endParaRPr>
          </a:p>
          <a:p>
            <a:pPr marL="0" indent="0">
              <a:buNone/>
            </a:pPr>
            <a:endParaRPr lang="en" altLang="zh-CN" sz="2200" dirty="0">
              <a:solidFill>
                <a:schemeClr val="tx1"/>
              </a:solidFill>
            </a:endParaRPr>
          </a:p>
          <a:p>
            <a:pPr marL="0" indent="0">
              <a:buNone/>
            </a:pPr>
            <a:endParaRPr lang="en-US" altLang="zh-CN" sz="2200" dirty="0"/>
          </a:p>
        </p:txBody>
      </p:sp>
      <p:sp>
        <p:nvSpPr>
          <p:cNvPr id="5" name="标题 4">
            <a:extLst>
              <a:ext uri="{FF2B5EF4-FFF2-40B4-BE49-F238E27FC236}">
                <a16:creationId xmlns:a16="http://schemas.microsoft.com/office/drawing/2014/main" id="{4C8A3C39-9C81-8EBB-C033-8DC54836B375}"/>
              </a:ext>
            </a:extLst>
          </p:cNvPr>
          <p:cNvSpPr>
            <a:spLocks noGrp="1"/>
          </p:cNvSpPr>
          <p:nvPr>
            <p:ph type="title"/>
          </p:nvPr>
        </p:nvSpPr>
        <p:spPr/>
        <p:txBody>
          <a:bodyPr/>
          <a:lstStyle/>
          <a:p>
            <a:r>
              <a:rPr lang="zh-CN" altLang="en-US" dirty="0"/>
              <a:t>实验：基于</a:t>
            </a:r>
            <a:r>
              <a:rPr lang="en-US" altLang="zh-CN" dirty="0"/>
              <a:t>LSTM+CRF</a:t>
            </a:r>
            <a:r>
              <a:rPr lang="zh-CN" altLang="en-US" dirty="0"/>
              <a:t>的命名实体识别</a:t>
            </a:r>
          </a:p>
        </p:txBody>
      </p:sp>
      <p:pic>
        <p:nvPicPr>
          <p:cNvPr id="12292" name="Picture 4">
            <a:extLst>
              <a:ext uri="{FF2B5EF4-FFF2-40B4-BE49-F238E27FC236}">
                <a16:creationId xmlns:a16="http://schemas.microsoft.com/office/drawing/2014/main" id="{2547620C-0CEB-32AA-7211-C4E35CB9A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729" y="1230659"/>
            <a:ext cx="8538709" cy="5627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294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p:txBody>
          <a:bodyPr>
            <a:norm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任务实现</a:t>
            </a:r>
            <a:r>
              <a:rPr kumimoji="0" lang="zh-CN" altLang="en-US" sz="2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t>
            </a:r>
            <a:r>
              <a:rPr lang="zh-CN" altLang="en-US" sz="2200" dirty="0">
                <a:solidFill>
                  <a:prstClr val="black"/>
                </a:solidFill>
              </a:rPr>
              <a:t>基于规则的分词法、基于概率统计的分词法</a:t>
            </a:r>
            <a:endParaRPr kumimoji="0" lang="en-US" altLang="zh-CN" sz="2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endParaRPr kumimoji="0" lang="en-US" altLang="zh-CN" sz="2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endParaRPr lang="en-US" altLang="zh-CN" sz="2200" dirty="0">
              <a:solidFill>
                <a:prstClr val="black"/>
              </a:solidFill>
            </a:endParaRPr>
          </a:p>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endParaRPr kumimoji="0" lang="en-US" altLang="zh-CN" sz="2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endParaRPr kumimoji="0" lang="en-US" altLang="zh-CN" sz="2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indent="0">
              <a:buNone/>
            </a:pPr>
            <a:endParaRPr lang="en-US" altLang="zh-CN" dirty="0">
              <a:solidFill>
                <a:srgbClr val="FF0000"/>
              </a:solidFill>
            </a:endParaRPr>
          </a:p>
        </p:txBody>
      </p:sp>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10" name="文本框 9">
            <a:extLst>
              <a:ext uri="{FF2B5EF4-FFF2-40B4-BE49-F238E27FC236}">
                <a16:creationId xmlns:a16="http://schemas.microsoft.com/office/drawing/2014/main" id="{BE1723C7-56A7-4649-A98E-EFF8A2B70975}"/>
              </a:ext>
            </a:extLst>
          </p:cNvPr>
          <p:cNvSpPr txBox="1"/>
          <p:nvPr/>
        </p:nvSpPr>
        <p:spPr>
          <a:xfrm>
            <a:off x="337351" y="3598754"/>
            <a:ext cx="2396971" cy="369332"/>
          </a:xfrm>
          <a:prstGeom prst="rect">
            <a:avLst/>
          </a:prstGeom>
          <a:solidFill>
            <a:schemeClr val="accent5">
              <a:lumMod val="20000"/>
              <a:lumOff val="80000"/>
            </a:schemeClr>
          </a:solidFill>
          <a:ln>
            <a:noFill/>
          </a:ln>
        </p:spPr>
        <p:txBody>
          <a:bodyPr wrap="square" rtlCol="0">
            <a:spAutoFit/>
          </a:bodyPr>
          <a:lstStyle/>
          <a:p>
            <a:r>
              <a:rPr lang="zh-CN" altLang="en-US" b="1" dirty="0"/>
              <a:t>南京长江大桥有多长？</a:t>
            </a:r>
          </a:p>
        </p:txBody>
      </p:sp>
      <p:grpSp>
        <p:nvGrpSpPr>
          <p:cNvPr id="18" name="组合 17">
            <a:extLst>
              <a:ext uri="{FF2B5EF4-FFF2-40B4-BE49-F238E27FC236}">
                <a16:creationId xmlns:a16="http://schemas.microsoft.com/office/drawing/2014/main" id="{62658EBE-65E3-9ED8-D5BE-DE32C1E21A3F}"/>
              </a:ext>
            </a:extLst>
          </p:cNvPr>
          <p:cNvGrpSpPr/>
          <p:nvPr/>
        </p:nvGrpSpPr>
        <p:grpSpPr>
          <a:xfrm>
            <a:off x="3354156" y="1824104"/>
            <a:ext cx="8479777" cy="1536092"/>
            <a:chOff x="3354156" y="1824104"/>
            <a:chExt cx="8479777" cy="1536092"/>
          </a:xfrm>
        </p:grpSpPr>
        <p:sp>
          <p:nvSpPr>
            <p:cNvPr id="11" name="矩形: 圆角 10">
              <a:extLst>
                <a:ext uri="{FF2B5EF4-FFF2-40B4-BE49-F238E27FC236}">
                  <a16:creationId xmlns:a16="http://schemas.microsoft.com/office/drawing/2014/main" id="{8FA242C1-02B6-66A9-8339-D638F4C9C661}"/>
                </a:ext>
              </a:extLst>
            </p:cNvPr>
            <p:cNvSpPr/>
            <p:nvPr/>
          </p:nvSpPr>
          <p:spPr>
            <a:xfrm>
              <a:off x="3354156" y="1824104"/>
              <a:ext cx="8479777" cy="15360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6" name="卷形: 垂直 5">
              <a:extLst>
                <a:ext uri="{FF2B5EF4-FFF2-40B4-BE49-F238E27FC236}">
                  <a16:creationId xmlns:a16="http://schemas.microsoft.com/office/drawing/2014/main" id="{20EFB0A9-5B37-5B97-543F-154CA7804104}"/>
                </a:ext>
              </a:extLst>
            </p:cNvPr>
            <p:cNvSpPr/>
            <p:nvPr/>
          </p:nvSpPr>
          <p:spPr>
            <a:xfrm>
              <a:off x="3903462" y="2153816"/>
              <a:ext cx="858139" cy="876667"/>
            </a:xfrm>
            <a:prstGeom prst="vertic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字典</a:t>
              </a:r>
            </a:p>
          </p:txBody>
        </p:sp>
        <p:sp>
          <p:nvSpPr>
            <p:cNvPr id="9" name="文本框 8">
              <a:extLst>
                <a:ext uri="{FF2B5EF4-FFF2-40B4-BE49-F238E27FC236}">
                  <a16:creationId xmlns:a16="http://schemas.microsoft.com/office/drawing/2014/main" id="{9A4CF29D-7D96-DFB1-C890-8AE793853EF7}"/>
                </a:ext>
              </a:extLst>
            </p:cNvPr>
            <p:cNvSpPr txBox="1"/>
            <p:nvPr/>
          </p:nvSpPr>
          <p:spPr>
            <a:xfrm>
              <a:off x="5012007" y="2361084"/>
              <a:ext cx="1523087" cy="461665"/>
            </a:xfrm>
            <a:prstGeom prst="rect">
              <a:avLst/>
            </a:prstGeom>
            <a:noFill/>
          </p:spPr>
          <p:txBody>
            <a:bodyPr wrap="square" rtlCol="0">
              <a:spAutoFit/>
            </a:bodyPr>
            <a:lstStyle/>
            <a:p>
              <a:r>
                <a:rPr lang="zh-CN" altLang="en-US" sz="1200" dirty="0"/>
                <a:t>最大、最小、双向      等启发式匹配算法</a:t>
              </a:r>
            </a:p>
          </p:txBody>
        </p:sp>
        <p:cxnSp>
          <p:nvCxnSpPr>
            <p:cNvPr id="8" name="直接箭头连接符 7">
              <a:extLst>
                <a:ext uri="{FF2B5EF4-FFF2-40B4-BE49-F238E27FC236}">
                  <a16:creationId xmlns:a16="http://schemas.microsoft.com/office/drawing/2014/main" id="{EBB067FC-F87C-CF46-4C50-B6DF6015570F}"/>
                </a:ext>
              </a:extLst>
            </p:cNvPr>
            <p:cNvCxnSpPr/>
            <p:nvPr/>
          </p:nvCxnSpPr>
          <p:spPr>
            <a:xfrm>
              <a:off x="4926755" y="2591917"/>
              <a:ext cx="158022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 name="文本框 13">
              <a:extLst>
                <a:ext uri="{FF2B5EF4-FFF2-40B4-BE49-F238E27FC236}">
                  <a16:creationId xmlns:a16="http://schemas.microsoft.com/office/drawing/2014/main" id="{7DBAC455-AC2D-5140-67CB-3291A0599DE1}"/>
                </a:ext>
              </a:extLst>
            </p:cNvPr>
            <p:cNvSpPr txBox="1"/>
            <p:nvPr/>
          </p:nvSpPr>
          <p:spPr>
            <a:xfrm>
              <a:off x="6785500" y="2051733"/>
              <a:ext cx="2801207" cy="369332"/>
            </a:xfrm>
            <a:prstGeom prst="rect">
              <a:avLst/>
            </a:prstGeom>
            <a:solidFill>
              <a:schemeClr val="accent5">
                <a:lumMod val="20000"/>
                <a:lumOff val="80000"/>
              </a:schemeClr>
            </a:solidFill>
            <a:ln>
              <a:noFill/>
            </a:ln>
          </p:spPr>
          <p:txBody>
            <a:bodyPr wrap="square" rtlCol="0">
              <a:spAutoFit/>
            </a:bodyPr>
            <a:lstStyle/>
            <a:p>
              <a:r>
                <a:rPr lang="zh-CN" altLang="en-US" b="1" dirty="0"/>
                <a:t>南京长江大桥</a:t>
              </a:r>
              <a:r>
                <a:rPr lang="en-US" altLang="zh-CN" b="1" dirty="0"/>
                <a:t>/</a:t>
              </a:r>
              <a:r>
                <a:rPr lang="zh-CN" altLang="en-US" b="1" dirty="0"/>
                <a:t>有</a:t>
              </a:r>
              <a:r>
                <a:rPr lang="en-US" altLang="zh-CN" b="1" dirty="0"/>
                <a:t>/</a:t>
              </a:r>
              <a:r>
                <a:rPr lang="zh-CN" altLang="en-US" b="1" dirty="0"/>
                <a:t>多</a:t>
              </a:r>
              <a:r>
                <a:rPr lang="en-US" altLang="zh-CN" b="1" dirty="0"/>
                <a:t>/</a:t>
              </a:r>
              <a:r>
                <a:rPr lang="zh-CN" altLang="en-US" b="1" dirty="0"/>
                <a:t>长</a:t>
              </a:r>
              <a:r>
                <a:rPr lang="en-US" altLang="zh-CN" b="1" dirty="0"/>
                <a:t>/</a:t>
              </a:r>
              <a:r>
                <a:rPr lang="zh-CN" altLang="en-US" b="1" dirty="0"/>
                <a:t>？</a:t>
              </a:r>
            </a:p>
          </p:txBody>
        </p:sp>
        <p:sp>
          <p:nvSpPr>
            <p:cNvPr id="15" name="文本框 14">
              <a:extLst>
                <a:ext uri="{FF2B5EF4-FFF2-40B4-BE49-F238E27FC236}">
                  <a16:creationId xmlns:a16="http://schemas.microsoft.com/office/drawing/2014/main" id="{CFB5343C-7D3A-F578-430F-A961E920FB2C}"/>
                </a:ext>
              </a:extLst>
            </p:cNvPr>
            <p:cNvSpPr txBox="1"/>
            <p:nvPr/>
          </p:nvSpPr>
          <p:spPr>
            <a:xfrm>
              <a:off x="6785499" y="2758171"/>
              <a:ext cx="2801207" cy="369332"/>
            </a:xfrm>
            <a:prstGeom prst="rect">
              <a:avLst/>
            </a:prstGeom>
            <a:solidFill>
              <a:schemeClr val="accent5">
                <a:lumMod val="20000"/>
                <a:lumOff val="80000"/>
              </a:schemeClr>
            </a:solidFill>
            <a:ln>
              <a:noFill/>
            </a:ln>
          </p:spPr>
          <p:txBody>
            <a:bodyPr wrap="square" rtlCol="0">
              <a:spAutoFit/>
            </a:bodyPr>
            <a:lstStyle/>
            <a:p>
              <a:r>
                <a:rPr lang="zh-CN" altLang="en-US" b="1" dirty="0"/>
                <a:t>南京</a:t>
              </a:r>
              <a:r>
                <a:rPr lang="en-US" altLang="zh-CN" b="1" dirty="0"/>
                <a:t>/</a:t>
              </a:r>
              <a:r>
                <a:rPr lang="zh-CN" altLang="en-US" b="1" dirty="0"/>
                <a:t>长江大桥</a:t>
              </a:r>
              <a:r>
                <a:rPr lang="en-US" altLang="zh-CN" b="1" dirty="0"/>
                <a:t>/</a:t>
              </a:r>
              <a:r>
                <a:rPr lang="zh-CN" altLang="en-US" b="1" dirty="0"/>
                <a:t>有</a:t>
              </a:r>
              <a:r>
                <a:rPr lang="en-US" altLang="zh-CN" b="1" dirty="0"/>
                <a:t>/</a:t>
              </a:r>
              <a:r>
                <a:rPr lang="zh-CN" altLang="en-US" b="1" dirty="0"/>
                <a:t>多</a:t>
              </a:r>
              <a:r>
                <a:rPr lang="en-US" altLang="zh-CN" b="1" dirty="0"/>
                <a:t>/</a:t>
              </a:r>
              <a:r>
                <a:rPr lang="zh-CN" altLang="en-US" b="1" dirty="0"/>
                <a:t>长</a:t>
              </a:r>
              <a:r>
                <a:rPr lang="en-US" altLang="zh-CN" b="1" dirty="0"/>
                <a:t>/</a:t>
              </a:r>
              <a:r>
                <a:rPr lang="zh-CN" altLang="en-US" b="1" dirty="0"/>
                <a:t>？</a:t>
              </a:r>
            </a:p>
          </p:txBody>
        </p:sp>
        <p:sp>
          <p:nvSpPr>
            <p:cNvPr id="16" name="文本框 15">
              <a:extLst>
                <a:ext uri="{FF2B5EF4-FFF2-40B4-BE49-F238E27FC236}">
                  <a16:creationId xmlns:a16="http://schemas.microsoft.com/office/drawing/2014/main" id="{5F72ED5C-05E2-F48F-36ED-B78470F0245D}"/>
                </a:ext>
              </a:extLst>
            </p:cNvPr>
            <p:cNvSpPr txBox="1"/>
            <p:nvPr/>
          </p:nvSpPr>
          <p:spPr>
            <a:xfrm>
              <a:off x="10049522" y="2378463"/>
              <a:ext cx="1611297" cy="646331"/>
            </a:xfrm>
            <a:prstGeom prst="rect">
              <a:avLst/>
            </a:prstGeom>
            <a:noFill/>
          </p:spPr>
          <p:txBody>
            <a:bodyPr wrap="square" rtlCol="0">
              <a:spAutoFit/>
            </a:bodyPr>
            <a:lstStyle/>
            <a:p>
              <a:r>
                <a:rPr lang="zh-CN" altLang="en-US" dirty="0"/>
                <a:t>优点：速度快   </a:t>
              </a:r>
              <a:r>
                <a:rPr lang="en-US" altLang="zh-CN" dirty="0"/>
                <a:t>O(n)</a:t>
              </a:r>
              <a:endParaRPr lang="zh-CN" altLang="en-US" dirty="0"/>
            </a:p>
          </p:txBody>
        </p:sp>
      </p:grpSp>
      <p:sp>
        <p:nvSpPr>
          <p:cNvPr id="17" name="矩形: 圆角 16">
            <a:extLst>
              <a:ext uri="{FF2B5EF4-FFF2-40B4-BE49-F238E27FC236}">
                <a16:creationId xmlns:a16="http://schemas.microsoft.com/office/drawing/2014/main" id="{24498369-391D-2761-F3C8-A373FC8A4DA5}"/>
              </a:ext>
            </a:extLst>
          </p:cNvPr>
          <p:cNvSpPr/>
          <p:nvPr/>
        </p:nvSpPr>
        <p:spPr>
          <a:xfrm>
            <a:off x="3354155" y="4342391"/>
            <a:ext cx="8479777" cy="15360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9" name="卷形: 垂直 18">
            <a:extLst>
              <a:ext uri="{FF2B5EF4-FFF2-40B4-BE49-F238E27FC236}">
                <a16:creationId xmlns:a16="http://schemas.microsoft.com/office/drawing/2014/main" id="{51279A7E-177C-79B6-C223-EC103B0DDB27}"/>
              </a:ext>
            </a:extLst>
          </p:cNvPr>
          <p:cNvSpPr/>
          <p:nvPr/>
        </p:nvSpPr>
        <p:spPr>
          <a:xfrm>
            <a:off x="3903461" y="4717051"/>
            <a:ext cx="858139" cy="876667"/>
          </a:xfrm>
          <a:prstGeom prst="vertic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语料库</a:t>
            </a:r>
          </a:p>
        </p:txBody>
      </p:sp>
      <p:cxnSp>
        <p:nvCxnSpPr>
          <p:cNvPr id="20" name="直接箭头连接符 19">
            <a:extLst>
              <a:ext uri="{FF2B5EF4-FFF2-40B4-BE49-F238E27FC236}">
                <a16:creationId xmlns:a16="http://schemas.microsoft.com/office/drawing/2014/main" id="{C8BCCC1A-C800-003B-D613-6B11E64DA38E}"/>
              </a:ext>
            </a:extLst>
          </p:cNvPr>
          <p:cNvCxnSpPr/>
          <p:nvPr/>
        </p:nvCxnSpPr>
        <p:spPr>
          <a:xfrm>
            <a:off x="4983437" y="5155384"/>
            <a:ext cx="158022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1" name="文本框 20">
            <a:extLst>
              <a:ext uri="{FF2B5EF4-FFF2-40B4-BE49-F238E27FC236}">
                <a16:creationId xmlns:a16="http://schemas.microsoft.com/office/drawing/2014/main" id="{C085FDFF-7FB2-44E2-B1A6-DDBAB7AC68B0}"/>
              </a:ext>
            </a:extLst>
          </p:cNvPr>
          <p:cNvSpPr txBox="1"/>
          <p:nvPr/>
        </p:nvSpPr>
        <p:spPr>
          <a:xfrm>
            <a:off x="5040575" y="4924551"/>
            <a:ext cx="1523087" cy="276999"/>
          </a:xfrm>
          <a:prstGeom prst="rect">
            <a:avLst/>
          </a:prstGeom>
          <a:noFill/>
        </p:spPr>
        <p:txBody>
          <a:bodyPr wrap="square" rtlCol="0">
            <a:spAutoFit/>
          </a:bodyPr>
          <a:lstStyle/>
          <a:p>
            <a:r>
              <a:rPr lang="zh-CN" altLang="en-US" sz="1200" dirty="0"/>
              <a:t>各类机器学习方法</a:t>
            </a:r>
          </a:p>
        </p:txBody>
      </p:sp>
      <p:sp>
        <p:nvSpPr>
          <p:cNvPr id="22" name="文本框 21">
            <a:extLst>
              <a:ext uri="{FF2B5EF4-FFF2-40B4-BE49-F238E27FC236}">
                <a16:creationId xmlns:a16="http://schemas.microsoft.com/office/drawing/2014/main" id="{76278536-1A42-A179-138C-47CACB5C79BF}"/>
              </a:ext>
            </a:extLst>
          </p:cNvPr>
          <p:cNvSpPr txBox="1"/>
          <p:nvPr/>
        </p:nvSpPr>
        <p:spPr>
          <a:xfrm>
            <a:off x="6842637" y="4970718"/>
            <a:ext cx="2801207" cy="369332"/>
          </a:xfrm>
          <a:prstGeom prst="rect">
            <a:avLst/>
          </a:prstGeom>
          <a:solidFill>
            <a:schemeClr val="accent5">
              <a:lumMod val="20000"/>
              <a:lumOff val="80000"/>
            </a:schemeClr>
          </a:solidFill>
          <a:ln>
            <a:noFill/>
          </a:ln>
        </p:spPr>
        <p:txBody>
          <a:bodyPr wrap="square" rtlCol="0">
            <a:spAutoFit/>
          </a:bodyPr>
          <a:lstStyle/>
          <a:p>
            <a:r>
              <a:rPr lang="zh-CN" altLang="en-US" b="1" dirty="0"/>
              <a:t>南京长江大桥</a:t>
            </a:r>
            <a:r>
              <a:rPr lang="en-US" altLang="zh-CN" b="1" dirty="0"/>
              <a:t>/</a:t>
            </a:r>
            <a:r>
              <a:rPr lang="zh-CN" altLang="en-US" b="1" dirty="0"/>
              <a:t>有</a:t>
            </a:r>
            <a:r>
              <a:rPr lang="en-US" altLang="zh-CN" b="1" dirty="0"/>
              <a:t>/</a:t>
            </a:r>
            <a:r>
              <a:rPr lang="zh-CN" altLang="en-US" b="1" dirty="0"/>
              <a:t>多</a:t>
            </a:r>
            <a:r>
              <a:rPr lang="en-US" altLang="zh-CN" b="1" dirty="0"/>
              <a:t>/</a:t>
            </a:r>
            <a:r>
              <a:rPr lang="zh-CN" altLang="en-US" b="1" dirty="0"/>
              <a:t>长</a:t>
            </a:r>
            <a:r>
              <a:rPr lang="en-US" altLang="zh-CN" b="1" dirty="0"/>
              <a:t>/</a:t>
            </a:r>
            <a:r>
              <a:rPr lang="zh-CN" altLang="en-US" b="1" dirty="0"/>
              <a:t>？</a:t>
            </a:r>
          </a:p>
        </p:txBody>
      </p:sp>
      <p:sp>
        <p:nvSpPr>
          <p:cNvPr id="23" name="文本框 22">
            <a:extLst>
              <a:ext uri="{FF2B5EF4-FFF2-40B4-BE49-F238E27FC236}">
                <a16:creationId xmlns:a16="http://schemas.microsoft.com/office/drawing/2014/main" id="{564DC9BD-173E-70DF-FCC8-F6B232B9BF41}"/>
              </a:ext>
            </a:extLst>
          </p:cNvPr>
          <p:cNvSpPr txBox="1"/>
          <p:nvPr/>
        </p:nvSpPr>
        <p:spPr>
          <a:xfrm>
            <a:off x="7792414" y="4630080"/>
            <a:ext cx="1523087" cy="276999"/>
          </a:xfrm>
          <a:prstGeom prst="rect">
            <a:avLst/>
          </a:prstGeom>
          <a:noFill/>
        </p:spPr>
        <p:txBody>
          <a:bodyPr wrap="square" rtlCol="0">
            <a:spAutoFit/>
          </a:bodyPr>
          <a:lstStyle/>
          <a:p>
            <a:r>
              <a:rPr lang="zh-CN" altLang="en-US" sz="1200" dirty="0"/>
              <a:t>概率最大</a:t>
            </a:r>
          </a:p>
        </p:txBody>
      </p:sp>
      <p:sp>
        <p:nvSpPr>
          <p:cNvPr id="24" name="文本框 23">
            <a:extLst>
              <a:ext uri="{FF2B5EF4-FFF2-40B4-BE49-F238E27FC236}">
                <a16:creationId xmlns:a16="http://schemas.microsoft.com/office/drawing/2014/main" id="{7687A614-755B-A392-D7E3-AF78076B32A6}"/>
              </a:ext>
            </a:extLst>
          </p:cNvPr>
          <p:cNvSpPr txBox="1"/>
          <p:nvPr/>
        </p:nvSpPr>
        <p:spPr>
          <a:xfrm>
            <a:off x="10049521" y="4878384"/>
            <a:ext cx="1611297" cy="646331"/>
          </a:xfrm>
          <a:prstGeom prst="rect">
            <a:avLst/>
          </a:prstGeom>
          <a:noFill/>
        </p:spPr>
        <p:txBody>
          <a:bodyPr wrap="square" rtlCol="0">
            <a:spAutoFit/>
          </a:bodyPr>
          <a:lstStyle/>
          <a:p>
            <a:r>
              <a:rPr lang="zh-CN" altLang="en-US" dirty="0"/>
              <a:t>优点：歧义区分能力</a:t>
            </a:r>
          </a:p>
        </p:txBody>
      </p:sp>
      <p:cxnSp>
        <p:nvCxnSpPr>
          <p:cNvPr id="5" name="直接箭头连接符 4">
            <a:extLst>
              <a:ext uri="{FF2B5EF4-FFF2-40B4-BE49-F238E27FC236}">
                <a16:creationId xmlns:a16="http://schemas.microsoft.com/office/drawing/2014/main" id="{ED1E6DEF-1BB9-E359-7913-C5BC13A7BCA0}"/>
              </a:ext>
            </a:extLst>
          </p:cNvPr>
          <p:cNvCxnSpPr/>
          <p:nvPr/>
        </p:nvCxnSpPr>
        <p:spPr>
          <a:xfrm flipV="1">
            <a:off x="2734322" y="3231472"/>
            <a:ext cx="619833" cy="3672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直接箭头连接符 11">
            <a:extLst>
              <a:ext uri="{FF2B5EF4-FFF2-40B4-BE49-F238E27FC236}">
                <a16:creationId xmlns:a16="http://schemas.microsoft.com/office/drawing/2014/main" id="{CD22BBD7-CFC6-24CA-24B7-B2AAA8FB07A2}"/>
              </a:ext>
            </a:extLst>
          </p:cNvPr>
          <p:cNvCxnSpPr/>
          <p:nvPr/>
        </p:nvCxnSpPr>
        <p:spPr>
          <a:xfrm>
            <a:off x="2734322" y="3968086"/>
            <a:ext cx="619833" cy="4707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989149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1045029"/>
            <a:ext cx="11918043" cy="5718842"/>
          </a:xfrm>
        </p:spPr>
        <p:txBody>
          <a:bodyPr>
            <a:normAutofit/>
          </a:bodyPr>
          <a:lstStyle/>
          <a:p>
            <a:r>
              <a:rPr lang="zh-CN" altLang="en-US" sz="2400" dirty="0">
                <a:solidFill>
                  <a:srgbClr val="FF0000"/>
                </a:solidFill>
              </a:rPr>
              <a:t>模型结构</a:t>
            </a:r>
            <a:endParaRPr lang="en-US" altLang="zh-CN" dirty="0">
              <a:solidFill>
                <a:srgbClr val="FF0000"/>
              </a:solidFill>
            </a:endParaRPr>
          </a:p>
          <a:p>
            <a:pPr marL="0" indent="0">
              <a:buNone/>
            </a:pPr>
            <a:r>
              <a:rPr lang="en-US" altLang="zh-CN" sz="2200" dirty="0">
                <a:solidFill>
                  <a:srgbClr val="FF0000"/>
                </a:solidFill>
              </a:rPr>
              <a:t>	</a:t>
            </a:r>
            <a:endParaRPr lang="zh-CN" altLang="en" sz="2200" dirty="0"/>
          </a:p>
        </p:txBody>
      </p:sp>
      <p:sp>
        <p:nvSpPr>
          <p:cNvPr id="5" name="标题 4">
            <a:extLst>
              <a:ext uri="{FF2B5EF4-FFF2-40B4-BE49-F238E27FC236}">
                <a16:creationId xmlns:a16="http://schemas.microsoft.com/office/drawing/2014/main" id="{4C8A3C39-9C81-8EBB-C033-8DC54836B375}"/>
              </a:ext>
            </a:extLst>
          </p:cNvPr>
          <p:cNvSpPr>
            <a:spLocks noGrp="1"/>
          </p:cNvSpPr>
          <p:nvPr>
            <p:ph type="title"/>
          </p:nvPr>
        </p:nvSpPr>
        <p:spPr/>
        <p:txBody>
          <a:bodyPr/>
          <a:lstStyle/>
          <a:p>
            <a:r>
              <a:rPr lang="zh-CN" altLang="en-US" dirty="0"/>
              <a:t>实验：基于</a:t>
            </a:r>
            <a:r>
              <a:rPr lang="en-US" altLang="zh-CN" dirty="0"/>
              <a:t>LSTM+CRF</a:t>
            </a:r>
            <a:r>
              <a:rPr lang="zh-CN" altLang="en-US" dirty="0"/>
              <a:t>的命名实体识别</a:t>
            </a:r>
          </a:p>
        </p:txBody>
      </p:sp>
      <p:pic>
        <p:nvPicPr>
          <p:cNvPr id="13314" name="Picture 2">
            <a:extLst>
              <a:ext uri="{FF2B5EF4-FFF2-40B4-BE49-F238E27FC236}">
                <a16:creationId xmlns:a16="http://schemas.microsoft.com/office/drawing/2014/main" id="{FE2928EB-B091-CD8B-77C7-FD129C7D9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642" y="1045029"/>
            <a:ext cx="10055679" cy="5857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7308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4" y="1045029"/>
            <a:ext cx="3508830" cy="5718842"/>
          </a:xfrm>
        </p:spPr>
        <p:txBody>
          <a:bodyPr>
            <a:normAutofit/>
          </a:bodyPr>
          <a:lstStyle/>
          <a:p>
            <a:r>
              <a:rPr lang="en" altLang="zh-CN" dirty="0">
                <a:solidFill>
                  <a:srgbClr val="FF0000"/>
                </a:solidFill>
              </a:rPr>
              <a:t>Helper</a:t>
            </a:r>
            <a:r>
              <a:rPr lang="en-US" altLang="zh-CN" dirty="0">
                <a:solidFill>
                  <a:srgbClr val="FF0000"/>
                </a:solidFill>
              </a:rPr>
              <a:t>.</a:t>
            </a:r>
            <a:r>
              <a:rPr lang="en-US" altLang="zh-CN" dirty="0" err="1">
                <a:solidFill>
                  <a:srgbClr val="FF0000"/>
                </a:solidFill>
              </a:rPr>
              <a:t>py</a:t>
            </a:r>
            <a:endParaRPr lang="en-US" altLang="zh-CN" dirty="0">
              <a:solidFill>
                <a:srgbClr val="FF0000"/>
              </a:solidFill>
            </a:endParaRPr>
          </a:p>
          <a:p>
            <a:pPr marL="0" indent="0">
              <a:buNone/>
            </a:pPr>
            <a:r>
              <a:rPr lang="en-US" altLang="zh-CN" sz="2200" dirty="0" err="1"/>
              <a:t>log_sum_exp</a:t>
            </a:r>
            <a:r>
              <a:rPr lang="en-US" altLang="zh-CN" sz="2200" dirty="0"/>
              <a:t>():</a:t>
            </a:r>
          </a:p>
          <a:p>
            <a:pPr marL="0" indent="0">
              <a:buNone/>
            </a:pPr>
            <a:r>
              <a:rPr lang="zh-CN" altLang="en-US" sz="2200" dirty="0"/>
              <a:t>例如：</a:t>
            </a:r>
            <a:endParaRPr lang="en-US" altLang="zh-CN" sz="2200" dirty="0"/>
          </a:p>
          <a:p>
            <a:pPr marL="0" indent="0">
              <a:buNone/>
            </a:pPr>
            <a:r>
              <a:rPr lang="zh-CN" altLang="en-US" sz="2200" dirty="0"/>
              <a:t>输入：</a:t>
            </a:r>
            <a:r>
              <a:rPr lang="en-US" altLang="zh-CN" sz="2200" dirty="0"/>
              <a:t>[5, 3, 2]</a:t>
            </a:r>
          </a:p>
          <a:p>
            <a:pPr marL="0" indent="0">
              <a:buNone/>
            </a:pPr>
            <a:r>
              <a:rPr lang="zh-CN" altLang="en-US" sz="2200" dirty="0"/>
              <a:t>计算：</a:t>
            </a:r>
            <a:r>
              <a:rPr lang="en-US" altLang="zh-CN" sz="2200" dirty="0"/>
              <a:t>log(e</a:t>
            </a:r>
            <a:r>
              <a:rPr lang="en-US" altLang="zh-CN" sz="2000" baseline="30000" dirty="0"/>
              <a:t>5</a:t>
            </a:r>
            <a:r>
              <a:rPr lang="en-US" altLang="zh-CN" sz="2200" dirty="0"/>
              <a:t> + e</a:t>
            </a:r>
            <a:r>
              <a:rPr lang="en-US" altLang="zh-CN" sz="2200" baseline="30000" dirty="0"/>
              <a:t>3</a:t>
            </a:r>
            <a:r>
              <a:rPr lang="en-US" altLang="zh-CN" sz="2200" dirty="0"/>
              <a:t> + e</a:t>
            </a:r>
            <a:r>
              <a:rPr lang="en-US" altLang="zh-CN" sz="2200" baseline="30000" dirty="0"/>
              <a:t>2</a:t>
            </a:r>
            <a:r>
              <a:rPr lang="en-US" altLang="zh-CN" sz="2200" dirty="0"/>
              <a:t>)</a:t>
            </a:r>
          </a:p>
          <a:p>
            <a:pPr marL="0" indent="0">
              <a:buNone/>
            </a:pPr>
            <a:r>
              <a:rPr lang="zh-CN" altLang="en-US" sz="2200" dirty="0"/>
              <a:t>方法：</a:t>
            </a:r>
            <a:endParaRPr lang="en-US" altLang="zh-CN" sz="2200" dirty="0"/>
          </a:p>
          <a:p>
            <a:pPr marL="0" indent="0">
              <a:buNone/>
            </a:pPr>
            <a:r>
              <a:rPr lang="en-US" altLang="zh-CN" sz="2200" dirty="0"/>
              <a:t>[5, 3, 2] – [5, 5, 5] = [0, -2, -3]</a:t>
            </a:r>
          </a:p>
          <a:p>
            <a:pPr marL="0" indent="0">
              <a:buNone/>
            </a:pPr>
            <a:r>
              <a:rPr lang="en-US" altLang="zh-CN" sz="2200" dirty="0"/>
              <a:t>log(e</a:t>
            </a:r>
            <a:r>
              <a:rPr lang="en-US" altLang="zh-CN" sz="2000" baseline="30000" dirty="0"/>
              <a:t>0</a:t>
            </a:r>
            <a:r>
              <a:rPr lang="en-US" altLang="zh-CN" sz="2200" dirty="0"/>
              <a:t> + e</a:t>
            </a:r>
            <a:r>
              <a:rPr lang="en-US" altLang="zh-CN" sz="2200" baseline="30000" dirty="0"/>
              <a:t>-2</a:t>
            </a:r>
            <a:r>
              <a:rPr lang="en-US" altLang="zh-CN" sz="2200" dirty="0"/>
              <a:t> + e</a:t>
            </a:r>
            <a:r>
              <a:rPr lang="en-US" altLang="zh-CN" sz="2200" baseline="30000" dirty="0"/>
              <a:t>-3</a:t>
            </a:r>
            <a:r>
              <a:rPr lang="en-US" altLang="zh-CN" sz="2200" dirty="0"/>
              <a:t>)+5</a:t>
            </a:r>
          </a:p>
          <a:p>
            <a:pPr marL="0" indent="0">
              <a:buNone/>
            </a:pPr>
            <a:r>
              <a:rPr lang="zh-CN" altLang="en-US" sz="2200" dirty="0"/>
              <a:t>减少数值溢出的可能</a:t>
            </a:r>
            <a:endParaRPr lang="en-US" altLang="zh-CN" sz="2200" dirty="0"/>
          </a:p>
        </p:txBody>
      </p:sp>
      <p:sp>
        <p:nvSpPr>
          <p:cNvPr id="5" name="标题 4">
            <a:extLst>
              <a:ext uri="{FF2B5EF4-FFF2-40B4-BE49-F238E27FC236}">
                <a16:creationId xmlns:a16="http://schemas.microsoft.com/office/drawing/2014/main" id="{4C8A3C39-9C81-8EBB-C033-8DC54836B375}"/>
              </a:ext>
            </a:extLst>
          </p:cNvPr>
          <p:cNvSpPr>
            <a:spLocks noGrp="1"/>
          </p:cNvSpPr>
          <p:nvPr>
            <p:ph type="title"/>
          </p:nvPr>
        </p:nvSpPr>
        <p:spPr/>
        <p:txBody>
          <a:bodyPr/>
          <a:lstStyle/>
          <a:p>
            <a:r>
              <a:rPr lang="zh-CN" altLang="en-US" dirty="0"/>
              <a:t>实验：基于</a:t>
            </a:r>
            <a:r>
              <a:rPr lang="en-US" altLang="zh-CN" dirty="0"/>
              <a:t>LSTM+CRF</a:t>
            </a:r>
            <a:r>
              <a:rPr lang="zh-CN" altLang="en-US" dirty="0"/>
              <a:t>的命名实体识别</a:t>
            </a:r>
          </a:p>
        </p:txBody>
      </p:sp>
      <p:pic>
        <p:nvPicPr>
          <p:cNvPr id="2" name="图片 1">
            <a:extLst>
              <a:ext uri="{FF2B5EF4-FFF2-40B4-BE49-F238E27FC236}">
                <a16:creationId xmlns:a16="http://schemas.microsoft.com/office/drawing/2014/main" id="{4F0CCB1F-2F3C-C2C1-F578-D97870FCB889}"/>
              </a:ext>
            </a:extLst>
          </p:cNvPr>
          <p:cNvPicPr>
            <a:picLocks noChangeAspect="1"/>
          </p:cNvPicPr>
          <p:nvPr/>
        </p:nvPicPr>
        <p:blipFill>
          <a:blip r:embed="rId3"/>
          <a:stretch>
            <a:fillRect/>
          </a:stretch>
        </p:blipFill>
        <p:spPr>
          <a:xfrm>
            <a:off x="3762724" y="1549053"/>
            <a:ext cx="8255104" cy="4710793"/>
          </a:xfrm>
          <a:prstGeom prst="rect">
            <a:avLst/>
          </a:prstGeom>
        </p:spPr>
      </p:pic>
    </p:spTree>
    <p:extLst>
      <p:ext uri="{BB962C8B-B14F-4D97-AF65-F5344CB8AC3E}">
        <p14:creationId xmlns:p14="http://schemas.microsoft.com/office/powerpoint/2010/main" val="21430461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4" y="1045029"/>
            <a:ext cx="3508830" cy="5718842"/>
          </a:xfrm>
        </p:spPr>
        <p:txBody>
          <a:bodyPr>
            <a:normAutofit/>
          </a:bodyPr>
          <a:lstStyle/>
          <a:p>
            <a:r>
              <a:rPr lang="en" altLang="zh-CN" dirty="0">
                <a:solidFill>
                  <a:srgbClr val="FF0000"/>
                </a:solidFill>
              </a:rPr>
              <a:t>model</a:t>
            </a:r>
            <a:r>
              <a:rPr lang="en-US" altLang="zh-CN" dirty="0">
                <a:solidFill>
                  <a:srgbClr val="FF0000"/>
                </a:solidFill>
              </a:rPr>
              <a:t>.</a:t>
            </a:r>
            <a:r>
              <a:rPr lang="en-US" altLang="zh-CN" dirty="0" err="1">
                <a:solidFill>
                  <a:srgbClr val="FF0000"/>
                </a:solidFill>
              </a:rPr>
              <a:t>py</a:t>
            </a:r>
            <a:endParaRPr lang="en-US" altLang="zh-CN" dirty="0">
              <a:solidFill>
                <a:srgbClr val="FF0000"/>
              </a:solidFill>
            </a:endParaRPr>
          </a:p>
        </p:txBody>
      </p:sp>
      <p:sp>
        <p:nvSpPr>
          <p:cNvPr id="5" name="标题 4">
            <a:extLst>
              <a:ext uri="{FF2B5EF4-FFF2-40B4-BE49-F238E27FC236}">
                <a16:creationId xmlns:a16="http://schemas.microsoft.com/office/drawing/2014/main" id="{4C8A3C39-9C81-8EBB-C033-8DC54836B375}"/>
              </a:ext>
            </a:extLst>
          </p:cNvPr>
          <p:cNvSpPr>
            <a:spLocks noGrp="1"/>
          </p:cNvSpPr>
          <p:nvPr>
            <p:ph type="title"/>
          </p:nvPr>
        </p:nvSpPr>
        <p:spPr/>
        <p:txBody>
          <a:bodyPr/>
          <a:lstStyle/>
          <a:p>
            <a:r>
              <a:rPr lang="zh-CN" altLang="en-US" dirty="0"/>
              <a:t>实验：基于</a:t>
            </a:r>
            <a:r>
              <a:rPr lang="en-US" altLang="zh-CN" dirty="0"/>
              <a:t>LSTM+CRF</a:t>
            </a:r>
            <a:r>
              <a:rPr lang="zh-CN" altLang="en-US" dirty="0"/>
              <a:t>的命名实体识别</a:t>
            </a:r>
          </a:p>
        </p:txBody>
      </p:sp>
      <p:pic>
        <p:nvPicPr>
          <p:cNvPr id="6" name="图片 5">
            <a:extLst>
              <a:ext uri="{FF2B5EF4-FFF2-40B4-BE49-F238E27FC236}">
                <a16:creationId xmlns:a16="http://schemas.microsoft.com/office/drawing/2014/main" id="{13AA15AF-3172-FAE0-9D45-731BC5475D9F}"/>
              </a:ext>
            </a:extLst>
          </p:cNvPr>
          <p:cNvPicPr>
            <a:picLocks noChangeAspect="1"/>
          </p:cNvPicPr>
          <p:nvPr/>
        </p:nvPicPr>
        <p:blipFill>
          <a:blip r:embed="rId3"/>
          <a:stretch>
            <a:fillRect/>
          </a:stretch>
        </p:blipFill>
        <p:spPr>
          <a:xfrm>
            <a:off x="6713675" y="879822"/>
            <a:ext cx="4709068" cy="5978178"/>
          </a:xfrm>
          <a:prstGeom prst="rect">
            <a:avLst/>
          </a:prstGeom>
        </p:spPr>
      </p:pic>
      <p:pic>
        <p:nvPicPr>
          <p:cNvPr id="9" name="图片 8">
            <a:extLst>
              <a:ext uri="{FF2B5EF4-FFF2-40B4-BE49-F238E27FC236}">
                <a16:creationId xmlns:a16="http://schemas.microsoft.com/office/drawing/2014/main" id="{730E4FBC-D7AB-6550-FE14-2F2335D37F74}"/>
              </a:ext>
            </a:extLst>
          </p:cNvPr>
          <p:cNvPicPr>
            <a:picLocks noChangeAspect="1"/>
          </p:cNvPicPr>
          <p:nvPr/>
        </p:nvPicPr>
        <p:blipFill>
          <a:blip r:embed="rId4"/>
          <a:stretch>
            <a:fillRect/>
          </a:stretch>
        </p:blipFill>
        <p:spPr>
          <a:xfrm>
            <a:off x="495300" y="1608365"/>
            <a:ext cx="5836422" cy="5155506"/>
          </a:xfrm>
          <a:prstGeom prst="rect">
            <a:avLst/>
          </a:prstGeom>
        </p:spPr>
      </p:pic>
    </p:spTree>
    <p:extLst>
      <p:ext uri="{BB962C8B-B14F-4D97-AF65-F5344CB8AC3E}">
        <p14:creationId xmlns:p14="http://schemas.microsoft.com/office/powerpoint/2010/main" val="38615115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1045029"/>
            <a:ext cx="5109030" cy="5718842"/>
          </a:xfrm>
        </p:spPr>
        <p:txBody>
          <a:bodyPr>
            <a:normAutofit/>
          </a:bodyPr>
          <a:lstStyle/>
          <a:p>
            <a:r>
              <a:rPr lang="en" altLang="zh-CN" dirty="0">
                <a:solidFill>
                  <a:srgbClr val="FF0000"/>
                </a:solidFill>
              </a:rPr>
              <a:t>model</a:t>
            </a:r>
            <a:r>
              <a:rPr lang="en-US" altLang="zh-CN" dirty="0">
                <a:solidFill>
                  <a:srgbClr val="FF0000"/>
                </a:solidFill>
              </a:rPr>
              <a:t>.</a:t>
            </a:r>
            <a:r>
              <a:rPr lang="en-US" altLang="zh-CN" dirty="0" err="1">
                <a:solidFill>
                  <a:srgbClr val="FF0000"/>
                </a:solidFill>
              </a:rPr>
              <a:t>py</a:t>
            </a:r>
            <a:endParaRPr lang="en-US" altLang="zh-CN" dirty="0">
              <a:solidFill>
                <a:srgbClr val="FF0000"/>
              </a:solidFill>
            </a:endParaRPr>
          </a:p>
          <a:p>
            <a:pPr marL="0" indent="0">
              <a:buNone/>
            </a:pPr>
            <a:r>
              <a:rPr lang="en-US" altLang="zh-CN" sz="2200" dirty="0"/>
              <a:t>_</a:t>
            </a:r>
            <a:r>
              <a:rPr lang="en-US" altLang="zh-CN" sz="2200" dirty="0" err="1"/>
              <a:t>forward_alg</a:t>
            </a:r>
            <a:r>
              <a:rPr lang="en-US" altLang="zh-CN" sz="2200" dirty="0"/>
              <a:t>():</a:t>
            </a:r>
          </a:p>
          <a:p>
            <a:pPr marL="0" indent="0">
              <a:buNone/>
            </a:pPr>
            <a:endParaRPr lang="en-US" altLang="zh-CN" sz="2200" dirty="0"/>
          </a:p>
        </p:txBody>
      </p:sp>
      <p:sp>
        <p:nvSpPr>
          <p:cNvPr id="5" name="标题 4">
            <a:extLst>
              <a:ext uri="{FF2B5EF4-FFF2-40B4-BE49-F238E27FC236}">
                <a16:creationId xmlns:a16="http://schemas.microsoft.com/office/drawing/2014/main" id="{4C8A3C39-9C81-8EBB-C033-8DC54836B375}"/>
              </a:ext>
            </a:extLst>
          </p:cNvPr>
          <p:cNvSpPr>
            <a:spLocks noGrp="1"/>
          </p:cNvSpPr>
          <p:nvPr>
            <p:ph type="title"/>
          </p:nvPr>
        </p:nvSpPr>
        <p:spPr/>
        <p:txBody>
          <a:bodyPr/>
          <a:lstStyle/>
          <a:p>
            <a:r>
              <a:rPr lang="zh-CN" altLang="en-US" dirty="0"/>
              <a:t>实验：基于</a:t>
            </a:r>
            <a:r>
              <a:rPr lang="en-US" altLang="zh-CN" dirty="0"/>
              <a:t>LSTM+CRF</a:t>
            </a:r>
            <a:r>
              <a:rPr lang="zh-CN" altLang="en-US" dirty="0"/>
              <a:t>的命名实体识别</a:t>
            </a:r>
          </a:p>
        </p:txBody>
      </p:sp>
      <p:pic>
        <p:nvPicPr>
          <p:cNvPr id="6" name="图片 5">
            <a:extLst>
              <a:ext uri="{FF2B5EF4-FFF2-40B4-BE49-F238E27FC236}">
                <a16:creationId xmlns:a16="http://schemas.microsoft.com/office/drawing/2014/main" id="{C3183B17-AC40-15C4-5EFD-AA7ADDF9A05F}"/>
              </a:ext>
            </a:extLst>
          </p:cNvPr>
          <p:cNvPicPr>
            <a:picLocks noChangeAspect="1"/>
          </p:cNvPicPr>
          <p:nvPr/>
        </p:nvPicPr>
        <p:blipFill>
          <a:blip r:embed="rId3"/>
          <a:stretch>
            <a:fillRect/>
          </a:stretch>
        </p:blipFill>
        <p:spPr>
          <a:xfrm>
            <a:off x="5368799" y="827314"/>
            <a:ext cx="6396518" cy="6030686"/>
          </a:xfrm>
          <a:prstGeom prst="rect">
            <a:avLst/>
          </a:prstGeom>
        </p:spPr>
      </p:pic>
      <p:pic>
        <p:nvPicPr>
          <p:cNvPr id="7" name="图片 6">
            <a:extLst>
              <a:ext uri="{FF2B5EF4-FFF2-40B4-BE49-F238E27FC236}">
                <a16:creationId xmlns:a16="http://schemas.microsoft.com/office/drawing/2014/main" id="{BF85D1BC-8027-2639-73E1-3C8040D5DFCE}"/>
              </a:ext>
            </a:extLst>
          </p:cNvPr>
          <p:cNvPicPr>
            <a:picLocks noChangeAspect="1"/>
          </p:cNvPicPr>
          <p:nvPr/>
        </p:nvPicPr>
        <p:blipFill rotWithShape="1">
          <a:blip r:embed="rId4"/>
          <a:srcRect r="48949"/>
          <a:stretch/>
        </p:blipFill>
        <p:spPr>
          <a:xfrm>
            <a:off x="0" y="2205100"/>
            <a:ext cx="3967843" cy="1223900"/>
          </a:xfrm>
          <a:prstGeom prst="rect">
            <a:avLst/>
          </a:prstGeom>
        </p:spPr>
      </p:pic>
      <p:pic>
        <p:nvPicPr>
          <p:cNvPr id="8" name="图片 7">
            <a:extLst>
              <a:ext uri="{FF2B5EF4-FFF2-40B4-BE49-F238E27FC236}">
                <a16:creationId xmlns:a16="http://schemas.microsoft.com/office/drawing/2014/main" id="{85B84146-DB5C-B26D-971D-8E004AA6CE4A}"/>
              </a:ext>
            </a:extLst>
          </p:cNvPr>
          <p:cNvPicPr>
            <a:picLocks noChangeAspect="1"/>
          </p:cNvPicPr>
          <p:nvPr/>
        </p:nvPicPr>
        <p:blipFill rotWithShape="1">
          <a:blip r:embed="rId4"/>
          <a:srcRect l="51190"/>
          <a:stretch/>
        </p:blipFill>
        <p:spPr>
          <a:xfrm>
            <a:off x="1431471" y="3034765"/>
            <a:ext cx="3793672" cy="1223900"/>
          </a:xfrm>
          <a:prstGeom prst="rect">
            <a:avLst/>
          </a:prstGeom>
        </p:spPr>
      </p:pic>
      <p:sp>
        <p:nvSpPr>
          <p:cNvPr id="9" name="框架 8">
            <a:extLst>
              <a:ext uri="{FF2B5EF4-FFF2-40B4-BE49-F238E27FC236}">
                <a16:creationId xmlns:a16="http://schemas.microsoft.com/office/drawing/2014/main" id="{F7C8BD61-8984-B9AB-3EE4-4E44942FF6C2}"/>
              </a:ext>
            </a:extLst>
          </p:cNvPr>
          <p:cNvSpPr/>
          <p:nvPr/>
        </p:nvSpPr>
        <p:spPr>
          <a:xfrm>
            <a:off x="1287815" y="2967904"/>
            <a:ext cx="3937328" cy="1357621"/>
          </a:xfrm>
          <a:prstGeom prst="frame">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pic>
        <p:nvPicPr>
          <p:cNvPr id="10" name="图片 9">
            <a:extLst>
              <a:ext uri="{FF2B5EF4-FFF2-40B4-BE49-F238E27FC236}">
                <a16:creationId xmlns:a16="http://schemas.microsoft.com/office/drawing/2014/main" id="{3284E37E-2112-722C-11BA-35F09755F38B}"/>
              </a:ext>
            </a:extLst>
          </p:cNvPr>
          <p:cNvPicPr>
            <a:picLocks noChangeAspect="1"/>
          </p:cNvPicPr>
          <p:nvPr/>
        </p:nvPicPr>
        <p:blipFill>
          <a:blip r:embed="rId5"/>
          <a:stretch>
            <a:fillRect/>
          </a:stretch>
        </p:blipFill>
        <p:spPr>
          <a:xfrm>
            <a:off x="784225" y="4408048"/>
            <a:ext cx="3708466" cy="2422684"/>
          </a:xfrm>
          <a:prstGeom prst="rect">
            <a:avLst/>
          </a:prstGeom>
        </p:spPr>
      </p:pic>
    </p:spTree>
    <p:extLst>
      <p:ext uri="{BB962C8B-B14F-4D97-AF65-F5344CB8AC3E}">
        <p14:creationId xmlns:p14="http://schemas.microsoft.com/office/powerpoint/2010/main" val="28937951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1045029"/>
            <a:ext cx="11883382" cy="2383971"/>
          </a:xfrm>
        </p:spPr>
        <p:txBody>
          <a:bodyPr>
            <a:normAutofit/>
          </a:bodyPr>
          <a:lstStyle/>
          <a:p>
            <a:r>
              <a:rPr lang="en" altLang="zh-CN" dirty="0">
                <a:solidFill>
                  <a:srgbClr val="FF0000"/>
                </a:solidFill>
              </a:rPr>
              <a:t>model</a:t>
            </a:r>
            <a:r>
              <a:rPr lang="en-US" altLang="zh-CN" dirty="0">
                <a:solidFill>
                  <a:srgbClr val="FF0000"/>
                </a:solidFill>
              </a:rPr>
              <a:t>.</a:t>
            </a:r>
            <a:r>
              <a:rPr lang="en-US" altLang="zh-CN" dirty="0" err="1">
                <a:solidFill>
                  <a:srgbClr val="FF0000"/>
                </a:solidFill>
              </a:rPr>
              <a:t>py</a:t>
            </a:r>
            <a:endParaRPr lang="en-US" altLang="zh-CN" dirty="0">
              <a:solidFill>
                <a:srgbClr val="FF0000"/>
              </a:solidFill>
            </a:endParaRPr>
          </a:p>
          <a:p>
            <a:pPr marL="0" indent="0">
              <a:buNone/>
            </a:pPr>
            <a:r>
              <a:rPr lang="en-US" altLang="zh-CN" sz="2200" dirty="0"/>
              <a:t>_</a:t>
            </a:r>
            <a:r>
              <a:rPr lang="en-US" altLang="zh-CN" sz="2200" dirty="0" err="1"/>
              <a:t>get_lstm_features</a:t>
            </a:r>
            <a:r>
              <a:rPr lang="en-US" altLang="zh-CN" sz="2200" dirty="0"/>
              <a:t>(): </a:t>
            </a:r>
            <a:r>
              <a:rPr lang="zh-CN" altLang="en-US" sz="2200" dirty="0"/>
              <a:t>获取语言序列的</a:t>
            </a:r>
            <a:r>
              <a:rPr lang="en-US" altLang="zh-CN" sz="2200" dirty="0"/>
              <a:t>emission</a:t>
            </a:r>
            <a:r>
              <a:rPr lang="zh-CN" altLang="en-US" sz="2200" dirty="0"/>
              <a:t> </a:t>
            </a:r>
            <a:r>
              <a:rPr lang="en-US" altLang="zh-CN" sz="2200" dirty="0"/>
              <a:t>score</a:t>
            </a:r>
          </a:p>
          <a:p>
            <a:pPr marL="0" indent="0">
              <a:buNone/>
            </a:pPr>
            <a:r>
              <a:rPr lang="en-US" altLang="zh-CN" sz="2200" dirty="0"/>
              <a:t>_</a:t>
            </a:r>
            <a:r>
              <a:rPr lang="en-US" altLang="zh-CN" sz="2200" dirty="0" err="1"/>
              <a:t>socre_sentence</a:t>
            </a:r>
            <a:r>
              <a:rPr lang="en-US" altLang="zh-CN" sz="2200" dirty="0"/>
              <a:t>(): </a:t>
            </a:r>
            <a:r>
              <a:rPr lang="zh-CN" altLang="en-US" sz="2200" dirty="0"/>
              <a:t>获取标签序列的</a:t>
            </a:r>
            <a:r>
              <a:rPr lang="en-US" altLang="zh-CN" sz="2200" dirty="0"/>
              <a:t>score</a:t>
            </a:r>
          </a:p>
          <a:p>
            <a:pPr marL="0" indent="0">
              <a:buNone/>
            </a:pPr>
            <a:endParaRPr lang="en-US" altLang="zh-CN" sz="2200" dirty="0"/>
          </a:p>
        </p:txBody>
      </p:sp>
      <p:sp>
        <p:nvSpPr>
          <p:cNvPr id="5" name="标题 4">
            <a:extLst>
              <a:ext uri="{FF2B5EF4-FFF2-40B4-BE49-F238E27FC236}">
                <a16:creationId xmlns:a16="http://schemas.microsoft.com/office/drawing/2014/main" id="{4C8A3C39-9C81-8EBB-C033-8DC54836B375}"/>
              </a:ext>
            </a:extLst>
          </p:cNvPr>
          <p:cNvSpPr>
            <a:spLocks noGrp="1"/>
          </p:cNvSpPr>
          <p:nvPr>
            <p:ph type="title"/>
          </p:nvPr>
        </p:nvSpPr>
        <p:spPr/>
        <p:txBody>
          <a:bodyPr/>
          <a:lstStyle/>
          <a:p>
            <a:r>
              <a:rPr lang="zh-CN" altLang="en-US" dirty="0"/>
              <a:t>实验：基于</a:t>
            </a:r>
            <a:r>
              <a:rPr lang="en-US" altLang="zh-CN" dirty="0"/>
              <a:t>LSTM+CRF</a:t>
            </a:r>
            <a:r>
              <a:rPr lang="zh-CN" altLang="en-US" dirty="0"/>
              <a:t>的命名实体识别</a:t>
            </a:r>
          </a:p>
        </p:txBody>
      </p:sp>
      <p:pic>
        <p:nvPicPr>
          <p:cNvPr id="4" name="图片 3">
            <a:extLst>
              <a:ext uri="{FF2B5EF4-FFF2-40B4-BE49-F238E27FC236}">
                <a16:creationId xmlns:a16="http://schemas.microsoft.com/office/drawing/2014/main" id="{A92874CB-909A-21D9-ADC8-DE5BE7543B74}"/>
              </a:ext>
            </a:extLst>
          </p:cNvPr>
          <p:cNvPicPr>
            <a:picLocks noChangeAspect="1"/>
          </p:cNvPicPr>
          <p:nvPr/>
        </p:nvPicPr>
        <p:blipFill>
          <a:blip r:embed="rId3"/>
          <a:stretch>
            <a:fillRect/>
          </a:stretch>
        </p:blipFill>
        <p:spPr>
          <a:xfrm>
            <a:off x="116113" y="3429000"/>
            <a:ext cx="6765950" cy="3234554"/>
          </a:xfrm>
          <a:prstGeom prst="rect">
            <a:avLst/>
          </a:prstGeom>
        </p:spPr>
      </p:pic>
      <p:pic>
        <p:nvPicPr>
          <p:cNvPr id="12" name="图片 11">
            <a:extLst>
              <a:ext uri="{FF2B5EF4-FFF2-40B4-BE49-F238E27FC236}">
                <a16:creationId xmlns:a16="http://schemas.microsoft.com/office/drawing/2014/main" id="{13EC9288-46C0-718C-A7F2-CAF00892CAA4}"/>
              </a:ext>
            </a:extLst>
          </p:cNvPr>
          <p:cNvPicPr>
            <a:picLocks noChangeAspect="1"/>
          </p:cNvPicPr>
          <p:nvPr/>
        </p:nvPicPr>
        <p:blipFill>
          <a:blip r:embed="rId4"/>
          <a:stretch>
            <a:fillRect/>
          </a:stretch>
        </p:blipFill>
        <p:spPr>
          <a:xfrm>
            <a:off x="6960438" y="1427746"/>
            <a:ext cx="5115449" cy="4900863"/>
          </a:xfrm>
          <a:prstGeom prst="rect">
            <a:avLst/>
          </a:prstGeom>
        </p:spPr>
      </p:pic>
      <p:sp>
        <p:nvSpPr>
          <p:cNvPr id="13" name="框架 12">
            <a:extLst>
              <a:ext uri="{FF2B5EF4-FFF2-40B4-BE49-F238E27FC236}">
                <a16:creationId xmlns:a16="http://schemas.microsoft.com/office/drawing/2014/main" id="{55AF480A-02F8-6DD2-CCEE-7590AE710692}"/>
              </a:ext>
            </a:extLst>
          </p:cNvPr>
          <p:cNvSpPr/>
          <p:nvPr/>
        </p:nvSpPr>
        <p:spPr>
          <a:xfrm>
            <a:off x="6960438" y="3525250"/>
            <a:ext cx="3835899" cy="770021"/>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38551516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1045029"/>
            <a:ext cx="11883382" cy="2383971"/>
          </a:xfrm>
        </p:spPr>
        <p:txBody>
          <a:bodyPr>
            <a:normAutofit/>
          </a:bodyPr>
          <a:lstStyle/>
          <a:p>
            <a:r>
              <a:rPr lang="en" altLang="zh-CN" dirty="0">
                <a:solidFill>
                  <a:srgbClr val="FF0000"/>
                </a:solidFill>
              </a:rPr>
              <a:t>model</a:t>
            </a:r>
            <a:r>
              <a:rPr lang="en-US" altLang="zh-CN" dirty="0">
                <a:solidFill>
                  <a:srgbClr val="FF0000"/>
                </a:solidFill>
              </a:rPr>
              <a:t>.</a:t>
            </a:r>
            <a:r>
              <a:rPr lang="en-US" altLang="zh-CN" dirty="0" err="1">
                <a:solidFill>
                  <a:srgbClr val="FF0000"/>
                </a:solidFill>
              </a:rPr>
              <a:t>py</a:t>
            </a:r>
            <a:endParaRPr lang="en-US" altLang="zh-CN" dirty="0">
              <a:solidFill>
                <a:srgbClr val="FF0000"/>
              </a:solidFill>
            </a:endParaRPr>
          </a:p>
          <a:p>
            <a:pPr marL="0" indent="0">
              <a:buNone/>
            </a:pPr>
            <a:r>
              <a:rPr lang="en-US" altLang="zh-CN" sz="2200" dirty="0"/>
              <a:t>_</a:t>
            </a:r>
            <a:r>
              <a:rPr lang="en-US" altLang="zh-CN" sz="2200" dirty="0" err="1"/>
              <a:t>viterbi_decode</a:t>
            </a:r>
            <a:r>
              <a:rPr lang="en-US" altLang="zh-CN" sz="2200" dirty="0"/>
              <a:t>():</a:t>
            </a:r>
            <a:r>
              <a:rPr lang="zh-CN" altLang="en-US" sz="2200" dirty="0"/>
              <a:t>使用</a:t>
            </a:r>
            <a:r>
              <a:rPr lang="en-US" altLang="zh-CN" sz="2200" dirty="0" err="1"/>
              <a:t>viterbi</a:t>
            </a:r>
            <a:r>
              <a:rPr lang="zh-CN" altLang="en-US" sz="2200" dirty="0"/>
              <a:t>算法求解最佳路径</a:t>
            </a:r>
            <a:endParaRPr lang="en-US" altLang="zh-CN" sz="2200" dirty="0"/>
          </a:p>
          <a:p>
            <a:pPr marL="0" indent="0">
              <a:buNone/>
            </a:pPr>
            <a:r>
              <a:rPr lang="en-US" altLang="zh-CN" sz="2200" dirty="0" err="1"/>
              <a:t>neg_log_likelihood</a:t>
            </a:r>
            <a:r>
              <a:rPr lang="en-US" altLang="zh-CN" sz="2200" dirty="0"/>
              <a:t>():</a:t>
            </a:r>
            <a:r>
              <a:rPr lang="zh-CN" altLang="en-US" sz="2200" dirty="0"/>
              <a:t>损失函数</a:t>
            </a:r>
            <a:endParaRPr lang="en-US" altLang="zh-CN" sz="2200" dirty="0"/>
          </a:p>
          <a:p>
            <a:pPr marL="0" indent="0">
              <a:buNone/>
            </a:pPr>
            <a:r>
              <a:rPr lang="en-US" altLang="zh-CN" sz="2200" dirty="0"/>
              <a:t>forward():</a:t>
            </a:r>
            <a:r>
              <a:rPr lang="zh-CN" altLang="en-US" sz="2200" dirty="0"/>
              <a:t> 求输入语言序列的</a:t>
            </a:r>
            <a:r>
              <a:rPr lang="en-US" altLang="zh-CN" sz="2200" dirty="0"/>
              <a:t>score</a:t>
            </a:r>
            <a:r>
              <a:rPr lang="zh-CN" altLang="en-US" sz="2200" dirty="0"/>
              <a:t>和</a:t>
            </a:r>
            <a:r>
              <a:rPr lang="en-US" altLang="zh-CN" sz="2200" dirty="0"/>
              <a:t>tag</a:t>
            </a:r>
            <a:r>
              <a:rPr lang="zh-CN" altLang="en-US" sz="2200" dirty="0"/>
              <a:t>序列</a:t>
            </a:r>
            <a:endParaRPr lang="en-US" altLang="zh-CN" sz="2200" dirty="0"/>
          </a:p>
        </p:txBody>
      </p:sp>
      <p:sp>
        <p:nvSpPr>
          <p:cNvPr id="5" name="标题 4">
            <a:extLst>
              <a:ext uri="{FF2B5EF4-FFF2-40B4-BE49-F238E27FC236}">
                <a16:creationId xmlns:a16="http://schemas.microsoft.com/office/drawing/2014/main" id="{4C8A3C39-9C81-8EBB-C033-8DC54836B375}"/>
              </a:ext>
            </a:extLst>
          </p:cNvPr>
          <p:cNvSpPr>
            <a:spLocks noGrp="1"/>
          </p:cNvSpPr>
          <p:nvPr>
            <p:ph type="title"/>
          </p:nvPr>
        </p:nvSpPr>
        <p:spPr/>
        <p:txBody>
          <a:bodyPr/>
          <a:lstStyle/>
          <a:p>
            <a:r>
              <a:rPr lang="zh-CN" altLang="en-US" dirty="0"/>
              <a:t>实验：基于</a:t>
            </a:r>
            <a:r>
              <a:rPr lang="en-US" altLang="zh-CN" dirty="0"/>
              <a:t>LSTM+CRF</a:t>
            </a:r>
            <a:r>
              <a:rPr lang="zh-CN" altLang="en-US" dirty="0"/>
              <a:t>的命名实体识别</a:t>
            </a:r>
          </a:p>
        </p:txBody>
      </p:sp>
      <p:pic>
        <p:nvPicPr>
          <p:cNvPr id="12" name="图片 11">
            <a:extLst>
              <a:ext uri="{FF2B5EF4-FFF2-40B4-BE49-F238E27FC236}">
                <a16:creationId xmlns:a16="http://schemas.microsoft.com/office/drawing/2014/main" id="{13EC9288-46C0-718C-A7F2-CAF00892CAA4}"/>
              </a:ext>
            </a:extLst>
          </p:cNvPr>
          <p:cNvPicPr>
            <a:picLocks noChangeAspect="1"/>
          </p:cNvPicPr>
          <p:nvPr/>
        </p:nvPicPr>
        <p:blipFill>
          <a:blip r:embed="rId3"/>
          <a:stretch>
            <a:fillRect/>
          </a:stretch>
        </p:blipFill>
        <p:spPr>
          <a:xfrm>
            <a:off x="6960438" y="1427746"/>
            <a:ext cx="5115449" cy="4900863"/>
          </a:xfrm>
          <a:prstGeom prst="rect">
            <a:avLst/>
          </a:prstGeom>
        </p:spPr>
      </p:pic>
      <p:sp>
        <p:nvSpPr>
          <p:cNvPr id="13" name="框架 12">
            <a:extLst>
              <a:ext uri="{FF2B5EF4-FFF2-40B4-BE49-F238E27FC236}">
                <a16:creationId xmlns:a16="http://schemas.microsoft.com/office/drawing/2014/main" id="{55AF480A-02F8-6DD2-CCEE-7590AE710692}"/>
              </a:ext>
            </a:extLst>
          </p:cNvPr>
          <p:cNvSpPr/>
          <p:nvPr/>
        </p:nvSpPr>
        <p:spPr>
          <a:xfrm>
            <a:off x="6960438" y="5749946"/>
            <a:ext cx="3835899" cy="770021"/>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2" name="图片 1">
            <a:extLst>
              <a:ext uri="{FF2B5EF4-FFF2-40B4-BE49-F238E27FC236}">
                <a16:creationId xmlns:a16="http://schemas.microsoft.com/office/drawing/2014/main" id="{E4F57107-C434-A672-ED98-8931843DC69B}"/>
              </a:ext>
            </a:extLst>
          </p:cNvPr>
          <p:cNvPicPr>
            <a:picLocks noChangeAspect="1"/>
          </p:cNvPicPr>
          <p:nvPr/>
        </p:nvPicPr>
        <p:blipFill>
          <a:blip r:embed="rId4"/>
          <a:stretch>
            <a:fillRect/>
          </a:stretch>
        </p:blipFill>
        <p:spPr>
          <a:xfrm>
            <a:off x="76392" y="3779900"/>
            <a:ext cx="6884046" cy="2931426"/>
          </a:xfrm>
          <a:prstGeom prst="rect">
            <a:avLst/>
          </a:prstGeom>
        </p:spPr>
      </p:pic>
      <p:sp>
        <p:nvSpPr>
          <p:cNvPr id="7" name="框架 6">
            <a:extLst>
              <a:ext uri="{FF2B5EF4-FFF2-40B4-BE49-F238E27FC236}">
                <a16:creationId xmlns:a16="http://schemas.microsoft.com/office/drawing/2014/main" id="{36590D81-8BB5-07E0-71F2-767B4B3B685F}"/>
              </a:ext>
            </a:extLst>
          </p:cNvPr>
          <p:cNvSpPr/>
          <p:nvPr/>
        </p:nvSpPr>
        <p:spPr>
          <a:xfrm>
            <a:off x="6960437" y="4804475"/>
            <a:ext cx="4317163" cy="1008496"/>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40041984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1045029"/>
            <a:ext cx="3974624" cy="2383971"/>
          </a:xfrm>
        </p:spPr>
        <p:txBody>
          <a:bodyPr>
            <a:normAutofit/>
          </a:bodyPr>
          <a:lstStyle/>
          <a:p>
            <a:r>
              <a:rPr lang="en" altLang="zh-CN" dirty="0">
                <a:solidFill>
                  <a:srgbClr val="FF0000"/>
                </a:solidFill>
              </a:rPr>
              <a:t>train</a:t>
            </a:r>
            <a:r>
              <a:rPr lang="en-US" altLang="zh-CN" dirty="0">
                <a:solidFill>
                  <a:srgbClr val="FF0000"/>
                </a:solidFill>
              </a:rPr>
              <a:t>.</a:t>
            </a:r>
            <a:r>
              <a:rPr lang="en-US" altLang="zh-CN" dirty="0" err="1">
                <a:solidFill>
                  <a:srgbClr val="FF0000"/>
                </a:solidFill>
              </a:rPr>
              <a:t>py</a:t>
            </a:r>
            <a:endParaRPr lang="en-US" altLang="zh-CN" dirty="0">
              <a:solidFill>
                <a:srgbClr val="FF0000"/>
              </a:solidFill>
            </a:endParaRPr>
          </a:p>
          <a:p>
            <a:pPr marL="0" indent="0">
              <a:buNone/>
            </a:pPr>
            <a:r>
              <a:rPr lang="en-US" altLang="zh-CN" sz="2200" dirty="0" err="1"/>
              <a:t>word_to_ix</a:t>
            </a:r>
            <a:r>
              <a:rPr lang="en-US" altLang="zh-CN" sz="2200" dirty="0"/>
              <a:t>: </a:t>
            </a:r>
            <a:r>
              <a:rPr lang="zh-CN" altLang="en-US" sz="2200" dirty="0"/>
              <a:t>字典</a:t>
            </a:r>
            <a:endParaRPr lang="en-US" altLang="zh-CN" sz="2200" dirty="0"/>
          </a:p>
          <a:p>
            <a:pPr marL="0" indent="0">
              <a:buNone/>
            </a:pPr>
            <a:r>
              <a:rPr lang="en-US" altLang="zh-CN" sz="2200" dirty="0" err="1"/>
              <a:t>tag_to_ix</a:t>
            </a:r>
            <a:r>
              <a:rPr lang="en-US" altLang="zh-CN" sz="2200" dirty="0"/>
              <a:t>:</a:t>
            </a:r>
            <a:r>
              <a:rPr lang="zh-CN" altLang="en-US" sz="2200" dirty="0"/>
              <a:t> 标注映射</a:t>
            </a:r>
            <a:endParaRPr lang="en-US" altLang="zh-CN" sz="2200" dirty="0"/>
          </a:p>
        </p:txBody>
      </p:sp>
      <p:sp>
        <p:nvSpPr>
          <p:cNvPr id="5" name="标题 4">
            <a:extLst>
              <a:ext uri="{FF2B5EF4-FFF2-40B4-BE49-F238E27FC236}">
                <a16:creationId xmlns:a16="http://schemas.microsoft.com/office/drawing/2014/main" id="{4C8A3C39-9C81-8EBB-C033-8DC54836B375}"/>
              </a:ext>
            </a:extLst>
          </p:cNvPr>
          <p:cNvSpPr>
            <a:spLocks noGrp="1"/>
          </p:cNvSpPr>
          <p:nvPr>
            <p:ph type="title"/>
          </p:nvPr>
        </p:nvSpPr>
        <p:spPr/>
        <p:txBody>
          <a:bodyPr/>
          <a:lstStyle/>
          <a:p>
            <a:r>
              <a:rPr lang="zh-CN" altLang="en-US" dirty="0"/>
              <a:t>实验：基于</a:t>
            </a:r>
            <a:r>
              <a:rPr lang="en-US" altLang="zh-CN" dirty="0"/>
              <a:t>LSTM+CRF</a:t>
            </a:r>
            <a:r>
              <a:rPr lang="zh-CN" altLang="en-US" dirty="0"/>
              <a:t>的命名实体识别</a:t>
            </a:r>
          </a:p>
        </p:txBody>
      </p:sp>
      <p:pic>
        <p:nvPicPr>
          <p:cNvPr id="4" name="图片 3">
            <a:extLst>
              <a:ext uri="{FF2B5EF4-FFF2-40B4-BE49-F238E27FC236}">
                <a16:creationId xmlns:a16="http://schemas.microsoft.com/office/drawing/2014/main" id="{4D38AB5A-D4A2-ED66-EF19-65E9C91A58BA}"/>
              </a:ext>
            </a:extLst>
          </p:cNvPr>
          <p:cNvPicPr>
            <a:picLocks noChangeAspect="1"/>
          </p:cNvPicPr>
          <p:nvPr/>
        </p:nvPicPr>
        <p:blipFill>
          <a:blip r:embed="rId3"/>
          <a:stretch>
            <a:fillRect/>
          </a:stretch>
        </p:blipFill>
        <p:spPr>
          <a:xfrm>
            <a:off x="4227095" y="1647060"/>
            <a:ext cx="7772400" cy="4165911"/>
          </a:xfrm>
          <a:prstGeom prst="rect">
            <a:avLst/>
          </a:prstGeom>
        </p:spPr>
      </p:pic>
    </p:spTree>
    <p:extLst>
      <p:ext uri="{BB962C8B-B14F-4D97-AF65-F5344CB8AC3E}">
        <p14:creationId xmlns:p14="http://schemas.microsoft.com/office/powerpoint/2010/main" val="35940026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1045029"/>
            <a:ext cx="3974624" cy="2383971"/>
          </a:xfrm>
        </p:spPr>
        <p:txBody>
          <a:bodyPr>
            <a:normAutofit/>
          </a:bodyPr>
          <a:lstStyle/>
          <a:p>
            <a:r>
              <a:rPr lang="en" altLang="zh-CN" dirty="0">
                <a:solidFill>
                  <a:srgbClr val="FF0000"/>
                </a:solidFill>
              </a:rPr>
              <a:t>train</a:t>
            </a:r>
            <a:r>
              <a:rPr lang="en-US" altLang="zh-CN" dirty="0">
                <a:solidFill>
                  <a:srgbClr val="FF0000"/>
                </a:solidFill>
              </a:rPr>
              <a:t>.</a:t>
            </a:r>
            <a:r>
              <a:rPr lang="en-US" altLang="zh-CN" dirty="0" err="1">
                <a:solidFill>
                  <a:srgbClr val="FF0000"/>
                </a:solidFill>
              </a:rPr>
              <a:t>py</a:t>
            </a:r>
            <a:endParaRPr lang="en-US" altLang="zh-CN" dirty="0">
              <a:solidFill>
                <a:srgbClr val="FF0000"/>
              </a:solidFill>
            </a:endParaRPr>
          </a:p>
          <a:p>
            <a:pPr marL="0" indent="0">
              <a:buNone/>
            </a:pPr>
            <a:r>
              <a:rPr lang="en-US" altLang="zh-CN" sz="2200" dirty="0"/>
              <a:t>epoch</a:t>
            </a:r>
            <a:r>
              <a:rPr lang="zh-CN" altLang="en-US" sz="2200" dirty="0"/>
              <a:t>：</a:t>
            </a:r>
            <a:r>
              <a:rPr lang="en-US" altLang="zh-CN" sz="2200" dirty="0"/>
              <a:t>300</a:t>
            </a:r>
          </a:p>
          <a:p>
            <a:pPr marL="0" indent="0">
              <a:buNone/>
            </a:pPr>
            <a:endParaRPr lang="en-US" altLang="zh-CN" sz="2200" dirty="0"/>
          </a:p>
        </p:txBody>
      </p:sp>
      <p:sp>
        <p:nvSpPr>
          <p:cNvPr id="5" name="标题 4">
            <a:extLst>
              <a:ext uri="{FF2B5EF4-FFF2-40B4-BE49-F238E27FC236}">
                <a16:creationId xmlns:a16="http://schemas.microsoft.com/office/drawing/2014/main" id="{4C8A3C39-9C81-8EBB-C033-8DC54836B375}"/>
              </a:ext>
            </a:extLst>
          </p:cNvPr>
          <p:cNvSpPr>
            <a:spLocks noGrp="1"/>
          </p:cNvSpPr>
          <p:nvPr>
            <p:ph type="title"/>
          </p:nvPr>
        </p:nvSpPr>
        <p:spPr/>
        <p:txBody>
          <a:bodyPr/>
          <a:lstStyle/>
          <a:p>
            <a:r>
              <a:rPr lang="zh-CN" altLang="en-US" dirty="0"/>
              <a:t>实验：基于</a:t>
            </a:r>
            <a:r>
              <a:rPr lang="en-US" altLang="zh-CN" dirty="0"/>
              <a:t>LSTM+CRF</a:t>
            </a:r>
            <a:r>
              <a:rPr lang="zh-CN" altLang="en-US" dirty="0"/>
              <a:t>的命名实体识别</a:t>
            </a:r>
          </a:p>
        </p:txBody>
      </p:sp>
      <p:pic>
        <p:nvPicPr>
          <p:cNvPr id="6" name="图片 5">
            <a:extLst>
              <a:ext uri="{FF2B5EF4-FFF2-40B4-BE49-F238E27FC236}">
                <a16:creationId xmlns:a16="http://schemas.microsoft.com/office/drawing/2014/main" id="{F4AAB942-81F2-87DF-73E4-AF4B85C297FE}"/>
              </a:ext>
            </a:extLst>
          </p:cNvPr>
          <p:cNvPicPr>
            <a:picLocks noChangeAspect="1"/>
          </p:cNvPicPr>
          <p:nvPr/>
        </p:nvPicPr>
        <p:blipFill>
          <a:blip r:embed="rId3"/>
          <a:stretch>
            <a:fillRect/>
          </a:stretch>
        </p:blipFill>
        <p:spPr>
          <a:xfrm>
            <a:off x="4090737" y="1458495"/>
            <a:ext cx="7772400" cy="4728838"/>
          </a:xfrm>
          <a:prstGeom prst="rect">
            <a:avLst/>
          </a:prstGeom>
        </p:spPr>
      </p:pic>
    </p:spTree>
    <p:extLst>
      <p:ext uri="{BB962C8B-B14F-4D97-AF65-F5344CB8AC3E}">
        <p14:creationId xmlns:p14="http://schemas.microsoft.com/office/powerpoint/2010/main" val="33019614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16113" y="1045029"/>
            <a:ext cx="3974624" cy="2383971"/>
          </a:xfrm>
        </p:spPr>
        <p:txBody>
          <a:bodyPr>
            <a:normAutofit/>
          </a:bodyPr>
          <a:lstStyle/>
          <a:p>
            <a:r>
              <a:rPr lang="en" altLang="zh-CN" dirty="0">
                <a:solidFill>
                  <a:srgbClr val="FF0000"/>
                </a:solidFill>
              </a:rPr>
              <a:t>train</a:t>
            </a:r>
            <a:r>
              <a:rPr lang="en-US" altLang="zh-CN" dirty="0">
                <a:solidFill>
                  <a:srgbClr val="FF0000"/>
                </a:solidFill>
              </a:rPr>
              <a:t>.</a:t>
            </a:r>
            <a:r>
              <a:rPr lang="en-US" altLang="zh-CN" dirty="0" err="1">
                <a:solidFill>
                  <a:srgbClr val="FF0000"/>
                </a:solidFill>
              </a:rPr>
              <a:t>py</a:t>
            </a:r>
            <a:endParaRPr lang="en-US" altLang="zh-CN" dirty="0">
              <a:solidFill>
                <a:srgbClr val="FF0000"/>
              </a:solidFill>
            </a:endParaRPr>
          </a:p>
          <a:p>
            <a:pPr marL="0" indent="0">
              <a:buNone/>
            </a:pPr>
            <a:r>
              <a:rPr lang="zh-CN" altLang="en-US" sz="2200" dirty="0"/>
              <a:t>运行命令行：</a:t>
            </a:r>
            <a:r>
              <a:rPr lang="en-US" altLang="zh-CN" sz="2200" dirty="0"/>
              <a:t>python</a:t>
            </a:r>
            <a:r>
              <a:rPr lang="zh-CN" altLang="en-US" sz="2200" dirty="0"/>
              <a:t> </a:t>
            </a:r>
            <a:r>
              <a:rPr lang="en-US" altLang="zh-CN" sz="2200" dirty="0" err="1"/>
              <a:t>train.py</a:t>
            </a:r>
            <a:endParaRPr lang="en-US" altLang="zh-CN" sz="2200" dirty="0"/>
          </a:p>
          <a:p>
            <a:pPr marL="0" indent="0">
              <a:buNone/>
            </a:pPr>
            <a:endParaRPr lang="en-US" altLang="zh-CN" sz="2200" dirty="0"/>
          </a:p>
          <a:p>
            <a:pPr marL="0" indent="0">
              <a:buNone/>
            </a:pPr>
            <a:endParaRPr lang="en-US" altLang="zh-CN" sz="2200" dirty="0"/>
          </a:p>
        </p:txBody>
      </p:sp>
      <p:sp>
        <p:nvSpPr>
          <p:cNvPr id="5" name="标题 4">
            <a:extLst>
              <a:ext uri="{FF2B5EF4-FFF2-40B4-BE49-F238E27FC236}">
                <a16:creationId xmlns:a16="http://schemas.microsoft.com/office/drawing/2014/main" id="{4C8A3C39-9C81-8EBB-C033-8DC54836B375}"/>
              </a:ext>
            </a:extLst>
          </p:cNvPr>
          <p:cNvSpPr>
            <a:spLocks noGrp="1"/>
          </p:cNvSpPr>
          <p:nvPr>
            <p:ph type="title"/>
          </p:nvPr>
        </p:nvSpPr>
        <p:spPr/>
        <p:txBody>
          <a:bodyPr/>
          <a:lstStyle/>
          <a:p>
            <a:r>
              <a:rPr lang="zh-CN" altLang="en-US" dirty="0"/>
              <a:t>实验：基于</a:t>
            </a:r>
            <a:r>
              <a:rPr lang="en-US" altLang="zh-CN" dirty="0"/>
              <a:t>LSTM+CRF</a:t>
            </a:r>
            <a:r>
              <a:rPr lang="zh-CN" altLang="en-US" dirty="0"/>
              <a:t>的命名实体识别</a:t>
            </a:r>
          </a:p>
        </p:txBody>
      </p:sp>
      <p:pic>
        <p:nvPicPr>
          <p:cNvPr id="2" name="图片 1">
            <a:extLst>
              <a:ext uri="{FF2B5EF4-FFF2-40B4-BE49-F238E27FC236}">
                <a16:creationId xmlns:a16="http://schemas.microsoft.com/office/drawing/2014/main" id="{5C663BD5-5D94-50FE-4BEC-1E6DAB9E66C0}"/>
              </a:ext>
            </a:extLst>
          </p:cNvPr>
          <p:cNvPicPr>
            <a:picLocks noChangeAspect="1"/>
          </p:cNvPicPr>
          <p:nvPr/>
        </p:nvPicPr>
        <p:blipFill>
          <a:blip r:embed="rId3"/>
          <a:stretch>
            <a:fillRect/>
          </a:stretch>
        </p:blipFill>
        <p:spPr>
          <a:xfrm>
            <a:off x="216376" y="4732519"/>
            <a:ext cx="4749800" cy="406400"/>
          </a:xfrm>
          <a:prstGeom prst="rect">
            <a:avLst/>
          </a:prstGeom>
        </p:spPr>
      </p:pic>
      <p:pic>
        <p:nvPicPr>
          <p:cNvPr id="4" name="图片 3">
            <a:extLst>
              <a:ext uri="{FF2B5EF4-FFF2-40B4-BE49-F238E27FC236}">
                <a16:creationId xmlns:a16="http://schemas.microsoft.com/office/drawing/2014/main" id="{A5135730-F9EE-901E-F7D5-68449092A0FD}"/>
              </a:ext>
            </a:extLst>
          </p:cNvPr>
          <p:cNvPicPr>
            <a:picLocks noChangeAspect="1"/>
          </p:cNvPicPr>
          <p:nvPr/>
        </p:nvPicPr>
        <p:blipFill>
          <a:blip r:embed="rId4"/>
          <a:stretch>
            <a:fillRect/>
          </a:stretch>
        </p:blipFill>
        <p:spPr>
          <a:xfrm>
            <a:off x="204537" y="2535465"/>
            <a:ext cx="7772400" cy="832757"/>
          </a:xfrm>
          <a:prstGeom prst="rect">
            <a:avLst/>
          </a:prstGeom>
        </p:spPr>
      </p:pic>
      <p:pic>
        <p:nvPicPr>
          <p:cNvPr id="7" name="图片 6">
            <a:extLst>
              <a:ext uri="{FF2B5EF4-FFF2-40B4-BE49-F238E27FC236}">
                <a16:creationId xmlns:a16="http://schemas.microsoft.com/office/drawing/2014/main" id="{4A2C5CC3-FA93-65D5-B770-25FD6BCDCE2A}"/>
              </a:ext>
            </a:extLst>
          </p:cNvPr>
          <p:cNvPicPr>
            <a:picLocks noChangeAspect="1"/>
          </p:cNvPicPr>
          <p:nvPr/>
        </p:nvPicPr>
        <p:blipFill>
          <a:blip r:embed="rId5"/>
          <a:stretch>
            <a:fillRect/>
          </a:stretch>
        </p:blipFill>
        <p:spPr>
          <a:xfrm>
            <a:off x="204537" y="3710216"/>
            <a:ext cx="6629400" cy="673100"/>
          </a:xfrm>
          <a:prstGeom prst="rect">
            <a:avLst/>
          </a:prstGeom>
        </p:spPr>
      </p:pic>
    </p:spTree>
    <p:extLst>
      <p:ext uri="{BB962C8B-B14F-4D97-AF65-F5344CB8AC3E}">
        <p14:creationId xmlns:p14="http://schemas.microsoft.com/office/powerpoint/2010/main" val="41597534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Image" descr="Image"/>
          <p:cNvPicPr>
            <a:picLocks noChangeAspect="1"/>
          </p:cNvPicPr>
          <p:nvPr/>
        </p:nvPicPr>
        <p:blipFill>
          <a:blip r:embed="rId2"/>
          <a:stretch>
            <a:fillRect/>
          </a:stretch>
        </p:blipFill>
        <p:spPr>
          <a:xfrm>
            <a:off x="1911734" y="1024728"/>
            <a:ext cx="8211751" cy="4984077"/>
          </a:xfrm>
          <a:prstGeom prst="rect">
            <a:avLst/>
          </a:prstGeom>
          <a:ln w="12700">
            <a:miter lim="400000"/>
          </a:ln>
        </p:spPr>
      </p:pic>
    </p:spTree>
    <p:extLst>
      <p:ext uri="{BB962C8B-B14F-4D97-AF65-F5344CB8AC3E}">
        <p14:creationId xmlns:p14="http://schemas.microsoft.com/office/powerpoint/2010/main" val="33328249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p:txBody>
          <a:bodyPr>
            <a:norm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任务难点</a:t>
            </a:r>
            <a:r>
              <a:rPr kumimoji="0" lang="zh-CN" altLang="en-US" sz="2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：歧义问题、未登录词问题、分词标准问题。</a:t>
            </a:r>
            <a:endParaRPr kumimoji="0" lang="en-US" altLang="zh-CN" sz="2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indent="0">
              <a:buNone/>
            </a:pPr>
            <a:endParaRPr lang="en-US" altLang="zh-CN" sz="2000" dirty="0"/>
          </a:p>
        </p:txBody>
      </p:sp>
      <p:grpSp>
        <p:nvGrpSpPr>
          <p:cNvPr id="12" name="组合 11">
            <a:extLst>
              <a:ext uri="{FF2B5EF4-FFF2-40B4-BE49-F238E27FC236}">
                <a16:creationId xmlns:a16="http://schemas.microsoft.com/office/drawing/2014/main" id="{F3D5CC64-A7B9-B1D7-B780-603A41AAA834}"/>
              </a:ext>
            </a:extLst>
          </p:cNvPr>
          <p:cNvGrpSpPr/>
          <p:nvPr/>
        </p:nvGrpSpPr>
        <p:grpSpPr>
          <a:xfrm>
            <a:off x="1116120" y="2326719"/>
            <a:ext cx="2536054" cy="1544716"/>
            <a:chOff x="2095130" y="2769833"/>
            <a:chExt cx="2536054" cy="1544716"/>
          </a:xfrm>
        </p:grpSpPr>
        <p:sp>
          <p:nvSpPr>
            <p:cNvPr id="5" name="流程图: 接点 4">
              <a:extLst>
                <a:ext uri="{FF2B5EF4-FFF2-40B4-BE49-F238E27FC236}">
                  <a16:creationId xmlns:a16="http://schemas.microsoft.com/office/drawing/2014/main" id="{9424BD1E-FFDF-E77C-BCA8-6A06E0EE4768}"/>
                </a:ext>
              </a:extLst>
            </p:cNvPr>
            <p:cNvSpPr/>
            <p:nvPr/>
          </p:nvSpPr>
          <p:spPr>
            <a:xfrm>
              <a:off x="2095130" y="2769833"/>
              <a:ext cx="1589103" cy="1544716"/>
            </a:xfrm>
            <a:prstGeom prst="flowChartConnector">
              <a:avLst/>
            </a:prstGeom>
            <a:solidFill>
              <a:schemeClr val="accent1">
                <a:alpha val="42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8" name="流程图: 接点 7">
              <a:extLst>
                <a:ext uri="{FF2B5EF4-FFF2-40B4-BE49-F238E27FC236}">
                  <a16:creationId xmlns:a16="http://schemas.microsoft.com/office/drawing/2014/main" id="{909E46CF-69AF-DB66-DF79-F89DCF1BE65F}"/>
                </a:ext>
              </a:extLst>
            </p:cNvPr>
            <p:cNvSpPr/>
            <p:nvPr/>
          </p:nvSpPr>
          <p:spPr>
            <a:xfrm>
              <a:off x="3042081" y="2769833"/>
              <a:ext cx="1589103" cy="1544716"/>
            </a:xfrm>
            <a:prstGeom prst="flowChartConnector">
              <a:avLst/>
            </a:prstGeom>
            <a:solidFill>
              <a:schemeClr val="accent1">
                <a:alpha val="42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7D1FE1B-A700-8EEC-3FA6-D280C30DABE6}"/>
                </a:ext>
              </a:extLst>
            </p:cNvPr>
            <p:cNvSpPr txBox="1"/>
            <p:nvPr/>
          </p:nvSpPr>
          <p:spPr>
            <a:xfrm>
              <a:off x="2245360" y="3102892"/>
              <a:ext cx="680720" cy="923330"/>
            </a:xfrm>
            <a:prstGeom prst="rect">
              <a:avLst/>
            </a:prstGeom>
            <a:noFill/>
          </p:spPr>
          <p:txBody>
            <a:bodyPr wrap="square" rtlCol="0">
              <a:spAutoFit/>
            </a:bodyPr>
            <a:lstStyle/>
            <a:p>
              <a:r>
                <a:rPr lang="zh-CN" altLang="en-US" dirty="0"/>
                <a:t>交集型歧义</a:t>
              </a:r>
            </a:p>
          </p:txBody>
        </p:sp>
        <p:sp>
          <p:nvSpPr>
            <p:cNvPr id="10" name="文本框 9">
              <a:extLst>
                <a:ext uri="{FF2B5EF4-FFF2-40B4-BE49-F238E27FC236}">
                  <a16:creationId xmlns:a16="http://schemas.microsoft.com/office/drawing/2014/main" id="{1FB5FC0F-41FB-2EC1-81A0-ABB215DC2BD3}"/>
                </a:ext>
              </a:extLst>
            </p:cNvPr>
            <p:cNvSpPr txBox="1"/>
            <p:nvPr/>
          </p:nvSpPr>
          <p:spPr>
            <a:xfrm>
              <a:off x="3790074" y="3102892"/>
              <a:ext cx="680720" cy="923330"/>
            </a:xfrm>
            <a:prstGeom prst="rect">
              <a:avLst/>
            </a:prstGeom>
            <a:noFill/>
          </p:spPr>
          <p:txBody>
            <a:bodyPr wrap="square" rtlCol="0">
              <a:spAutoFit/>
            </a:bodyPr>
            <a:lstStyle/>
            <a:p>
              <a:r>
                <a:rPr lang="zh-CN" altLang="en-US" dirty="0"/>
                <a:t>组合型歧义</a:t>
              </a:r>
            </a:p>
          </p:txBody>
        </p:sp>
        <p:sp>
          <p:nvSpPr>
            <p:cNvPr id="11" name="文本框 10">
              <a:extLst>
                <a:ext uri="{FF2B5EF4-FFF2-40B4-BE49-F238E27FC236}">
                  <a16:creationId xmlns:a16="http://schemas.microsoft.com/office/drawing/2014/main" id="{B7A759FD-0689-1854-9896-86AA98C9C7E4}"/>
                </a:ext>
              </a:extLst>
            </p:cNvPr>
            <p:cNvSpPr txBox="1"/>
            <p:nvPr/>
          </p:nvSpPr>
          <p:spPr>
            <a:xfrm>
              <a:off x="3061514" y="3150043"/>
              <a:ext cx="680720" cy="646331"/>
            </a:xfrm>
            <a:prstGeom prst="rect">
              <a:avLst/>
            </a:prstGeom>
            <a:noFill/>
          </p:spPr>
          <p:txBody>
            <a:bodyPr wrap="square" rtlCol="0">
              <a:spAutoFit/>
            </a:bodyPr>
            <a:lstStyle/>
            <a:p>
              <a:r>
                <a:rPr lang="zh-CN" altLang="en-US" dirty="0"/>
                <a:t>混合歧义</a:t>
              </a:r>
            </a:p>
          </p:txBody>
        </p:sp>
      </p:grpSp>
      <p:sp>
        <p:nvSpPr>
          <p:cNvPr id="13" name="文本框 12">
            <a:extLst>
              <a:ext uri="{FF2B5EF4-FFF2-40B4-BE49-F238E27FC236}">
                <a16:creationId xmlns:a16="http://schemas.microsoft.com/office/drawing/2014/main" id="{DDA744F0-1C70-4AD9-511C-E7875A692E83}"/>
              </a:ext>
            </a:extLst>
          </p:cNvPr>
          <p:cNvSpPr txBox="1"/>
          <p:nvPr/>
        </p:nvSpPr>
        <p:spPr>
          <a:xfrm>
            <a:off x="4677646" y="2016035"/>
            <a:ext cx="7262427" cy="2308324"/>
          </a:xfrm>
          <a:prstGeom prst="rect">
            <a:avLst/>
          </a:prstGeom>
          <a:noFill/>
        </p:spPr>
        <p:txBody>
          <a:bodyPr wrap="square" rtlCol="0">
            <a:spAutoFit/>
          </a:bodyPr>
          <a:lstStyle/>
          <a:p>
            <a:r>
              <a:rPr lang="zh-CN" altLang="en-US" dirty="0"/>
              <a:t>交集型歧义：</a:t>
            </a:r>
            <a:r>
              <a:rPr lang="en-US" altLang="zh-CN" dirty="0"/>
              <a:t>ab/c or a/</a:t>
            </a:r>
            <a:r>
              <a:rPr lang="en-US" altLang="zh-CN" dirty="0" err="1"/>
              <a:t>bc</a:t>
            </a:r>
            <a:endParaRPr lang="en-US" altLang="zh-CN" dirty="0"/>
          </a:p>
          <a:p>
            <a:r>
              <a:rPr lang="en-US" altLang="zh-CN" dirty="0"/>
              <a:t>                          </a:t>
            </a:r>
            <a:r>
              <a:rPr lang="zh-CN" altLang="en-US" dirty="0"/>
              <a:t>白天</a:t>
            </a:r>
            <a:r>
              <a:rPr lang="en-US" altLang="zh-CN" dirty="0"/>
              <a:t>/</a:t>
            </a:r>
            <a:r>
              <a:rPr lang="zh-CN" altLang="en-US" dirty="0"/>
              <a:t>鹅 </a:t>
            </a:r>
            <a:r>
              <a:rPr lang="en-US" altLang="zh-CN" dirty="0"/>
              <a:t>or </a:t>
            </a:r>
            <a:r>
              <a:rPr lang="zh-CN" altLang="en-US" dirty="0"/>
              <a:t>白</a:t>
            </a:r>
            <a:r>
              <a:rPr lang="en-US" altLang="zh-CN" dirty="0"/>
              <a:t>/</a:t>
            </a:r>
            <a:r>
              <a:rPr lang="zh-CN" altLang="en-US" dirty="0"/>
              <a:t>天鹅</a:t>
            </a:r>
            <a:endParaRPr lang="en-US" altLang="zh-CN" dirty="0"/>
          </a:p>
          <a:p>
            <a:endParaRPr lang="en-US" altLang="zh-CN" dirty="0"/>
          </a:p>
          <a:p>
            <a:r>
              <a:rPr lang="zh-CN" altLang="en-US" dirty="0"/>
              <a:t>组合型歧义：</a:t>
            </a:r>
            <a:r>
              <a:rPr lang="en-US" altLang="zh-CN" dirty="0"/>
              <a:t>ab or a and b</a:t>
            </a:r>
          </a:p>
          <a:p>
            <a:r>
              <a:rPr lang="en-US" altLang="zh-CN" dirty="0"/>
              <a:t>                          </a:t>
            </a:r>
            <a:r>
              <a:rPr lang="zh-CN" altLang="en-US" dirty="0"/>
              <a:t>中华人民共和国 </a:t>
            </a:r>
            <a:r>
              <a:rPr lang="en-US" altLang="zh-CN" dirty="0"/>
              <a:t>or </a:t>
            </a:r>
            <a:r>
              <a:rPr lang="zh-CN" altLang="en-US" dirty="0"/>
              <a:t>中华</a:t>
            </a:r>
            <a:r>
              <a:rPr lang="en-US" altLang="zh-CN" dirty="0"/>
              <a:t>/</a:t>
            </a:r>
            <a:r>
              <a:rPr lang="zh-CN" altLang="en-US" dirty="0"/>
              <a:t>人民</a:t>
            </a:r>
            <a:r>
              <a:rPr lang="en-US" altLang="zh-CN" dirty="0"/>
              <a:t>/</a:t>
            </a:r>
            <a:r>
              <a:rPr lang="zh-CN" altLang="en-US" dirty="0"/>
              <a:t>共和国</a:t>
            </a:r>
            <a:endParaRPr lang="en-US" altLang="zh-CN" dirty="0"/>
          </a:p>
          <a:p>
            <a:endParaRPr lang="en-US" altLang="zh-CN" dirty="0"/>
          </a:p>
          <a:p>
            <a:r>
              <a:rPr lang="zh-CN" altLang="en-US" dirty="0"/>
              <a:t>混合歧义：    </a:t>
            </a:r>
            <a:r>
              <a:rPr lang="en-US" altLang="zh-CN" dirty="0"/>
              <a:t>both</a:t>
            </a:r>
          </a:p>
          <a:p>
            <a:r>
              <a:rPr lang="en-US" altLang="zh-CN" dirty="0"/>
              <a:t>                         </a:t>
            </a:r>
            <a:r>
              <a:rPr lang="zh-CN" altLang="en-US" dirty="0"/>
              <a:t>美</a:t>
            </a:r>
            <a:r>
              <a:rPr lang="en-US" altLang="zh-CN" dirty="0"/>
              <a:t>/</a:t>
            </a:r>
            <a:r>
              <a:rPr lang="zh-CN" altLang="en-US" dirty="0"/>
              <a:t>国会</a:t>
            </a:r>
            <a:r>
              <a:rPr lang="en-US" altLang="zh-CN" dirty="0"/>
              <a:t>/</a:t>
            </a:r>
            <a:r>
              <a:rPr lang="zh-CN" altLang="en-US" dirty="0"/>
              <a:t>通过 </a:t>
            </a:r>
            <a:r>
              <a:rPr lang="en-US" altLang="zh-CN" dirty="0"/>
              <a:t>or </a:t>
            </a:r>
            <a:r>
              <a:rPr lang="zh-CN" altLang="en-US" dirty="0"/>
              <a:t>美国</a:t>
            </a:r>
            <a:r>
              <a:rPr lang="en-US" altLang="zh-CN" dirty="0"/>
              <a:t>/</a:t>
            </a:r>
            <a:r>
              <a:rPr lang="zh-CN" altLang="en-US" dirty="0"/>
              <a:t>会</a:t>
            </a:r>
            <a:r>
              <a:rPr lang="en-US" altLang="zh-CN" dirty="0"/>
              <a:t>/</a:t>
            </a:r>
            <a:r>
              <a:rPr lang="zh-CN" altLang="en-US" dirty="0"/>
              <a:t>通过</a:t>
            </a:r>
          </a:p>
        </p:txBody>
      </p:sp>
      <p:graphicFrame>
        <p:nvGraphicFramePr>
          <p:cNvPr id="15" name="图示 14">
            <a:extLst>
              <a:ext uri="{FF2B5EF4-FFF2-40B4-BE49-F238E27FC236}">
                <a16:creationId xmlns:a16="http://schemas.microsoft.com/office/drawing/2014/main" id="{98563C4C-0380-E622-B348-C72B3FC8F006}"/>
              </a:ext>
            </a:extLst>
          </p:cNvPr>
          <p:cNvGraphicFramePr/>
          <p:nvPr>
            <p:extLst>
              <p:ext uri="{D42A27DB-BD31-4B8C-83A1-F6EECF244321}">
                <p14:modId xmlns:p14="http://schemas.microsoft.com/office/powerpoint/2010/main" val="3663761518"/>
              </p:ext>
            </p:extLst>
          </p:nvPr>
        </p:nvGraphicFramePr>
        <p:xfrm>
          <a:off x="3960046" y="4675945"/>
          <a:ext cx="7589520" cy="1718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文本框 15">
            <a:extLst>
              <a:ext uri="{FF2B5EF4-FFF2-40B4-BE49-F238E27FC236}">
                <a16:creationId xmlns:a16="http://schemas.microsoft.com/office/drawing/2014/main" id="{1FA1EFBA-B7F3-675A-9985-C2CDF450AFE6}"/>
              </a:ext>
            </a:extLst>
          </p:cNvPr>
          <p:cNvSpPr txBox="1"/>
          <p:nvPr/>
        </p:nvSpPr>
        <p:spPr>
          <a:xfrm>
            <a:off x="1483360" y="5350645"/>
            <a:ext cx="2008424" cy="369332"/>
          </a:xfrm>
          <a:prstGeom prst="rect">
            <a:avLst/>
          </a:prstGeom>
          <a:noFill/>
        </p:spPr>
        <p:txBody>
          <a:bodyPr wrap="square" rtlCol="0">
            <a:spAutoFit/>
          </a:bodyPr>
          <a:lstStyle/>
          <a:p>
            <a:r>
              <a:rPr lang="zh-CN" altLang="en-US" dirty="0"/>
              <a:t>未登录词类型：</a:t>
            </a:r>
          </a:p>
        </p:txBody>
      </p:sp>
    </p:spTree>
    <p:extLst>
      <p:ext uri="{BB962C8B-B14F-4D97-AF65-F5344CB8AC3E}">
        <p14:creationId xmlns:p14="http://schemas.microsoft.com/office/powerpoint/2010/main" val="2587622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a:xfrm>
            <a:off x="145142" y="822951"/>
            <a:ext cx="11901715" cy="1456375"/>
          </a:xfrm>
        </p:spPr>
        <p:txBody>
          <a:bodyPr>
            <a:normAutofit/>
          </a:bodyPr>
          <a:lstStyle/>
          <a:p>
            <a:pPr marL="0" indent="0">
              <a:buNone/>
            </a:pPr>
            <a:r>
              <a:rPr lang="zh-CN" altLang="en-US" sz="2200" dirty="0">
                <a:solidFill>
                  <a:srgbClr val="FF0000"/>
                </a:solidFill>
              </a:rPr>
              <a:t>拓展</a:t>
            </a:r>
            <a:endParaRPr lang="en-US" altLang="zh-CN" dirty="0">
              <a:solidFill>
                <a:srgbClr val="FF0000"/>
              </a:solidFill>
            </a:endParaRPr>
          </a:p>
          <a:p>
            <a:pPr marL="0" indent="0">
              <a:buNone/>
            </a:pPr>
            <a:r>
              <a:rPr lang="en-US" altLang="zh-CN" sz="2200" dirty="0"/>
              <a:t>BPE</a:t>
            </a:r>
            <a:r>
              <a:rPr lang="zh-CN" altLang="en-US" sz="2200" dirty="0"/>
              <a:t>技术：</a:t>
            </a:r>
            <a:r>
              <a:rPr lang="en-US" altLang="zh-CN" sz="2200" dirty="0"/>
              <a:t>Byte Pair Encoding</a:t>
            </a:r>
            <a:r>
              <a:rPr lang="zh-CN" altLang="en-US" sz="2200" dirty="0"/>
              <a:t>是一种简单的数据压缩形式，将连续字节数据替换为字典中不存在的字节，后期再通过</a:t>
            </a:r>
            <a:r>
              <a:rPr lang="en-US" altLang="zh-CN" sz="2200" dirty="0"/>
              <a:t>"e"</a:t>
            </a:r>
            <a:r>
              <a:rPr lang="zh-CN" altLang="en-US" sz="2200" dirty="0"/>
              <a:t>和</a:t>
            </a:r>
            <a:r>
              <a:rPr lang="en-US" altLang="zh-CN" sz="2200" dirty="0"/>
              <a:t>"s"</a:t>
            </a:r>
            <a:r>
              <a:rPr lang="zh-CN" altLang="en-US" sz="2200" dirty="0"/>
              <a:t>出现了</a:t>
            </a:r>
            <a:r>
              <a:rPr lang="en-US" altLang="zh-CN" sz="2200" dirty="0"/>
              <a:t>6+3=9</a:t>
            </a:r>
            <a:r>
              <a:rPr lang="zh-CN" altLang="en-US" sz="2200" dirty="0"/>
              <a:t>次，合并成</a:t>
            </a:r>
            <a:r>
              <a:rPr lang="en-US" altLang="zh-CN" sz="2200" dirty="0"/>
              <a:t>"es"</a:t>
            </a:r>
            <a:r>
              <a:rPr lang="zh-CN" altLang="en-US" sz="2200" dirty="0"/>
              <a:t>。输出字典中的记录重建原始数据。</a:t>
            </a:r>
            <a:endParaRPr lang="en-US" altLang="zh-CN" dirty="0">
              <a:solidFill>
                <a:srgbClr val="FF0000"/>
              </a:solidFill>
            </a:endParaRPr>
          </a:p>
        </p:txBody>
      </p:sp>
      <p:graphicFrame>
        <p:nvGraphicFramePr>
          <p:cNvPr id="4" name="图示 3">
            <a:extLst>
              <a:ext uri="{FF2B5EF4-FFF2-40B4-BE49-F238E27FC236}">
                <a16:creationId xmlns:a16="http://schemas.microsoft.com/office/drawing/2014/main" id="{1A9FBEA6-D956-5D14-D713-8F6C4D3F392A}"/>
              </a:ext>
            </a:extLst>
          </p:cNvPr>
          <p:cNvGraphicFramePr/>
          <p:nvPr>
            <p:extLst>
              <p:ext uri="{D42A27DB-BD31-4B8C-83A1-F6EECF244321}">
                <p14:modId xmlns:p14="http://schemas.microsoft.com/office/powerpoint/2010/main" val="210010852"/>
              </p:ext>
            </p:extLst>
          </p:nvPr>
        </p:nvGraphicFramePr>
        <p:xfrm>
          <a:off x="8577398" y="2737155"/>
          <a:ext cx="3383280" cy="3413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组合 4">
            <a:extLst>
              <a:ext uri="{FF2B5EF4-FFF2-40B4-BE49-F238E27FC236}">
                <a16:creationId xmlns:a16="http://schemas.microsoft.com/office/drawing/2014/main" id="{D7C4CFF0-6D19-26E3-6E3A-65F024F5DDBC}"/>
              </a:ext>
            </a:extLst>
          </p:cNvPr>
          <p:cNvGrpSpPr/>
          <p:nvPr/>
        </p:nvGrpSpPr>
        <p:grpSpPr>
          <a:xfrm>
            <a:off x="405832" y="2526217"/>
            <a:ext cx="7566592" cy="1626069"/>
            <a:chOff x="612019" y="2393090"/>
            <a:chExt cx="7566592" cy="1626069"/>
          </a:xfrm>
        </p:grpSpPr>
        <p:sp>
          <p:nvSpPr>
            <p:cNvPr id="6" name="文本框 5">
              <a:extLst>
                <a:ext uri="{FF2B5EF4-FFF2-40B4-BE49-F238E27FC236}">
                  <a16:creationId xmlns:a16="http://schemas.microsoft.com/office/drawing/2014/main" id="{A317512F-090A-34E2-AE58-252BB67CB3F7}"/>
                </a:ext>
              </a:extLst>
            </p:cNvPr>
            <p:cNvSpPr txBox="1"/>
            <p:nvPr/>
          </p:nvSpPr>
          <p:spPr>
            <a:xfrm>
              <a:off x="1007323" y="2393090"/>
              <a:ext cx="1337999" cy="400110"/>
            </a:xfrm>
            <a:prstGeom prst="rect">
              <a:avLst/>
            </a:prstGeom>
            <a:noFill/>
          </p:spPr>
          <p:txBody>
            <a:bodyPr wrap="square" rtlCol="0">
              <a:spAutoFit/>
            </a:bodyPr>
            <a:lstStyle/>
            <a:p>
              <a:r>
                <a:rPr lang="zh-CN" altLang="en-US" sz="2000" b="1" dirty="0">
                  <a:solidFill>
                    <a:srgbClr val="0070C0"/>
                  </a:solidFill>
                  <a:latin typeface="黑体" panose="02010609060101010101" pitchFamily="49" charset="-122"/>
                  <a:ea typeface="黑体" panose="02010609060101010101" pitchFamily="49" charset="-122"/>
                </a:rPr>
                <a:t>输入</a:t>
              </a:r>
              <a:r>
                <a:rPr lang="zh-CN" altLang="en-US" sz="2000" dirty="0">
                  <a:solidFill>
                    <a:srgbClr val="0070C0"/>
                  </a:solidFill>
                  <a:latin typeface="黑体" panose="02010609060101010101" pitchFamily="49" charset="-122"/>
                  <a:ea typeface="黑体" panose="02010609060101010101" pitchFamily="49" charset="-122"/>
                </a:rPr>
                <a:t>：</a:t>
              </a:r>
            </a:p>
          </p:txBody>
        </p:sp>
        <p:sp>
          <p:nvSpPr>
            <p:cNvPr id="8" name="文本框 7">
              <a:extLst>
                <a:ext uri="{FF2B5EF4-FFF2-40B4-BE49-F238E27FC236}">
                  <a16:creationId xmlns:a16="http://schemas.microsoft.com/office/drawing/2014/main" id="{A610172A-B0B1-2EF9-6B47-60E2F2929933}"/>
                </a:ext>
              </a:extLst>
            </p:cNvPr>
            <p:cNvSpPr txBox="1"/>
            <p:nvPr/>
          </p:nvSpPr>
          <p:spPr>
            <a:xfrm>
              <a:off x="1007322" y="3400845"/>
              <a:ext cx="1761233" cy="400110"/>
            </a:xfrm>
            <a:prstGeom prst="rect">
              <a:avLst/>
            </a:prstGeom>
            <a:noFill/>
          </p:spPr>
          <p:txBody>
            <a:bodyPr wrap="square" rtlCol="0">
              <a:spAutoFit/>
            </a:bodyPr>
            <a:lstStyle/>
            <a:p>
              <a:r>
                <a:rPr lang="en-US" altLang="zh-CN" sz="2000" b="1" dirty="0">
                  <a:solidFill>
                    <a:srgbClr val="0070C0"/>
                  </a:solidFill>
                  <a:latin typeface="黑体" panose="02010609060101010101" pitchFamily="49" charset="-122"/>
                  <a:ea typeface="黑体" panose="02010609060101010101" pitchFamily="49" charset="-122"/>
                </a:rPr>
                <a:t>Iteration 1</a:t>
              </a:r>
              <a:r>
                <a:rPr lang="zh-CN" altLang="en-US" sz="2000" dirty="0">
                  <a:solidFill>
                    <a:srgbClr val="0070C0"/>
                  </a:solidFill>
                  <a:latin typeface="黑体" panose="02010609060101010101" pitchFamily="49" charset="-122"/>
                  <a:ea typeface="黑体" panose="02010609060101010101" pitchFamily="49" charset="-122"/>
                </a:rPr>
                <a:t>：</a:t>
              </a:r>
            </a:p>
          </p:txBody>
        </p:sp>
        <p:sp>
          <p:nvSpPr>
            <p:cNvPr id="10" name="箭头: 左弧形 9">
              <a:extLst>
                <a:ext uri="{FF2B5EF4-FFF2-40B4-BE49-F238E27FC236}">
                  <a16:creationId xmlns:a16="http://schemas.microsoft.com/office/drawing/2014/main" id="{2C2A4092-89EB-57CE-74EC-A7F08BF4FDD2}"/>
                </a:ext>
              </a:extLst>
            </p:cNvPr>
            <p:cNvSpPr/>
            <p:nvPr/>
          </p:nvSpPr>
          <p:spPr>
            <a:xfrm>
              <a:off x="612019" y="3004832"/>
              <a:ext cx="336005" cy="1014327"/>
            </a:xfrm>
            <a:prstGeom prst="curved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solidFill>
                  <a:schemeClr val="tx1"/>
                </a:solidFill>
              </a:endParaRPr>
            </a:p>
          </p:txBody>
        </p:sp>
        <p:sp>
          <p:nvSpPr>
            <p:cNvPr id="9" name="矩形 8">
              <a:extLst>
                <a:ext uri="{FF2B5EF4-FFF2-40B4-BE49-F238E27FC236}">
                  <a16:creationId xmlns:a16="http://schemas.microsoft.com/office/drawing/2014/main" id="{43946BC3-E2E5-5E53-F518-2CA42C38B64A}"/>
                </a:ext>
              </a:extLst>
            </p:cNvPr>
            <p:cNvSpPr/>
            <p:nvPr/>
          </p:nvSpPr>
          <p:spPr>
            <a:xfrm>
              <a:off x="1071448" y="2876718"/>
              <a:ext cx="7107163" cy="3858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b="1" dirty="0"/>
            </a:p>
          </p:txBody>
        </p:sp>
      </p:grpSp>
      <p:sp>
        <p:nvSpPr>
          <p:cNvPr id="13" name="文本框 12">
            <a:extLst>
              <a:ext uri="{FF2B5EF4-FFF2-40B4-BE49-F238E27FC236}">
                <a16:creationId xmlns:a16="http://schemas.microsoft.com/office/drawing/2014/main" id="{12D49C3D-5400-F4C7-FCBC-433CC9108D36}"/>
              </a:ext>
            </a:extLst>
          </p:cNvPr>
          <p:cNvSpPr txBox="1"/>
          <p:nvPr/>
        </p:nvSpPr>
        <p:spPr>
          <a:xfrm>
            <a:off x="865260" y="3019586"/>
            <a:ext cx="7107162" cy="369332"/>
          </a:xfrm>
          <a:prstGeom prst="rect">
            <a:avLst/>
          </a:prstGeom>
          <a:noFill/>
        </p:spPr>
        <p:txBody>
          <a:bodyPr wrap="square">
            <a:spAutoFit/>
          </a:bodyPr>
          <a:lstStyle/>
          <a:p>
            <a:r>
              <a:rPr lang="pl-PL" altLang="zh-CN" dirty="0"/>
              <a:t>{'l o w &lt;/w&gt;': 5, 'l o w e r &lt;/w&gt;': 2, 'n e w e s t &lt;/w&gt;': 6, 'w i d e s t &lt;/w&gt;': 3}</a:t>
            </a:r>
            <a:endParaRPr lang="zh-CN" altLang="en-US" dirty="0"/>
          </a:p>
        </p:txBody>
      </p:sp>
      <p:sp>
        <p:nvSpPr>
          <p:cNvPr id="20" name="矩形 19">
            <a:extLst>
              <a:ext uri="{FF2B5EF4-FFF2-40B4-BE49-F238E27FC236}">
                <a16:creationId xmlns:a16="http://schemas.microsoft.com/office/drawing/2014/main" id="{64A13551-3F5B-308A-36B6-0CBB47AA8896}"/>
              </a:ext>
            </a:extLst>
          </p:cNvPr>
          <p:cNvSpPr/>
          <p:nvPr/>
        </p:nvSpPr>
        <p:spPr>
          <a:xfrm>
            <a:off x="865260" y="4021662"/>
            <a:ext cx="7107163" cy="3858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l-PL" altLang="zh-CN" dirty="0"/>
              <a:t>{'l o w &lt;/w&gt;': 5, 'l o w e r &lt;/w&gt;': 2, 'n e w es t &lt;/w&gt;': 6, 'w i d es t &lt;/w&gt;': 3}</a:t>
            </a:r>
            <a:endParaRPr lang="zh-CN" altLang="en-US" dirty="0"/>
          </a:p>
        </p:txBody>
      </p:sp>
      <p:sp>
        <p:nvSpPr>
          <p:cNvPr id="21" name="文本框 20">
            <a:extLst>
              <a:ext uri="{FF2B5EF4-FFF2-40B4-BE49-F238E27FC236}">
                <a16:creationId xmlns:a16="http://schemas.microsoft.com/office/drawing/2014/main" id="{A1DCFB69-713A-A3B9-42C8-1A0A17CAF42E}"/>
              </a:ext>
            </a:extLst>
          </p:cNvPr>
          <p:cNvSpPr txBox="1"/>
          <p:nvPr/>
        </p:nvSpPr>
        <p:spPr>
          <a:xfrm>
            <a:off x="2385253" y="3575022"/>
            <a:ext cx="4067175" cy="338554"/>
          </a:xfrm>
          <a:prstGeom prst="rect">
            <a:avLst/>
          </a:prstGeom>
          <a:noFill/>
        </p:spPr>
        <p:txBody>
          <a:bodyPr wrap="square" rtlCol="0">
            <a:spAutoFit/>
          </a:bodyPr>
          <a:lstStyle/>
          <a:p>
            <a:pPr algn="ctr"/>
            <a:r>
              <a:rPr lang="en-US" altLang="zh-CN" sz="1600" dirty="0"/>
              <a:t>“e”</a:t>
            </a:r>
            <a:r>
              <a:rPr lang="zh-CN" altLang="en-US" sz="1600" dirty="0"/>
              <a:t>和</a:t>
            </a:r>
            <a:r>
              <a:rPr lang="en-US" altLang="zh-CN" sz="1600" dirty="0"/>
              <a:t>“s”</a:t>
            </a:r>
            <a:r>
              <a:rPr lang="zh-CN" altLang="en-US" sz="1600" dirty="0"/>
              <a:t>出现了</a:t>
            </a:r>
            <a:r>
              <a:rPr lang="en-US" altLang="zh-CN" sz="1600" dirty="0"/>
              <a:t>6+3=9</a:t>
            </a:r>
            <a:r>
              <a:rPr lang="zh-CN" altLang="en-US" sz="1600" dirty="0"/>
              <a:t>次，合并成</a:t>
            </a:r>
            <a:r>
              <a:rPr lang="en-US" altLang="zh-CN" sz="1600" dirty="0"/>
              <a:t>“es”</a:t>
            </a:r>
            <a:r>
              <a:rPr lang="zh-CN" altLang="en-US" sz="1600" dirty="0"/>
              <a:t>，输出</a:t>
            </a:r>
          </a:p>
        </p:txBody>
      </p:sp>
      <p:sp>
        <p:nvSpPr>
          <p:cNvPr id="22" name="矩形 21">
            <a:extLst>
              <a:ext uri="{FF2B5EF4-FFF2-40B4-BE49-F238E27FC236}">
                <a16:creationId xmlns:a16="http://schemas.microsoft.com/office/drawing/2014/main" id="{16DDFB63-4C40-6098-A389-1C060E64412E}"/>
              </a:ext>
            </a:extLst>
          </p:cNvPr>
          <p:cNvSpPr/>
          <p:nvPr/>
        </p:nvSpPr>
        <p:spPr>
          <a:xfrm>
            <a:off x="865258" y="4988273"/>
            <a:ext cx="7107163" cy="3858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l-PL" altLang="zh-CN" dirty="0"/>
              <a:t>{'l o w &lt;/w&gt;': 5, 'l o w e r &lt;/w&gt;': 2, 'n e w est &lt;/w&gt;': 6, 'w i d est &lt;/w&gt;': 3}</a:t>
            </a:r>
            <a:endParaRPr lang="zh-CN" altLang="en-US" dirty="0"/>
          </a:p>
        </p:txBody>
      </p:sp>
      <p:sp>
        <p:nvSpPr>
          <p:cNvPr id="23" name="文本框 22">
            <a:extLst>
              <a:ext uri="{FF2B5EF4-FFF2-40B4-BE49-F238E27FC236}">
                <a16:creationId xmlns:a16="http://schemas.microsoft.com/office/drawing/2014/main" id="{9B3CC109-CC5D-3683-0F71-092FD9F34351}"/>
              </a:ext>
            </a:extLst>
          </p:cNvPr>
          <p:cNvSpPr txBox="1"/>
          <p:nvPr/>
        </p:nvSpPr>
        <p:spPr>
          <a:xfrm>
            <a:off x="791197" y="4559876"/>
            <a:ext cx="1761233" cy="400110"/>
          </a:xfrm>
          <a:prstGeom prst="rect">
            <a:avLst/>
          </a:prstGeom>
          <a:noFill/>
        </p:spPr>
        <p:txBody>
          <a:bodyPr wrap="square" rtlCol="0">
            <a:spAutoFit/>
          </a:bodyPr>
          <a:lstStyle/>
          <a:p>
            <a:r>
              <a:rPr lang="en-US" altLang="zh-CN" sz="2000" b="1" dirty="0">
                <a:solidFill>
                  <a:srgbClr val="0070C0"/>
                </a:solidFill>
                <a:latin typeface="黑体" panose="02010609060101010101" pitchFamily="49" charset="-122"/>
                <a:ea typeface="黑体" panose="02010609060101010101" pitchFamily="49" charset="-122"/>
              </a:rPr>
              <a:t>Iteration 2</a:t>
            </a:r>
            <a:r>
              <a:rPr lang="zh-CN" altLang="en-US" sz="2000" dirty="0">
                <a:solidFill>
                  <a:srgbClr val="0070C0"/>
                </a:solidFill>
                <a:latin typeface="黑体" panose="02010609060101010101" pitchFamily="49" charset="-122"/>
                <a:ea typeface="黑体" panose="02010609060101010101" pitchFamily="49" charset="-122"/>
              </a:rPr>
              <a:t>：</a:t>
            </a:r>
          </a:p>
        </p:txBody>
      </p:sp>
      <p:sp>
        <p:nvSpPr>
          <p:cNvPr id="24" name="文本框 23">
            <a:extLst>
              <a:ext uri="{FF2B5EF4-FFF2-40B4-BE49-F238E27FC236}">
                <a16:creationId xmlns:a16="http://schemas.microsoft.com/office/drawing/2014/main" id="{5D7E3CBC-2AC1-53C5-0910-DA948873D3A3}"/>
              </a:ext>
            </a:extLst>
          </p:cNvPr>
          <p:cNvSpPr txBox="1"/>
          <p:nvPr/>
        </p:nvSpPr>
        <p:spPr>
          <a:xfrm>
            <a:off x="2404065" y="4654406"/>
            <a:ext cx="4263435" cy="338554"/>
          </a:xfrm>
          <a:prstGeom prst="rect">
            <a:avLst/>
          </a:prstGeom>
          <a:noFill/>
        </p:spPr>
        <p:txBody>
          <a:bodyPr wrap="square" rtlCol="0">
            <a:spAutoFit/>
          </a:bodyPr>
          <a:lstStyle/>
          <a:p>
            <a:pPr algn="ctr"/>
            <a:r>
              <a:rPr lang="en-US" altLang="zh-CN" sz="1600" dirty="0"/>
              <a:t>“es”</a:t>
            </a:r>
            <a:r>
              <a:rPr lang="zh-CN" altLang="en-US" sz="1600" dirty="0"/>
              <a:t>和</a:t>
            </a:r>
            <a:r>
              <a:rPr lang="en-US" altLang="zh-CN" sz="1600" dirty="0"/>
              <a:t>“t”</a:t>
            </a:r>
            <a:r>
              <a:rPr lang="zh-CN" altLang="en-US" sz="1600" dirty="0"/>
              <a:t>出现了</a:t>
            </a:r>
            <a:r>
              <a:rPr lang="en-US" altLang="zh-CN" sz="1600" dirty="0"/>
              <a:t>6+3=9</a:t>
            </a:r>
            <a:r>
              <a:rPr lang="zh-CN" altLang="en-US" sz="1600" dirty="0"/>
              <a:t>次，合并成</a:t>
            </a:r>
            <a:r>
              <a:rPr lang="en-US" altLang="zh-CN" sz="1600" dirty="0"/>
              <a:t>“</a:t>
            </a:r>
            <a:r>
              <a:rPr lang="en-US" altLang="zh-CN" sz="1600" dirty="0" err="1"/>
              <a:t>est</a:t>
            </a:r>
            <a:r>
              <a:rPr lang="en-US" altLang="zh-CN" sz="1600" dirty="0"/>
              <a:t>”</a:t>
            </a:r>
            <a:r>
              <a:rPr lang="zh-CN" altLang="en-US" sz="1600" dirty="0"/>
              <a:t>，输出</a:t>
            </a:r>
          </a:p>
        </p:txBody>
      </p:sp>
      <p:sp>
        <p:nvSpPr>
          <p:cNvPr id="25" name="箭头: 左弧形 24">
            <a:extLst>
              <a:ext uri="{FF2B5EF4-FFF2-40B4-BE49-F238E27FC236}">
                <a16:creationId xmlns:a16="http://schemas.microsoft.com/office/drawing/2014/main" id="{184B36FE-87D5-0B76-950A-3F2CC0FE1F04}"/>
              </a:ext>
            </a:extLst>
          </p:cNvPr>
          <p:cNvSpPr/>
          <p:nvPr/>
        </p:nvSpPr>
        <p:spPr>
          <a:xfrm>
            <a:off x="393845" y="4214588"/>
            <a:ext cx="336005" cy="1014327"/>
          </a:xfrm>
          <a:prstGeom prst="curved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solidFill>
                <a:schemeClr val="tx1"/>
              </a:solidFill>
            </a:endParaRPr>
          </a:p>
        </p:txBody>
      </p:sp>
      <p:sp>
        <p:nvSpPr>
          <p:cNvPr id="26" name="矩形 25">
            <a:extLst>
              <a:ext uri="{FF2B5EF4-FFF2-40B4-BE49-F238E27FC236}">
                <a16:creationId xmlns:a16="http://schemas.microsoft.com/office/drawing/2014/main" id="{A97918E2-C5C2-1921-B8FA-6E8EDFCF6E5B}"/>
              </a:ext>
            </a:extLst>
          </p:cNvPr>
          <p:cNvSpPr/>
          <p:nvPr/>
        </p:nvSpPr>
        <p:spPr>
          <a:xfrm>
            <a:off x="865261" y="5954884"/>
            <a:ext cx="7107163" cy="3858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a:t>
            </a:r>
            <a:r>
              <a:rPr lang="zh-CN" altLang="en-US" dirty="0"/>
              <a:t>迭代直到达到预设词表大小或下一个最高频的字节对出现频率为</a:t>
            </a:r>
            <a:r>
              <a:rPr lang="en-US" altLang="zh-CN" dirty="0"/>
              <a:t>1</a:t>
            </a:r>
            <a:endParaRPr lang="zh-CN" altLang="en-US" dirty="0"/>
          </a:p>
        </p:txBody>
      </p:sp>
      <p:sp>
        <p:nvSpPr>
          <p:cNvPr id="27" name="箭头: 左弧形 26">
            <a:extLst>
              <a:ext uri="{FF2B5EF4-FFF2-40B4-BE49-F238E27FC236}">
                <a16:creationId xmlns:a16="http://schemas.microsoft.com/office/drawing/2014/main" id="{FB706077-1E5B-03EF-C74C-C1DCB25C84D8}"/>
              </a:ext>
            </a:extLst>
          </p:cNvPr>
          <p:cNvSpPr/>
          <p:nvPr/>
        </p:nvSpPr>
        <p:spPr>
          <a:xfrm>
            <a:off x="393845" y="5236742"/>
            <a:ext cx="336005" cy="1014327"/>
          </a:xfrm>
          <a:prstGeom prst="curved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099965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45F8-7ABB-2D49-9109-24680A903CE3}"/>
              </a:ext>
            </a:extLst>
          </p:cNvPr>
          <p:cNvSpPr>
            <a:spLocks noGrp="1"/>
          </p:cNvSpPr>
          <p:nvPr>
            <p:ph type="title"/>
          </p:nvPr>
        </p:nvSpPr>
        <p:spPr/>
        <p:txBody>
          <a:bodyPr/>
          <a:lstStyle/>
          <a:p>
            <a:r>
              <a:rPr lang="zh-CN" altLang="en-US" dirty="0"/>
              <a:t>语言分析</a:t>
            </a:r>
            <a:endParaRPr lang="en-US" dirty="0"/>
          </a:p>
        </p:txBody>
      </p:sp>
      <p:sp>
        <p:nvSpPr>
          <p:cNvPr id="3" name="Content Placeholder 2">
            <a:extLst>
              <a:ext uri="{FF2B5EF4-FFF2-40B4-BE49-F238E27FC236}">
                <a16:creationId xmlns:a16="http://schemas.microsoft.com/office/drawing/2014/main" id="{9C369130-6F12-0B40-A04A-5EF8C9CF1C95}"/>
              </a:ext>
            </a:extLst>
          </p:cNvPr>
          <p:cNvSpPr>
            <a:spLocks noGrp="1"/>
          </p:cNvSpPr>
          <p:nvPr>
            <p:ph idx="1"/>
          </p:nvPr>
        </p:nvSpPr>
        <p:spPr/>
        <p:txBody>
          <a:bodyPr>
            <a:normAutofit/>
          </a:bodyPr>
          <a:lstStyle/>
          <a:p>
            <a:r>
              <a:rPr lang="zh-CN" altLang="en-US" dirty="0">
                <a:solidFill>
                  <a:srgbClr val="FF0000"/>
                </a:solidFill>
              </a:rPr>
              <a:t>词性标注（</a:t>
            </a:r>
            <a:r>
              <a:rPr lang="en-US" altLang="zh-CN" dirty="0">
                <a:solidFill>
                  <a:srgbClr val="FF0000"/>
                </a:solidFill>
              </a:rPr>
              <a:t>Part-of-Speech tagging</a:t>
            </a:r>
            <a:r>
              <a:rPr lang="zh-CN" altLang="en-US" dirty="0">
                <a:solidFill>
                  <a:srgbClr val="FF0000"/>
                </a:solidFill>
              </a:rPr>
              <a:t>）</a:t>
            </a:r>
            <a:endParaRPr lang="en-US" altLang="zh-CN" dirty="0">
              <a:solidFill>
                <a:srgbClr val="FF0000"/>
              </a:solidFill>
            </a:endParaRPr>
          </a:p>
          <a:p>
            <a:pPr marL="0" indent="0">
              <a:buNone/>
            </a:pPr>
            <a:endParaRPr lang="en-US" altLang="zh-CN" sz="2200" dirty="0"/>
          </a:p>
          <a:p>
            <a:pPr marL="0" indent="0">
              <a:buNone/>
            </a:pPr>
            <a:endParaRPr lang="en-US" altLang="zh-CN" dirty="0">
              <a:solidFill>
                <a:srgbClr val="FF0000"/>
              </a:solidFill>
            </a:endParaRPr>
          </a:p>
        </p:txBody>
      </p:sp>
      <p:grpSp>
        <p:nvGrpSpPr>
          <p:cNvPr id="6" name="组合 5">
            <a:extLst>
              <a:ext uri="{FF2B5EF4-FFF2-40B4-BE49-F238E27FC236}">
                <a16:creationId xmlns:a16="http://schemas.microsoft.com/office/drawing/2014/main" id="{0EF6734F-A2DD-FB76-6611-E6AEB968E300}"/>
              </a:ext>
            </a:extLst>
          </p:cNvPr>
          <p:cNvGrpSpPr/>
          <p:nvPr/>
        </p:nvGrpSpPr>
        <p:grpSpPr>
          <a:xfrm>
            <a:off x="8293007" y="2713101"/>
            <a:ext cx="3158680" cy="2871652"/>
            <a:chOff x="2954660" y="1395383"/>
            <a:chExt cx="3574461" cy="3090328"/>
          </a:xfrm>
        </p:grpSpPr>
        <p:grpSp>
          <p:nvGrpSpPr>
            <p:cNvPr id="7" name="组合 6">
              <a:extLst>
                <a:ext uri="{FF2B5EF4-FFF2-40B4-BE49-F238E27FC236}">
                  <a16:creationId xmlns:a16="http://schemas.microsoft.com/office/drawing/2014/main" id="{7A17674D-3383-8EA8-C923-CBA0B0798C46}"/>
                </a:ext>
              </a:extLst>
            </p:cNvPr>
            <p:cNvGrpSpPr/>
            <p:nvPr/>
          </p:nvGrpSpPr>
          <p:grpSpPr>
            <a:xfrm>
              <a:off x="4067286" y="1395383"/>
              <a:ext cx="1344992" cy="1242542"/>
              <a:chOff x="2431291" y="1575180"/>
              <a:chExt cx="1057638" cy="969926"/>
            </a:xfrm>
            <a:solidFill>
              <a:srgbClr val="DDBBC9"/>
            </a:solidFill>
          </p:grpSpPr>
          <p:sp>
            <p:nvSpPr>
              <p:cNvPr id="29" name="椭圆 28">
                <a:extLst>
                  <a:ext uri="{FF2B5EF4-FFF2-40B4-BE49-F238E27FC236}">
                    <a16:creationId xmlns:a16="http://schemas.microsoft.com/office/drawing/2014/main" id="{E0D67259-C576-C154-6872-49AAD7694A76}"/>
                  </a:ext>
                </a:extLst>
              </p:cNvPr>
              <p:cNvSpPr/>
              <p:nvPr/>
            </p:nvSpPr>
            <p:spPr>
              <a:xfrm>
                <a:off x="2431291" y="1575180"/>
                <a:ext cx="1057638" cy="969926"/>
              </a:xfrm>
              <a:prstGeom prst="ellipse">
                <a:avLst/>
              </a:prstGeom>
              <a:grp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25000"/>
                    </a:schemeClr>
                  </a:solidFill>
                </a:endParaRPr>
              </a:p>
            </p:txBody>
          </p:sp>
          <p:sp>
            <p:nvSpPr>
              <p:cNvPr id="30" name="文本框 29">
                <a:extLst>
                  <a:ext uri="{FF2B5EF4-FFF2-40B4-BE49-F238E27FC236}">
                    <a16:creationId xmlns:a16="http://schemas.microsoft.com/office/drawing/2014/main" id="{55AD7432-9880-56FD-C956-6F834720696B}"/>
                  </a:ext>
                </a:extLst>
              </p:cNvPr>
              <p:cNvSpPr txBox="1"/>
              <p:nvPr/>
            </p:nvSpPr>
            <p:spPr>
              <a:xfrm>
                <a:off x="2717914" y="1850724"/>
                <a:ext cx="562212" cy="456474"/>
              </a:xfrm>
              <a:prstGeom prst="rect">
                <a:avLst/>
              </a:prstGeom>
              <a:noFill/>
            </p:spPr>
            <p:txBody>
              <a:bodyPr wrap="square" rtlCol="0">
                <a:spAutoFit/>
              </a:bodyPr>
              <a:lstStyle/>
              <a:p>
                <a:r>
                  <a:rPr lang="zh-CN" altLang="en-US" sz="1600" dirty="0">
                    <a:latin typeface="方正正准黑简体" panose="02000000000000000000" pitchFamily="2" charset="-122"/>
                    <a:ea typeface="方正正准黑简体" panose="02000000000000000000" pitchFamily="2" charset="-122"/>
                  </a:rPr>
                  <a:t>动词</a:t>
                </a:r>
                <a:endParaRPr lang="en-US" altLang="zh-CN" sz="1600" dirty="0">
                  <a:latin typeface="方正正准黑简体" panose="02000000000000000000" pitchFamily="2" charset="-122"/>
                  <a:ea typeface="方正正准黑简体" panose="02000000000000000000" pitchFamily="2" charset="-122"/>
                </a:endParaRPr>
              </a:p>
              <a:p>
                <a:r>
                  <a:rPr lang="en-US" altLang="zh-CN" sz="1600" dirty="0">
                    <a:latin typeface="方正正准黑简体" panose="02000000000000000000" pitchFamily="2" charset="-122"/>
                    <a:ea typeface="方正正准黑简体" panose="02000000000000000000" pitchFamily="2" charset="-122"/>
                  </a:rPr>
                  <a:t>  v</a:t>
                </a:r>
                <a:endParaRPr lang="zh-CN" altLang="en-US" sz="1600" dirty="0">
                  <a:latin typeface="方正正准黑简体" panose="02000000000000000000" pitchFamily="2" charset="-122"/>
                  <a:ea typeface="方正正准黑简体" panose="02000000000000000000" pitchFamily="2" charset="-122"/>
                </a:endParaRPr>
              </a:p>
            </p:txBody>
          </p:sp>
        </p:grpSp>
        <p:grpSp>
          <p:nvGrpSpPr>
            <p:cNvPr id="8" name="组合 7">
              <a:extLst>
                <a:ext uri="{FF2B5EF4-FFF2-40B4-BE49-F238E27FC236}">
                  <a16:creationId xmlns:a16="http://schemas.microsoft.com/office/drawing/2014/main" id="{EDD517D7-E70D-6AC8-E449-AC3E0D0BC2DB}"/>
                </a:ext>
              </a:extLst>
            </p:cNvPr>
            <p:cNvGrpSpPr/>
            <p:nvPr/>
          </p:nvGrpSpPr>
          <p:grpSpPr>
            <a:xfrm>
              <a:off x="3273866" y="2997905"/>
              <a:ext cx="788299" cy="694265"/>
              <a:chOff x="6085322" y="2938943"/>
              <a:chExt cx="788299" cy="694265"/>
            </a:xfrm>
          </p:grpSpPr>
          <p:sp>
            <p:nvSpPr>
              <p:cNvPr id="27" name="椭圆 26">
                <a:extLst>
                  <a:ext uri="{FF2B5EF4-FFF2-40B4-BE49-F238E27FC236}">
                    <a16:creationId xmlns:a16="http://schemas.microsoft.com/office/drawing/2014/main" id="{403F6C77-8B30-AAD8-DCB4-37954CF2BBF6}"/>
                  </a:ext>
                </a:extLst>
              </p:cNvPr>
              <p:cNvSpPr/>
              <p:nvPr/>
            </p:nvSpPr>
            <p:spPr>
              <a:xfrm>
                <a:off x="6085322" y="2938943"/>
                <a:ext cx="720021" cy="694265"/>
              </a:xfrm>
              <a:prstGeom prst="ellipse">
                <a:avLst/>
              </a:prstGeom>
              <a:solidFill>
                <a:srgbClr val="F2DDAE"/>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25000"/>
                    </a:schemeClr>
                  </a:solidFill>
                </a:endParaRPr>
              </a:p>
            </p:txBody>
          </p:sp>
          <p:sp>
            <p:nvSpPr>
              <p:cNvPr id="28" name="文本框 27">
                <a:extLst>
                  <a:ext uri="{FF2B5EF4-FFF2-40B4-BE49-F238E27FC236}">
                    <a16:creationId xmlns:a16="http://schemas.microsoft.com/office/drawing/2014/main" id="{A713BE68-62DE-9389-B749-35B64616AA1B}"/>
                  </a:ext>
                </a:extLst>
              </p:cNvPr>
              <p:cNvSpPr txBox="1"/>
              <p:nvPr/>
            </p:nvSpPr>
            <p:spPr>
              <a:xfrm>
                <a:off x="6153600" y="3120063"/>
                <a:ext cx="720021" cy="461665"/>
              </a:xfrm>
              <a:prstGeom prst="rect">
                <a:avLst/>
              </a:prstGeom>
              <a:noFill/>
            </p:spPr>
            <p:txBody>
              <a:bodyPr wrap="square" rtlCol="0">
                <a:spAutoFit/>
              </a:bodyPr>
              <a:lstStyle/>
              <a:p>
                <a:r>
                  <a:rPr lang="zh-CN" altLang="en-US" sz="1200" dirty="0">
                    <a:latin typeface="方正正准黑简体" panose="02000000000000000000" pitchFamily="2" charset="-122"/>
                    <a:ea typeface="方正正准黑简体" panose="02000000000000000000" pitchFamily="2" charset="-122"/>
                  </a:rPr>
                  <a:t>代词</a:t>
                </a:r>
                <a:endParaRPr lang="en-US" altLang="zh-CN" sz="1200" dirty="0">
                  <a:latin typeface="方正正准黑简体" panose="02000000000000000000" pitchFamily="2" charset="-122"/>
                  <a:ea typeface="方正正准黑简体" panose="02000000000000000000" pitchFamily="2" charset="-122"/>
                </a:endParaRPr>
              </a:p>
              <a:p>
                <a:r>
                  <a:rPr lang="en-US" altLang="zh-CN" sz="1200" dirty="0" err="1">
                    <a:latin typeface="方正正准黑简体" panose="02000000000000000000" pitchFamily="2" charset="-122"/>
                    <a:ea typeface="方正正准黑简体" panose="02000000000000000000" pitchFamily="2" charset="-122"/>
                  </a:rPr>
                  <a:t>pron</a:t>
                </a:r>
                <a:endParaRPr lang="zh-CN" altLang="en-US" sz="1200" dirty="0">
                  <a:latin typeface="方正正准黑简体" panose="02000000000000000000" pitchFamily="2" charset="-122"/>
                  <a:ea typeface="方正正准黑简体" panose="02000000000000000000" pitchFamily="2" charset="-122"/>
                </a:endParaRPr>
              </a:p>
            </p:txBody>
          </p:sp>
        </p:grpSp>
        <p:grpSp>
          <p:nvGrpSpPr>
            <p:cNvPr id="9" name="组合 8">
              <a:extLst>
                <a:ext uri="{FF2B5EF4-FFF2-40B4-BE49-F238E27FC236}">
                  <a16:creationId xmlns:a16="http://schemas.microsoft.com/office/drawing/2014/main" id="{856D85B5-DF73-7BF8-614A-30078D166A8A}"/>
                </a:ext>
              </a:extLst>
            </p:cNvPr>
            <p:cNvGrpSpPr/>
            <p:nvPr/>
          </p:nvGrpSpPr>
          <p:grpSpPr>
            <a:xfrm>
              <a:off x="2954660" y="2062135"/>
              <a:ext cx="1237021" cy="1145047"/>
              <a:chOff x="3957180" y="1821533"/>
              <a:chExt cx="1237021" cy="1145047"/>
            </a:xfrm>
          </p:grpSpPr>
          <p:sp>
            <p:nvSpPr>
              <p:cNvPr id="25" name="椭圆 24">
                <a:extLst>
                  <a:ext uri="{FF2B5EF4-FFF2-40B4-BE49-F238E27FC236}">
                    <a16:creationId xmlns:a16="http://schemas.microsoft.com/office/drawing/2014/main" id="{FEC229E5-3BE7-E548-AE2B-98A002A274E7}"/>
                  </a:ext>
                </a:extLst>
              </p:cNvPr>
              <p:cNvSpPr/>
              <p:nvPr/>
            </p:nvSpPr>
            <p:spPr>
              <a:xfrm>
                <a:off x="3957180" y="1821533"/>
                <a:ext cx="1237021" cy="1145047"/>
              </a:xfrm>
              <a:prstGeom prst="ellipse">
                <a:avLst/>
              </a:prstGeom>
              <a:solidFill>
                <a:srgbClr val="F9F3A7"/>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25000"/>
                    </a:schemeClr>
                  </a:solidFill>
                </a:endParaRPr>
              </a:p>
            </p:txBody>
          </p:sp>
          <p:sp>
            <p:nvSpPr>
              <p:cNvPr id="26" name="文本框 25">
                <a:extLst>
                  <a:ext uri="{FF2B5EF4-FFF2-40B4-BE49-F238E27FC236}">
                    <a16:creationId xmlns:a16="http://schemas.microsoft.com/office/drawing/2014/main" id="{B2F58989-DE64-A96D-96CA-64F2B93002F9}"/>
                  </a:ext>
                </a:extLst>
              </p:cNvPr>
              <p:cNvSpPr txBox="1"/>
              <p:nvPr/>
            </p:nvSpPr>
            <p:spPr>
              <a:xfrm>
                <a:off x="4265493" y="2176608"/>
                <a:ext cx="741809" cy="584775"/>
              </a:xfrm>
              <a:prstGeom prst="rect">
                <a:avLst/>
              </a:prstGeom>
              <a:noFill/>
            </p:spPr>
            <p:txBody>
              <a:bodyPr wrap="square" rtlCol="0">
                <a:spAutoFit/>
              </a:bodyPr>
              <a:lstStyle/>
              <a:p>
                <a:r>
                  <a:rPr lang="zh-CN" altLang="en-US" sz="1600" dirty="0">
                    <a:latin typeface="方正正准黑简体" panose="02000000000000000000" pitchFamily="2" charset="-122"/>
                    <a:ea typeface="方正正准黑简体" panose="02000000000000000000" pitchFamily="2" charset="-122"/>
                  </a:rPr>
                  <a:t>名词</a:t>
                </a:r>
                <a:endParaRPr lang="en-US" altLang="zh-CN" sz="1600" dirty="0">
                  <a:latin typeface="方正正准黑简体" panose="02000000000000000000" pitchFamily="2" charset="-122"/>
                  <a:ea typeface="方正正准黑简体" panose="02000000000000000000" pitchFamily="2" charset="-122"/>
                </a:endParaRPr>
              </a:p>
              <a:p>
                <a:r>
                  <a:rPr lang="zh-CN" altLang="en-US" sz="1600" dirty="0">
                    <a:latin typeface="方正正准黑简体" panose="02000000000000000000" pitchFamily="2" charset="-122"/>
                    <a:ea typeface="方正正准黑简体" panose="02000000000000000000" pitchFamily="2" charset="-122"/>
                  </a:rPr>
                  <a:t> </a:t>
                </a:r>
                <a:r>
                  <a:rPr lang="en-US" altLang="zh-CN" sz="1600" dirty="0">
                    <a:latin typeface="方正正准黑简体" panose="02000000000000000000" pitchFamily="2" charset="-122"/>
                    <a:ea typeface="方正正准黑简体" panose="02000000000000000000" pitchFamily="2" charset="-122"/>
                  </a:rPr>
                  <a:t> n</a:t>
                </a:r>
                <a:endParaRPr lang="zh-CN" altLang="en-US" sz="1600" dirty="0">
                  <a:latin typeface="方正正准黑简体" panose="02000000000000000000" pitchFamily="2" charset="-122"/>
                  <a:ea typeface="方正正准黑简体" panose="02000000000000000000" pitchFamily="2" charset="-122"/>
                </a:endParaRPr>
              </a:p>
            </p:txBody>
          </p:sp>
        </p:grpSp>
        <p:grpSp>
          <p:nvGrpSpPr>
            <p:cNvPr id="10" name="组合 9">
              <a:extLst>
                <a:ext uri="{FF2B5EF4-FFF2-40B4-BE49-F238E27FC236}">
                  <a16:creationId xmlns:a16="http://schemas.microsoft.com/office/drawing/2014/main" id="{A30D6B98-9C7E-348F-FDBA-D4D937959CF6}"/>
                </a:ext>
              </a:extLst>
            </p:cNvPr>
            <p:cNvGrpSpPr/>
            <p:nvPr/>
          </p:nvGrpSpPr>
          <p:grpSpPr>
            <a:xfrm>
              <a:off x="5911135" y="3845400"/>
              <a:ext cx="617986" cy="640311"/>
              <a:chOff x="5114528" y="4015833"/>
              <a:chExt cx="633861" cy="666030"/>
            </a:xfrm>
          </p:grpSpPr>
          <p:sp>
            <p:nvSpPr>
              <p:cNvPr id="23" name="椭圆 22">
                <a:extLst>
                  <a:ext uri="{FF2B5EF4-FFF2-40B4-BE49-F238E27FC236}">
                    <a16:creationId xmlns:a16="http://schemas.microsoft.com/office/drawing/2014/main" id="{46F46490-4725-6A88-20FF-AE4894ADBC53}"/>
                  </a:ext>
                </a:extLst>
              </p:cNvPr>
              <p:cNvSpPr/>
              <p:nvPr/>
            </p:nvSpPr>
            <p:spPr>
              <a:xfrm>
                <a:off x="5114528" y="4015833"/>
                <a:ext cx="633861" cy="666030"/>
              </a:xfrm>
              <a:prstGeom prst="ellipse">
                <a:avLst/>
              </a:prstGeom>
              <a:solidFill>
                <a:schemeClr val="accent6">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25000"/>
                    </a:schemeClr>
                  </a:solidFill>
                </a:endParaRPr>
              </a:p>
            </p:txBody>
          </p:sp>
          <p:sp>
            <p:nvSpPr>
              <p:cNvPr id="24" name="文本框 23">
                <a:extLst>
                  <a:ext uri="{FF2B5EF4-FFF2-40B4-BE49-F238E27FC236}">
                    <a16:creationId xmlns:a16="http://schemas.microsoft.com/office/drawing/2014/main" id="{7C0377B2-9F53-E373-1635-5F4145CA5FA3}"/>
                  </a:ext>
                </a:extLst>
              </p:cNvPr>
              <p:cNvSpPr txBox="1"/>
              <p:nvPr/>
            </p:nvSpPr>
            <p:spPr>
              <a:xfrm>
                <a:off x="5144124" y="4126168"/>
                <a:ext cx="604265" cy="480208"/>
              </a:xfrm>
              <a:prstGeom prst="rect">
                <a:avLst/>
              </a:prstGeom>
              <a:noFill/>
            </p:spPr>
            <p:txBody>
              <a:bodyPr wrap="square" rtlCol="0">
                <a:spAutoFit/>
              </a:bodyPr>
              <a:lstStyle/>
              <a:p>
                <a:r>
                  <a:rPr lang="zh-CN" altLang="en-US" sz="1200" dirty="0">
                    <a:latin typeface="方正正准黑简体" panose="02000000000000000000" pitchFamily="2" charset="-122"/>
                    <a:ea typeface="方正正准黑简体" panose="02000000000000000000" pitchFamily="2" charset="-122"/>
                  </a:rPr>
                  <a:t>连词</a:t>
                </a:r>
                <a:endParaRPr lang="en-US" altLang="zh-CN" sz="1200" dirty="0">
                  <a:latin typeface="方正正准黑简体" panose="02000000000000000000" pitchFamily="2" charset="-122"/>
                  <a:ea typeface="方正正准黑简体" panose="02000000000000000000" pitchFamily="2" charset="-122"/>
                </a:endParaRPr>
              </a:p>
              <a:p>
                <a:r>
                  <a:rPr lang="en-US" altLang="zh-CN" sz="1200" dirty="0" err="1">
                    <a:latin typeface="方正正准黑简体" panose="02000000000000000000" pitchFamily="2" charset="-122"/>
                    <a:ea typeface="方正正准黑简体" panose="02000000000000000000" pitchFamily="2" charset="-122"/>
                  </a:rPr>
                  <a:t>conj</a:t>
                </a:r>
                <a:endParaRPr lang="zh-CN" altLang="en-US" sz="1200" dirty="0">
                  <a:latin typeface="方正正准黑简体" panose="02000000000000000000" pitchFamily="2" charset="-122"/>
                  <a:ea typeface="方正正准黑简体" panose="02000000000000000000" pitchFamily="2" charset="-122"/>
                </a:endParaRPr>
              </a:p>
            </p:txBody>
          </p:sp>
        </p:grpSp>
        <p:grpSp>
          <p:nvGrpSpPr>
            <p:cNvPr id="11" name="组合 10">
              <a:extLst>
                <a:ext uri="{FF2B5EF4-FFF2-40B4-BE49-F238E27FC236}">
                  <a16:creationId xmlns:a16="http://schemas.microsoft.com/office/drawing/2014/main" id="{20A0A249-3114-B4BF-F687-C4DC6E5ACD5E}"/>
                </a:ext>
              </a:extLst>
            </p:cNvPr>
            <p:cNvGrpSpPr/>
            <p:nvPr/>
          </p:nvGrpSpPr>
          <p:grpSpPr>
            <a:xfrm>
              <a:off x="4611874" y="3219740"/>
              <a:ext cx="1299260" cy="1242542"/>
              <a:chOff x="3853856" y="1254110"/>
              <a:chExt cx="1021677" cy="969926"/>
            </a:xfrm>
            <a:solidFill>
              <a:srgbClr val="AEEAB8"/>
            </a:solidFill>
          </p:grpSpPr>
          <p:sp>
            <p:nvSpPr>
              <p:cNvPr id="21" name="椭圆 20">
                <a:extLst>
                  <a:ext uri="{FF2B5EF4-FFF2-40B4-BE49-F238E27FC236}">
                    <a16:creationId xmlns:a16="http://schemas.microsoft.com/office/drawing/2014/main" id="{9A89F8B5-1F10-491E-B1BC-B30F799390C8}"/>
                  </a:ext>
                </a:extLst>
              </p:cNvPr>
              <p:cNvSpPr/>
              <p:nvPr/>
            </p:nvSpPr>
            <p:spPr>
              <a:xfrm>
                <a:off x="3853856" y="1254110"/>
                <a:ext cx="1021677" cy="969926"/>
              </a:xfrm>
              <a:prstGeom prst="ellipse">
                <a:avLst/>
              </a:prstGeom>
              <a:grp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25000"/>
                    </a:schemeClr>
                  </a:solidFill>
                </a:endParaRPr>
              </a:p>
            </p:txBody>
          </p:sp>
          <p:sp>
            <p:nvSpPr>
              <p:cNvPr id="22" name="文本框 21">
                <a:extLst>
                  <a:ext uri="{FF2B5EF4-FFF2-40B4-BE49-F238E27FC236}">
                    <a16:creationId xmlns:a16="http://schemas.microsoft.com/office/drawing/2014/main" id="{C394F580-9A18-9020-491E-A167139F8DB9}"/>
                  </a:ext>
                </a:extLst>
              </p:cNvPr>
              <p:cNvSpPr txBox="1"/>
              <p:nvPr/>
            </p:nvSpPr>
            <p:spPr>
              <a:xfrm>
                <a:off x="4045962" y="1557442"/>
                <a:ext cx="731203" cy="456474"/>
              </a:xfrm>
              <a:prstGeom prst="rect">
                <a:avLst/>
              </a:prstGeom>
              <a:noFill/>
            </p:spPr>
            <p:txBody>
              <a:bodyPr wrap="square" rtlCol="0">
                <a:spAutoFit/>
              </a:bodyPr>
              <a:lstStyle/>
              <a:p>
                <a:r>
                  <a:rPr lang="zh-CN" altLang="en-US" sz="1600" dirty="0">
                    <a:latin typeface="方正正准黑简体" panose="02000000000000000000" pitchFamily="2" charset="-122"/>
                    <a:ea typeface="方正正准黑简体" panose="02000000000000000000" pitchFamily="2" charset="-122"/>
                  </a:rPr>
                  <a:t>形容词</a:t>
                </a:r>
                <a:endParaRPr lang="en-US" altLang="zh-CN" sz="1600" dirty="0">
                  <a:latin typeface="方正正准黑简体" panose="02000000000000000000" pitchFamily="2" charset="-122"/>
                  <a:ea typeface="方正正准黑简体" panose="02000000000000000000" pitchFamily="2" charset="-122"/>
                </a:endParaRPr>
              </a:p>
              <a:p>
                <a:r>
                  <a:rPr lang="en-US" altLang="zh-CN" sz="1600" dirty="0">
                    <a:latin typeface="方正正准黑简体" panose="02000000000000000000" pitchFamily="2" charset="-122"/>
                    <a:ea typeface="方正正准黑简体" panose="02000000000000000000" pitchFamily="2" charset="-122"/>
                  </a:rPr>
                  <a:t>  adj</a:t>
                </a:r>
                <a:endParaRPr lang="zh-CN" altLang="en-US" sz="1600" dirty="0">
                  <a:latin typeface="方正正准黑简体" panose="02000000000000000000" pitchFamily="2" charset="-122"/>
                  <a:ea typeface="方正正准黑简体" panose="02000000000000000000" pitchFamily="2" charset="-122"/>
                </a:endParaRPr>
              </a:p>
            </p:txBody>
          </p:sp>
        </p:grpSp>
        <p:grpSp>
          <p:nvGrpSpPr>
            <p:cNvPr id="12" name="组合 11">
              <a:extLst>
                <a:ext uri="{FF2B5EF4-FFF2-40B4-BE49-F238E27FC236}">
                  <a16:creationId xmlns:a16="http://schemas.microsoft.com/office/drawing/2014/main" id="{7E51B55F-974B-1DAD-7B2B-AFD7DC816330}"/>
                </a:ext>
              </a:extLst>
            </p:cNvPr>
            <p:cNvGrpSpPr/>
            <p:nvPr/>
          </p:nvGrpSpPr>
          <p:grpSpPr>
            <a:xfrm>
              <a:off x="4055801" y="2686140"/>
              <a:ext cx="929865" cy="922189"/>
              <a:chOff x="7941259" y="5386599"/>
              <a:chExt cx="1080120" cy="1053388"/>
            </a:xfrm>
          </p:grpSpPr>
          <p:sp>
            <p:nvSpPr>
              <p:cNvPr id="19" name="椭圆 18">
                <a:extLst>
                  <a:ext uri="{FF2B5EF4-FFF2-40B4-BE49-F238E27FC236}">
                    <a16:creationId xmlns:a16="http://schemas.microsoft.com/office/drawing/2014/main" id="{5B746525-4335-F9AA-EEB9-B227CD554B81}"/>
                  </a:ext>
                </a:extLst>
              </p:cNvPr>
              <p:cNvSpPr/>
              <p:nvPr/>
            </p:nvSpPr>
            <p:spPr>
              <a:xfrm>
                <a:off x="7941259" y="5386599"/>
                <a:ext cx="1080120" cy="1053388"/>
              </a:xfrm>
              <a:prstGeom prst="ellipse">
                <a:avLst/>
              </a:prstGeom>
              <a:solidFill>
                <a:schemeClr val="bg2">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25000"/>
                    </a:schemeClr>
                  </a:solidFill>
                </a:endParaRPr>
              </a:p>
            </p:txBody>
          </p:sp>
          <p:sp>
            <p:nvSpPr>
              <p:cNvPr id="20" name="文本框 19">
                <a:extLst>
                  <a:ext uri="{FF2B5EF4-FFF2-40B4-BE49-F238E27FC236}">
                    <a16:creationId xmlns:a16="http://schemas.microsoft.com/office/drawing/2014/main" id="{84C49602-C037-DAA3-BD4B-F293AAFCFAB3}"/>
                  </a:ext>
                </a:extLst>
              </p:cNvPr>
              <p:cNvSpPr txBox="1"/>
              <p:nvPr/>
            </p:nvSpPr>
            <p:spPr>
              <a:xfrm>
                <a:off x="8091355" y="5685933"/>
                <a:ext cx="827508" cy="527346"/>
              </a:xfrm>
              <a:prstGeom prst="rect">
                <a:avLst/>
              </a:prstGeom>
              <a:noFill/>
            </p:spPr>
            <p:txBody>
              <a:bodyPr wrap="square" rtlCol="0">
                <a:spAutoFit/>
              </a:bodyPr>
              <a:lstStyle/>
              <a:p>
                <a:r>
                  <a:rPr lang="zh-CN" altLang="en-US" sz="1200" dirty="0">
                    <a:latin typeface="方正正准黑简体" panose="02000000000000000000" pitchFamily="2" charset="-122"/>
                    <a:ea typeface="方正正准黑简体" panose="02000000000000000000" pitchFamily="2" charset="-122"/>
                  </a:rPr>
                  <a:t> 副词</a:t>
                </a:r>
                <a:endParaRPr lang="en-US" altLang="zh-CN" sz="1200" dirty="0">
                  <a:latin typeface="方正正准黑简体" panose="02000000000000000000" pitchFamily="2" charset="-122"/>
                  <a:ea typeface="方正正准黑简体" panose="02000000000000000000" pitchFamily="2" charset="-122"/>
                </a:endParaRPr>
              </a:p>
              <a:p>
                <a:r>
                  <a:rPr lang="en-US" altLang="zh-CN" sz="1200" dirty="0">
                    <a:latin typeface="方正正准黑简体" panose="02000000000000000000" pitchFamily="2" charset="-122"/>
                    <a:ea typeface="方正正准黑简体" panose="02000000000000000000" pitchFamily="2" charset="-122"/>
                  </a:rPr>
                  <a:t>  adv</a:t>
                </a:r>
                <a:endParaRPr lang="zh-CN" altLang="en-US" sz="1200" dirty="0">
                  <a:latin typeface="方正正准黑简体" panose="02000000000000000000" pitchFamily="2" charset="-122"/>
                  <a:ea typeface="方正正准黑简体" panose="02000000000000000000" pitchFamily="2" charset="-122"/>
                </a:endParaRPr>
              </a:p>
            </p:txBody>
          </p:sp>
        </p:grpSp>
        <p:grpSp>
          <p:nvGrpSpPr>
            <p:cNvPr id="13" name="组合 12">
              <a:extLst>
                <a:ext uri="{FF2B5EF4-FFF2-40B4-BE49-F238E27FC236}">
                  <a16:creationId xmlns:a16="http://schemas.microsoft.com/office/drawing/2014/main" id="{E718A574-10C4-A255-2B50-495D3D8BB709}"/>
                </a:ext>
              </a:extLst>
            </p:cNvPr>
            <p:cNvGrpSpPr/>
            <p:nvPr/>
          </p:nvGrpSpPr>
          <p:grpSpPr>
            <a:xfrm>
              <a:off x="3815096" y="3730891"/>
              <a:ext cx="797300" cy="694265"/>
              <a:chOff x="4070060" y="738199"/>
              <a:chExt cx="626959" cy="541942"/>
            </a:xfrm>
            <a:solidFill>
              <a:srgbClr val="DDBBC9"/>
            </a:solidFill>
          </p:grpSpPr>
          <p:sp>
            <p:nvSpPr>
              <p:cNvPr id="17" name="椭圆 16">
                <a:extLst>
                  <a:ext uri="{FF2B5EF4-FFF2-40B4-BE49-F238E27FC236}">
                    <a16:creationId xmlns:a16="http://schemas.microsoft.com/office/drawing/2014/main" id="{7C3D3D4F-9BEF-FC85-5F44-2426D2CBF128}"/>
                  </a:ext>
                </a:extLst>
              </p:cNvPr>
              <p:cNvSpPr/>
              <p:nvPr/>
            </p:nvSpPr>
            <p:spPr>
              <a:xfrm>
                <a:off x="4070060" y="738199"/>
                <a:ext cx="626959" cy="541942"/>
              </a:xfrm>
              <a:prstGeom prst="ellipse">
                <a:avLst/>
              </a:prstGeom>
              <a:solidFill>
                <a:srgbClr val="AAEEEE"/>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25000"/>
                    </a:schemeClr>
                  </a:solidFill>
                </a:endParaRPr>
              </a:p>
            </p:txBody>
          </p:sp>
          <p:sp>
            <p:nvSpPr>
              <p:cNvPr id="18" name="文本框 17">
                <a:extLst>
                  <a:ext uri="{FF2B5EF4-FFF2-40B4-BE49-F238E27FC236}">
                    <a16:creationId xmlns:a16="http://schemas.microsoft.com/office/drawing/2014/main" id="{55982951-D19F-A9A6-5A2B-D7DFB32D6498}"/>
                  </a:ext>
                </a:extLst>
              </p:cNvPr>
              <p:cNvSpPr txBox="1"/>
              <p:nvPr/>
            </p:nvSpPr>
            <p:spPr>
              <a:xfrm>
                <a:off x="4126062" y="926996"/>
                <a:ext cx="552300" cy="264275"/>
              </a:xfrm>
              <a:prstGeom prst="rect">
                <a:avLst/>
              </a:prstGeom>
              <a:noFill/>
            </p:spPr>
            <p:txBody>
              <a:bodyPr wrap="square" rtlCol="0">
                <a:spAutoFit/>
              </a:bodyPr>
              <a:lstStyle/>
              <a:p>
                <a:r>
                  <a:rPr lang="en-US" altLang="zh-CN" sz="1600" dirty="0">
                    <a:latin typeface="方正正准黑简体" panose="02000000000000000000" pitchFamily="2" charset="-122"/>
                    <a:ea typeface="方正正准黑简体" panose="02000000000000000000" pitchFamily="2" charset="-122"/>
                  </a:rPr>
                  <a:t>……</a:t>
                </a:r>
                <a:endParaRPr lang="zh-CN" altLang="en-US" sz="1600" dirty="0">
                  <a:latin typeface="方正正准黑简体" panose="02000000000000000000" pitchFamily="2" charset="-122"/>
                  <a:ea typeface="方正正准黑简体" panose="02000000000000000000" pitchFamily="2" charset="-122"/>
                </a:endParaRPr>
              </a:p>
            </p:txBody>
          </p:sp>
        </p:grpSp>
        <p:grpSp>
          <p:nvGrpSpPr>
            <p:cNvPr id="14" name="组合 13">
              <a:extLst>
                <a:ext uri="{FF2B5EF4-FFF2-40B4-BE49-F238E27FC236}">
                  <a16:creationId xmlns:a16="http://schemas.microsoft.com/office/drawing/2014/main" id="{0A40C41C-4A77-212D-D373-ABC03731C7A2}"/>
                </a:ext>
              </a:extLst>
            </p:cNvPr>
            <p:cNvGrpSpPr/>
            <p:nvPr/>
          </p:nvGrpSpPr>
          <p:grpSpPr>
            <a:xfrm>
              <a:off x="5084541" y="2274124"/>
              <a:ext cx="929865" cy="922189"/>
              <a:chOff x="3231211" y="1985045"/>
              <a:chExt cx="731202" cy="719859"/>
            </a:xfrm>
            <a:solidFill>
              <a:srgbClr val="DDBBC9"/>
            </a:solidFill>
          </p:grpSpPr>
          <p:sp>
            <p:nvSpPr>
              <p:cNvPr id="15" name="椭圆 14">
                <a:extLst>
                  <a:ext uri="{FF2B5EF4-FFF2-40B4-BE49-F238E27FC236}">
                    <a16:creationId xmlns:a16="http://schemas.microsoft.com/office/drawing/2014/main" id="{E1B05B8D-84E8-BB37-65B8-AE7C8351A7A8}"/>
                  </a:ext>
                </a:extLst>
              </p:cNvPr>
              <p:cNvSpPr/>
              <p:nvPr/>
            </p:nvSpPr>
            <p:spPr>
              <a:xfrm>
                <a:off x="3231211" y="1985045"/>
                <a:ext cx="731202" cy="719859"/>
              </a:xfrm>
              <a:prstGeom prst="ellipse">
                <a:avLst/>
              </a:prstGeom>
              <a:solidFill>
                <a:srgbClr val="EEBCAC"/>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25000"/>
                    </a:schemeClr>
                  </a:solidFill>
                </a:endParaRPr>
              </a:p>
            </p:txBody>
          </p:sp>
          <p:sp>
            <p:nvSpPr>
              <p:cNvPr id="16" name="文本框 15">
                <a:extLst>
                  <a:ext uri="{FF2B5EF4-FFF2-40B4-BE49-F238E27FC236}">
                    <a16:creationId xmlns:a16="http://schemas.microsoft.com/office/drawing/2014/main" id="{235C6D7C-DBE4-E953-F74B-CFDB9EF9A9B0}"/>
                  </a:ext>
                </a:extLst>
              </p:cNvPr>
              <p:cNvSpPr txBox="1"/>
              <p:nvPr/>
            </p:nvSpPr>
            <p:spPr>
              <a:xfrm>
                <a:off x="3388452" y="2193901"/>
                <a:ext cx="556613" cy="360375"/>
              </a:xfrm>
              <a:prstGeom prst="rect">
                <a:avLst/>
              </a:prstGeom>
              <a:noFill/>
            </p:spPr>
            <p:txBody>
              <a:bodyPr wrap="square" rtlCol="0">
                <a:spAutoFit/>
              </a:bodyPr>
              <a:lstStyle/>
              <a:p>
                <a:r>
                  <a:rPr lang="zh-CN" altLang="en-US" sz="1200" dirty="0">
                    <a:latin typeface="方正正准黑简体" panose="02000000000000000000" pitchFamily="2" charset="-122"/>
                    <a:ea typeface="方正正准黑简体" panose="02000000000000000000" pitchFamily="2" charset="-122"/>
                  </a:rPr>
                  <a:t>介词</a:t>
                </a:r>
                <a:endParaRPr lang="en-US" altLang="zh-CN" sz="1200" dirty="0">
                  <a:latin typeface="方正正准黑简体" panose="02000000000000000000" pitchFamily="2" charset="-122"/>
                  <a:ea typeface="方正正准黑简体" panose="02000000000000000000" pitchFamily="2" charset="-122"/>
                </a:endParaRPr>
              </a:p>
              <a:p>
                <a:r>
                  <a:rPr lang="en-US" altLang="zh-CN" sz="1200" dirty="0">
                    <a:latin typeface="方正正准黑简体" panose="02000000000000000000" pitchFamily="2" charset="-122"/>
                    <a:ea typeface="方正正准黑简体" panose="02000000000000000000" pitchFamily="2" charset="-122"/>
                  </a:rPr>
                  <a:t>prep</a:t>
                </a:r>
                <a:endParaRPr lang="zh-CN" altLang="en-US" sz="1200" dirty="0">
                  <a:latin typeface="方正正准黑简体" panose="02000000000000000000" pitchFamily="2" charset="-122"/>
                  <a:ea typeface="方正正准黑简体" panose="02000000000000000000" pitchFamily="2" charset="-122"/>
                </a:endParaRPr>
              </a:p>
            </p:txBody>
          </p:sp>
        </p:grpSp>
      </p:grpSp>
      <p:grpSp>
        <p:nvGrpSpPr>
          <p:cNvPr id="4" name="组合 3">
            <a:extLst>
              <a:ext uri="{FF2B5EF4-FFF2-40B4-BE49-F238E27FC236}">
                <a16:creationId xmlns:a16="http://schemas.microsoft.com/office/drawing/2014/main" id="{56F89FD5-F27E-48A5-DFDD-724EDF17BD52}"/>
              </a:ext>
            </a:extLst>
          </p:cNvPr>
          <p:cNvGrpSpPr/>
          <p:nvPr/>
        </p:nvGrpSpPr>
        <p:grpSpPr>
          <a:xfrm>
            <a:off x="155502" y="2628423"/>
            <a:ext cx="6832468" cy="1812173"/>
            <a:chOff x="612019" y="2393090"/>
            <a:chExt cx="6832468" cy="1812173"/>
          </a:xfrm>
        </p:grpSpPr>
        <p:sp>
          <p:nvSpPr>
            <p:cNvPr id="32" name="文本框 31">
              <a:extLst>
                <a:ext uri="{FF2B5EF4-FFF2-40B4-BE49-F238E27FC236}">
                  <a16:creationId xmlns:a16="http://schemas.microsoft.com/office/drawing/2014/main" id="{B76A2FC4-5C58-A766-6F6D-AECA73912B68}"/>
                </a:ext>
              </a:extLst>
            </p:cNvPr>
            <p:cNvSpPr txBox="1"/>
            <p:nvPr/>
          </p:nvSpPr>
          <p:spPr>
            <a:xfrm>
              <a:off x="1007323" y="2393090"/>
              <a:ext cx="1337999" cy="400110"/>
            </a:xfrm>
            <a:prstGeom prst="rect">
              <a:avLst/>
            </a:prstGeom>
            <a:noFill/>
          </p:spPr>
          <p:txBody>
            <a:bodyPr wrap="square" rtlCol="0">
              <a:spAutoFit/>
            </a:bodyPr>
            <a:lstStyle/>
            <a:p>
              <a:r>
                <a:rPr lang="zh-CN" altLang="en-US" sz="2000" b="1" dirty="0">
                  <a:solidFill>
                    <a:srgbClr val="0070C0"/>
                  </a:solidFill>
                  <a:latin typeface="黑体" panose="02010609060101010101" pitchFamily="49" charset="-122"/>
                  <a:ea typeface="黑体" panose="02010609060101010101" pitchFamily="49" charset="-122"/>
                </a:rPr>
                <a:t>原始句子</a:t>
              </a:r>
              <a:r>
                <a:rPr lang="zh-CN" altLang="en-US" sz="2000" dirty="0">
                  <a:solidFill>
                    <a:srgbClr val="0070C0"/>
                  </a:solidFill>
                  <a:latin typeface="黑体" panose="02010609060101010101" pitchFamily="49" charset="-122"/>
                  <a:ea typeface="黑体" panose="02010609060101010101" pitchFamily="49" charset="-122"/>
                </a:rPr>
                <a:t>：</a:t>
              </a:r>
            </a:p>
          </p:txBody>
        </p:sp>
        <p:sp>
          <p:nvSpPr>
            <p:cNvPr id="33" name="矩形 32">
              <a:extLst>
                <a:ext uri="{FF2B5EF4-FFF2-40B4-BE49-F238E27FC236}">
                  <a16:creationId xmlns:a16="http://schemas.microsoft.com/office/drawing/2014/main" id="{9945DDFB-7677-9A7B-7373-28CFF8E4B88E}"/>
                </a:ext>
              </a:extLst>
            </p:cNvPr>
            <p:cNvSpPr/>
            <p:nvPr/>
          </p:nvSpPr>
          <p:spPr>
            <a:xfrm>
              <a:off x="1071449" y="3819410"/>
              <a:ext cx="6373038" cy="3858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t>警察</a:t>
              </a:r>
              <a:r>
                <a:rPr lang="en-US" altLang="zh-CN" sz="2000" b="1" dirty="0"/>
                <a:t>/NN </a:t>
              </a:r>
              <a:r>
                <a:rPr lang="zh-CN" altLang="en-US" sz="2000" b="1" dirty="0"/>
                <a:t>正在</a:t>
              </a:r>
              <a:r>
                <a:rPr lang="en-US" altLang="zh-CN" sz="2000" b="1" dirty="0"/>
                <a:t>/AD </a:t>
              </a:r>
              <a:r>
                <a:rPr lang="zh-CN" altLang="en-US" sz="2000" b="1" dirty="0"/>
                <a:t>详细</a:t>
              </a:r>
              <a:r>
                <a:rPr lang="en-US" altLang="zh-CN" sz="2000" b="1" dirty="0"/>
                <a:t>/AD </a:t>
              </a:r>
              <a:r>
                <a:rPr lang="zh-CN" altLang="en-US" sz="2000" b="1" dirty="0"/>
                <a:t>调查</a:t>
              </a:r>
              <a:r>
                <a:rPr lang="en-US" altLang="zh-CN" sz="2000" b="1" dirty="0"/>
                <a:t>/VV </a:t>
              </a:r>
              <a:r>
                <a:rPr lang="zh-CN" altLang="en-US" sz="2000" b="1" dirty="0"/>
                <a:t>事故</a:t>
              </a:r>
              <a:r>
                <a:rPr lang="en-US" altLang="zh-CN" sz="2000" b="1" dirty="0"/>
                <a:t>/NN </a:t>
              </a:r>
              <a:r>
                <a:rPr lang="zh-CN" altLang="en-US" sz="2000" b="1" dirty="0"/>
                <a:t>原因</a:t>
              </a:r>
              <a:r>
                <a:rPr lang="en-US" altLang="zh-CN" sz="2000" b="1" dirty="0"/>
                <a:t>/NN</a:t>
              </a:r>
              <a:endParaRPr lang="zh-CN" altLang="en-US" sz="2000" b="1" dirty="0"/>
            </a:p>
          </p:txBody>
        </p:sp>
        <p:sp>
          <p:nvSpPr>
            <p:cNvPr id="34" name="文本框 33">
              <a:extLst>
                <a:ext uri="{FF2B5EF4-FFF2-40B4-BE49-F238E27FC236}">
                  <a16:creationId xmlns:a16="http://schemas.microsoft.com/office/drawing/2014/main" id="{80136F06-9468-7D21-446F-24D5D9956174}"/>
                </a:ext>
              </a:extLst>
            </p:cNvPr>
            <p:cNvSpPr txBox="1"/>
            <p:nvPr/>
          </p:nvSpPr>
          <p:spPr>
            <a:xfrm>
              <a:off x="1007322" y="3400845"/>
              <a:ext cx="1761233" cy="400110"/>
            </a:xfrm>
            <a:prstGeom prst="rect">
              <a:avLst/>
            </a:prstGeom>
            <a:noFill/>
          </p:spPr>
          <p:txBody>
            <a:bodyPr wrap="square" rtlCol="0">
              <a:spAutoFit/>
            </a:bodyPr>
            <a:lstStyle/>
            <a:p>
              <a:r>
                <a:rPr lang="zh-CN" altLang="en-US" sz="2000" b="1" dirty="0">
                  <a:solidFill>
                    <a:srgbClr val="0070C0"/>
                  </a:solidFill>
                  <a:latin typeface="黑体" panose="02010609060101010101" pitchFamily="49" charset="-122"/>
                  <a:ea typeface="黑体" panose="02010609060101010101" pitchFamily="49" charset="-122"/>
                </a:rPr>
                <a:t>词性标注结果</a:t>
              </a:r>
              <a:r>
                <a:rPr lang="zh-CN" altLang="en-US" sz="2000" dirty="0">
                  <a:solidFill>
                    <a:srgbClr val="0070C0"/>
                  </a:solidFill>
                  <a:latin typeface="黑体" panose="02010609060101010101" pitchFamily="49" charset="-122"/>
                  <a:ea typeface="黑体" panose="02010609060101010101" pitchFamily="49" charset="-122"/>
                </a:rPr>
                <a:t>：</a:t>
              </a:r>
            </a:p>
          </p:txBody>
        </p:sp>
        <p:sp>
          <p:nvSpPr>
            <p:cNvPr id="35" name="矩形 34">
              <a:extLst>
                <a:ext uri="{FF2B5EF4-FFF2-40B4-BE49-F238E27FC236}">
                  <a16:creationId xmlns:a16="http://schemas.microsoft.com/office/drawing/2014/main" id="{4C8E52AF-9086-6901-0609-8EE66485491E}"/>
                </a:ext>
              </a:extLst>
            </p:cNvPr>
            <p:cNvSpPr/>
            <p:nvPr/>
          </p:nvSpPr>
          <p:spPr>
            <a:xfrm>
              <a:off x="1071449" y="2876718"/>
              <a:ext cx="6373038" cy="3858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t>警察正在详细查事故原因</a:t>
              </a:r>
            </a:p>
          </p:txBody>
        </p:sp>
        <p:sp>
          <p:nvSpPr>
            <p:cNvPr id="37" name="箭头: 左弧形 36">
              <a:extLst>
                <a:ext uri="{FF2B5EF4-FFF2-40B4-BE49-F238E27FC236}">
                  <a16:creationId xmlns:a16="http://schemas.microsoft.com/office/drawing/2014/main" id="{917FBD45-D7A8-16BD-EF73-FB3CE5B71E01}"/>
                </a:ext>
              </a:extLst>
            </p:cNvPr>
            <p:cNvSpPr/>
            <p:nvPr/>
          </p:nvSpPr>
          <p:spPr>
            <a:xfrm>
              <a:off x="612019" y="3004832"/>
              <a:ext cx="336005" cy="1014327"/>
            </a:xfrm>
            <a:prstGeom prst="curved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solidFill>
                  <a:schemeClr val="tx1"/>
                </a:solidFill>
              </a:endParaRPr>
            </a:p>
          </p:txBody>
        </p:sp>
      </p:grpSp>
      <p:sp>
        <p:nvSpPr>
          <p:cNvPr id="38" name="文本框 37">
            <a:extLst>
              <a:ext uri="{FF2B5EF4-FFF2-40B4-BE49-F238E27FC236}">
                <a16:creationId xmlns:a16="http://schemas.microsoft.com/office/drawing/2014/main" id="{8484109E-93E9-CA75-59B2-905739DF1A6D}"/>
              </a:ext>
            </a:extLst>
          </p:cNvPr>
          <p:cNvSpPr txBox="1"/>
          <p:nvPr/>
        </p:nvSpPr>
        <p:spPr>
          <a:xfrm>
            <a:off x="419976" y="4616061"/>
            <a:ext cx="8197374" cy="2067682"/>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任务难点：</a:t>
            </a:r>
            <a:endParaRPr kumimoji="0" lang="en-US" altLang="zh-CN"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a:p>
            <a:pPr marL="342900" marR="0" lvl="0" indent="-342900" algn="l" defTabSz="914400" rtl="0" eaLnBrk="1" fontAlgn="auto" latinLnBrk="0" hangingPunct="1">
              <a:lnSpc>
                <a:spcPct val="120000"/>
              </a:lnSpc>
              <a:spcBef>
                <a:spcPts val="1000"/>
              </a:spcBef>
              <a:spcAft>
                <a:spcPts val="0"/>
              </a:spcAft>
              <a:buClr>
                <a:srgbClr val="942093"/>
              </a:buClr>
              <a:buSzPct val="100000"/>
              <a:buFont typeface="Arial" panose="020B0604020202020204" pitchFamily="34" charset="0"/>
              <a:buChar char="•"/>
              <a:tabLst/>
              <a:defRPr/>
            </a:pPr>
            <a:r>
              <a:rPr kumimoji="0" lang="zh-CN" altLang="en-US" sz="2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一词多词性。如：小心</a:t>
            </a:r>
            <a:r>
              <a:rPr kumimoji="0" lang="zh-CN" altLang="en-US" sz="2200" b="0"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cs"/>
              </a:rPr>
              <a:t>地</a:t>
            </a:r>
            <a:r>
              <a:rPr kumimoji="0" lang="zh-CN" altLang="en-US" sz="2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t>
            </a:r>
            <a:r>
              <a:rPr lang="zh-CN" altLang="en-US" sz="2200" dirty="0">
                <a:solidFill>
                  <a:prstClr val="black"/>
                </a:solidFill>
                <a:latin typeface="Microsoft YaHei" panose="020B0503020204020204" pitchFamily="34" charset="-122"/>
                <a:ea typeface="Microsoft YaHei" panose="020B0503020204020204" pitchFamily="34" charset="-122"/>
              </a:rPr>
              <a:t>名词</a:t>
            </a:r>
            <a:r>
              <a:rPr kumimoji="0" lang="zh-CN" altLang="en-US" sz="2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）滑</a:t>
            </a:r>
            <a:r>
              <a:rPr lang="zh-CN" altLang="en-US" sz="2200" dirty="0">
                <a:solidFill>
                  <a:prstClr val="black"/>
                </a:solidFill>
                <a:latin typeface="Microsoft YaHei" panose="020B0503020204020204" pitchFamily="34" charset="-122"/>
                <a:ea typeface="Microsoft YaHei" panose="020B0503020204020204" pitchFamily="34" charset="-122"/>
              </a:rPr>
              <a:t>、小心</a:t>
            </a:r>
            <a:r>
              <a:rPr lang="zh-CN" altLang="en-US" sz="2200" dirty="0">
                <a:solidFill>
                  <a:srgbClr val="0070C0"/>
                </a:solidFill>
                <a:latin typeface="Microsoft YaHei" panose="020B0503020204020204" pitchFamily="34" charset="-122"/>
                <a:ea typeface="Microsoft YaHei" panose="020B0503020204020204" pitchFamily="34" charset="-122"/>
              </a:rPr>
              <a:t>地</a:t>
            </a:r>
            <a:r>
              <a:rPr lang="zh-CN" altLang="en-US" sz="2200" dirty="0">
                <a:latin typeface="Microsoft YaHei" panose="020B0503020204020204" pitchFamily="34" charset="-122"/>
                <a:ea typeface="Microsoft YaHei" panose="020B0503020204020204" pitchFamily="34" charset="-122"/>
              </a:rPr>
              <a:t>（虚词）</a:t>
            </a:r>
            <a:r>
              <a:rPr lang="zh-CN" altLang="en-US" sz="2200" dirty="0">
                <a:solidFill>
                  <a:prstClr val="black"/>
                </a:solidFill>
                <a:latin typeface="Microsoft YaHei" panose="020B0503020204020204" pitchFamily="34" charset="-122"/>
                <a:ea typeface="Microsoft YaHei" panose="020B0503020204020204" pitchFamily="34" charset="-122"/>
              </a:rPr>
              <a:t>滑</a:t>
            </a:r>
            <a:endParaRPr kumimoji="0" lang="en-US" altLang="zh-CN" sz="2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342900" marR="0" lvl="0" indent="-342900" algn="l" defTabSz="914400" rtl="0" eaLnBrk="1" fontAlgn="auto" latinLnBrk="0" hangingPunct="1">
              <a:lnSpc>
                <a:spcPct val="120000"/>
              </a:lnSpc>
              <a:spcBef>
                <a:spcPts val="1000"/>
              </a:spcBef>
              <a:spcAft>
                <a:spcPts val="0"/>
              </a:spcAft>
              <a:buClr>
                <a:srgbClr val="942093"/>
              </a:buClr>
              <a:buSzPct val="100000"/>
              <a:buFont typeface="Arial" panose="020B0604020202020204" pitchFamily="34" charset="0"/>
              <a:buChar char="•"/>
              <a:tabLst/>
              <a:defRPr/>
            </a:pPr>
            <a:r>
              <a:rPr lang="zh-CN" altLang="en-US" sz="2200" dirty="0">
                <a:solidFill>
                  <a:prstClr val="black"/>
                </a:solidFill>
                <a:latin typeface="Microsoft YaHei" panose="020B0503020204020204" pitchFamily="34" charset="-122"/>
                <a:ea typeface="Microsoft YaHei" panose="020B0503020204020204" pitchFamily="34" charset="-122"/>
              </a:rPr>
              <a:t>词性划分标准不统一。如：词类划分粒度与标记符号不统一。</a:t>
            </a:r>
            <a:endParaRPr lang="en-US" altLang="zh-CN" sz="2200" dirty="0">
              <a:solidFill>
                <a:prstClr val="black"/>
              </a:solidFill>
              <a:latin typeface="Microsoft YaHei" panose="020B0503020204020204" pitchFamily="34" charset="-122"/>
              <a:ea typeface="Microsoft YaHei" panose="020B0503020204020204" pitchFamily="34" charset="-122"/>
            </a:endParaRPr>
          </a:p>
          <a:p>
            <a:pPr marL="342900" marR="0" lvl="0" indent="-342900" algn="l" defTabSz="914400" rtl="0" eaLnBrk="1" fontAlgn="auto" latinLnBrk="0" hangingPunct="1">
              <a:lnSpc>
                <a:spcPct val="120000"/>
              </a:lnSpc>
              <a:spcBef>
                <a:spcPts val="1000"/>
              </a:spcBef>
              <a:spcAft>
                <a:spcPts val="0"/>
              </a:spcAft>
              <a:buClr>
                <a:srgbClr val="942093"/>
              </a:buClr>
              <a:buSzPct val="100000"/>
              <a:buFont typeface="Arial" panose="020B0604020202020204" pitchFamily="34" charset="0"/>
              <a:buChar char="•"/>
              <a:tabLst/>
              <a:defRPr/>
            </a:pPr>
            <a:r>
              <a:rPr kumimoji="0" lang="zh-CN" altLang="en-US" sz="2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未登录词问题。未登录词不能通过查找字典的方式获取词性。</a:t>
            </a:r>
            <a:endParaRPr kumimoji="0" lang="en-US" altLang="zh-CN" sz="2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5" name="文本框 4">
            <a:extLst>
              <a:ext uri="{FF2B5EF4-FFF2-40B4-BE49-F238E27FC236}">
                <a16:creationId xmlns:a16="http://schemas.microsoft.com/office/drawing/2014/main" id="{9B2C5705-03C0-CC68-F9F8-36DDD904449A}"/>
              </a:ext>
            </a:extLst>
          </p:cNvPr>
          <p:cNvSpPr txBox="1"/>
          <p:nvPr/>
        </p:nvSpPr>
        <p:spPr>
          <a:xfrm>
            <a:off x="399619" y="1690968"/>
            <a:ext cx="11334702" cy="8704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000"/>
              </a:spcBef>
              <a:spcAft>
                <a:spcPts val="0"/>
              </a:spcAft>
              <a:buClr>
                <a:srgbClr val="942093"/>
              </a:buClr>
              <a:buSzPct val="100000"/>
              <a:buFont typeface="Wingdings" pitchFamily="2" charset="2"/>
              <a:buNone/>
              <a:tabLst/>
              <a:defRPr/>
            </a:pPr>
            <a:r>
              <a:rPr kumimoji="0" lang="zh-CN" altLang="en-US" sz="22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任务目标：</a:t>
            </a:r>
            <a:r>
              <a:rPr kumimoji="0" lang="zh-CN" altLang="en-US" sz="2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为分词结果中的每个单词确定词性。词性作为词语的基本语法属性，是句法分析、语义分析等任务中不可缺少的信息。</a:t>
            </a:r>
            <a:endParaRPr kumimoji="0" lang="en-US" altLang="zh-CN" sz="2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42418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28039</TotalTime>
  <Words>6836</Words>
  <Application>Microsoft Macintosh PowerPoint</Application>
  <PresentationFormat>宽屏</PresentationFormat>
  <Paragraphs>920</Paragraphs>
  <Slides>69</Slides>
  <Notes>21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69</vt:i4>
      </vt:variant>
    </vt:vector>
  </HeadingPairs>
  <TitlesOfParts>
    <vt:vector size="82" baseType="lpstr">
      <vt:lpstr>-apple-system</vt:lpstr>
      <vt:lpstr>等线</vt:lpstr>
      <vt:lpstr>方正正准黑简体</vt:lpstr>
      <vt:lpstr>黑体</vt:lpstr>
      <vt:lpstr>Microsoft YaHei</vt:lpstr>
      <vt:lpstr>Microsoft YaHei</vt:lpstr>
      <vt:lpstr>Arial</vt:lpstr>
      <vt:lpstr>Calibri</vt:lpstr>
      <vt:lpstr>Calibri Light</vt:lpstr>
      <vt:lpstr>Cambria Math</vt:lpstr>
      <vt:lpstr>Times New Roman</vt:lpstr>
      <vt:lpstr>Wingdings</vt:lpstr>
      <vt:lpstr>Office Theme</vt:lpstr>
      <vt:lpstr>人工智能皇冠上的明珠：自然语言处理 简介、最新进展、未来趋势</vt:lpstr>
      <vt:lpstr>第三部分：自然语言处理基础</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语言分析</vt:lpstr>
      <vt:lpstr>实验：基于神经网络的命名实体识别</vt:lpstr>
      <vt:lpstr>实验：基于LSTM+CRF的命名实体识别</vt:lpstr>
      <vt:lpstr>实验：基于LSTM+CRF的命名实体识别</vt:lpstr>
      <vt:lpstr>实验：基于LSTM+CRF的命名实体识别</vt:lpstr>
      <vt:lpstr>实验：基于LSTM+CRF的命名实体识别</vt:lpstr>
      <vt:lpstr>实验：基于LSTM+CRF的命名实体识别</vt:lpstr>
      <vt:lpstr>实验：基于LSTM+CRF的命名实体识别</vt:lpstr>
      <vt:lpstr>实验：基于LSTM+CRF的命名实体识别</vt:lpstr>
      <vt:lpstr>实验：基于LSTM+CRF的命名实体识别</vt:lpstr>
      <vt:lpstr>实验：基于LSTM+CRF的命名实体识别</vt:lpstr>
      <vt:lpstr>实验：基于LSTM+CRF的命名实体识别</vt:lpstr>
      <vt:lpstr>实验：基于LSTM+CRF的命名实体识别</vt:lpstr>
      <vt:lpstr>实验：基于LSTM+CRF的命名实体识别</vt:lpstr>
      <vt:lpstr>实验：基于LSTM+CRF的命名实体识别</vt:lpstr>
      <vt:lpstr>实验：基于LSTM+CRF的命名实体识别</vt:lpstr>
      <vt:lpstr>实验：基于LSTM+CRF的命名实体识别</vt:lpstr>
      <vt:lpstr>实验：基于LSTM+CRF的命名实体识别</vt:lpstr>
      <vt:lpstr>实验：基于LSTM+CRF的命名实体识别</vt:lpstr>
      <vt:lpstr>实验：基于LSTM+CRF的命名实体识别</vt:lpstr>
      <vt:lpstr>实验：基于LSTM+CRF的命名实体识别</vt:lpstr>
      <vt:lpstr>实验：基于LSTM+CRF的命名实体识别</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Deyi Xiong</dc:creator>
  <cp:lastModifiedBy>紫珊 郭</cp:lastModifiedBy>
  <cp:revision>331</cp:revision>
  <dcterms:created xsi:type="dcterms:W3CDTF">2019-10-07T02:45:22Z</dcterms:created>
  <dcterms:modified xsi:type="dcterms:W3CDTF">2024-03-14T00:00:55Z</dcterms:modified>
</cp:coreProperties>
</file>